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slides/slide315.xml" ContentType="application/vnd.openxmlformats-officedocument.presentationml.slide+xml"/>
  <Override PartName="/ppt/slides/slide316.xml" ContentType="application/vnd.openxmlformats-officedocument.presentationml.slide+xml"/>
  <Override PartName="/ppt/slides/slide317.xml" ContentType="application/vnd.openxmlformats-officedocument.presentationml.slide+xml"/>
  <Override PartName="/ppt/slides/slide318.xml" ContentType="application/vnd.openxmlformats-officedocument.presentationml.slide+xml"/>
  <Override PartName="/ppt/slides/slide319.xml" ContentType="application/vnd.openxmlformats-officedocument.presentationml.slide+xml"/>
  <Override PartName="/ppt/slides/slide32.xml" ContentType="application/vnd.openxmlformats-officedocument.presentationml.slide+xml"/>
  <Override PartName="/ppt/slides/slide320.xml" ContentType="application/vnd.openxmlformats-officedocument.presentationml.slide+xml"/>
  <Override PartName="/ppt/slides/slide321.xml" ContentType="application/vnd.openxmlformats-officedocument.presentationml.slide+xml"/>
  <Override PartName="/ppt/slides/slide322.xml" ContentType="application/vnd.openxmlformats-officedocument.presentationml.slide+xml"/>
  <Override PartName="/ppt/slides/slide323.xml" ContentType="application/vnd.openxmlformats-officedocument.presentationml.slide+xml"/>
  <Override PartName="/ppt/slides/slide324.xml" ContentType="application/vnd.openxmlformats-officedocument.presentationml.slide+xml"/>
  <Override PartName="/ppt/slides/slide325.xml" ContentType="application/vnd.openxmlformats-officedocument.presentationml.slide+xml"/>
  <Override PartName="/ppt/slides/slide326.xml" ContentType="application/vnd.openxmlformats-officedocument.presentationml.slide+xml"/>
  <Override PartName="/ppt/slides/slide327.xml" ContentType="application/vnd.openxmlformats-officedocument.presentationml.slide+xml"/>
  <Override PartName="/ppt/slides/slide328.xml" ContentType="application/vnd.openxmlformats-officedocument.presentationml.slide+xml"/>
  <Override PartName="/ppt/slides/slide329.xml" ContentType="application/vnd.openxmlformats-officedocument.presentationml.slide+xml"/>
  <Override PartName="/ppt/slides/slide33.xml" ContentType="application/vnd.openxmlformats-officedocument.presentationml.slide+xml"/>
  <Override PartName="/ppt/slides/slide330.xml" ContentType="application/vnd.openxmlformats-officedocument.presentationml.slide+xml"/>
  <Override PartName="/ppt/slides/slide331.xml" ContentType="application/vnd.openxmlformats-officedocument.presentationml.slide+xml"/>
  <Override PartName="/ppt/slides/slide332.xml" ContentType="application/vnd.openxmlformats-officedocument.presentationml.slide+xml"/>
  <Override PartName="/ppt/slides/slide333.xml" ContentType="application/vnd.openxmlformats-officedocument.presentationml.slide+xml"/>
  <Override PartName="/ppt/slides/slide334.xml" ContentType="application/vnd.openxmlformats-officedocument.presentationml.slide+xml"/>
  <Override PartName="/ppt/slides/slide335.xml" ContentType="application/vnd.openxmlformats-officedocument.presentationml.slide+xml"/>
  <Override PartName="/ppt/slides/slide336.xml" ContentType="application/vnd.openxmlformats-officedocument.presentationml.slide+xml"/>
  <Override PartName="/ppt/slides/slide337.xml" ContentType="application/vnd.openxmlformats-officedocument.presentationml.slide+xml"/>
  <Override PartName="/ppt/slides/slide338.xml" ContentType="application/vnd.openxmlformats-officedocument.presentationml.slide+xml"/>
  <Override PartName="/ppt/slides/slide339.xml" ContentType="application/vnd.openxmlformats-officedocument.presentationml.slide+xml"/>
  <Override PartName="/ppt/slides/slide34.xml" ContentType="application/vnd.openxmlformats-officedocument.presentationml.slide+xml"/>
  <Override PartName="/ppt/slides/slide340.xml" ContentType="application/vnd.openxmlformats-officedocument.presentationml.slide+xml"/>
  <Override PartName="/ppt/slides/slide341.xml" ContentType="application/vnd.openxmlformats-officedocument.presentationml.slide+xml"/>
  <Override PartName="/ppt/slides/slide342.xml" ContentType="application/vnd.openxmlformats-officedocument.presentationml.slide+xml"/>
  <Override PartName="/ppt/slides/slide343.xml" ContentType="application/vnd.openxmlformats-officedocument.presentationml.slide+xml"/>
  <Override PartName="/ppt/slides/slide344.xml" ContentType="application/vnd.openxmlformats-officedocument.presentationml.slide+xml"/>
  <Override PartName="/ppt/slides/slide345.xml" ContentType="application/vnd.openxmlformats-officedocument.presentationml.slide+xml"/>
  <Override PartName="/ppt/slides/slide346.xml" ContentType="application/vnd.openxmlformats-officedocument.presentationml.slide+xml"/>
  <Override PartName="/ppt/slides/slide347.xml" ContentType="application/vnd.openxmlformats-officedocument.presentationml.slide+xml"/>
  <Override PartName="/ppt/slides/slide348.xml" ContentType="application/vnd.openxmlformats-officedocument.presentationml.slide+xml"/>
  <Override PartName="/ppt/slides/slide349.xml" ContentType="application/vnd.openxmlformats-officedocument.presentationml.slide+xml"/>
  <Override PartName="/ppt/slides/slide35.xml" ContentType="application/vnd.openxmlformats-officedocument.presentationml.slide+xml"/>
  <Override PartName="/ppt/slides/slide350.xml" ContentType="application/vnd.openxmlformats-officedocument.presentationml.slide+xml"/>
  <Override PartName="/ppt/slides/slide351.xml" ContentType="application/vnd.openxmlformats-officedocument.presentationml.slide+xml"/>
  <Override PartName="/ppt/slides/slide352.xml" ContentType="application/vnd.openxmlformats-officedocument.presentationml.slide+xml"/>
  <Override PartName="/ppt/slides/slide353.xml" ContentType="application/vnd.openxmlformats-officedocument.presentationml.slide+xml"/>
  <Override PartName="/ppt/slides/slide354.xml" ContentType="application/vnd.openxmlformats-officedocument.presentationml.slide+xml"/>
  <Override PartName="/ppt/slides/slide355.xml" ContentType="application/vnd.openxmlformats-officedocument.presentationml.slide+xml"/>
  <Override PartName="/ppt/slides/slide356.xml" ContentType="application/vnd.openxmlformats-officedocument.presentationml.slide+xml"/>
  <Override PartName="/ppt/slides/slide357.xml" ContentType="application/vnd.openxmlformats-officedocument.presentationml.slide+xml"/>
  <Override PartName="/ppt/slides/slide358.xml" ContentType="application/vnd.openxmlformats-officedocument.presentationml.slide+xml"/>
  <Override PartName="/ppt/slides/slide359.xml" ContentType="application/vnd.openxmlformats-officedocument.presentationml.slide+xml"/>
  <Override PartName="/ppt/slides/slide36.xml" ContentType="application/vnd.openxmlformats-officedocument.presentationml.slide+xml"/>
  <Override PartName="/ppt/slides/slide360.xml" ContentType="application/vnd.openxmlformats-officedocument.presentationml.slide+xml"/>
  <Override PartName="/ppt/slides/slide361.xml" ContentType="application/vnd.openxmlformats-officedocument.presentationml.slide+xml"/>
  <Override PartName="/ppt/slides/slide362.xml" ContentType="application/vnd.openxmlformats-officedocument.presentationml.slide+xml"/>
  <Override PartName="/ppt/slides/slide363.xml" ContentType="application/vnd.openxmlformats-officedocument.presentationml.slide+xml"/>
  <Override PartName="/ppt/slides/slide364.xml" ContentType="application/vnd.openxmlformats-officedocument.presentationml.slide+xml"/>
  <Override PartName="/ppt/slides/slide365.xml" ContentType="application/vnd.openxmlformats-officedocument.presentationml.slide+xml"/>
  <Override PartName="/ppt/slides/slide366.xml" ContentType="application/vnd.openxmlformats-officedocument.presentationml.slide+xml"/>
  <Override PartName="/ppt/slides/slide367.xml" ContentType="application/vnd.openxmlformats-officedocument.presentationml.slide+xml"/>
  <Override PartName="/ppt/slides/slide368.xml" ContentType="application/vnd.openxmlformats-officedocument.presentationml.slide+xml"/>
  <Override PartName="/ppt/slides/slide369.xml" ContentType="application/vnd.openxmlformats-officedocument.presentationml.slide+xml"/>
  <Override PartName="/ppt/slides/slide37.xml" ContentType="application/vnd.openxmlformats-officedocument.presentationml.slide+xml"/>
  <Override PartName="/ppt/slides/slide370.xml" ContentType="application/vnd.openxmlformats-officedocument.presentationml.slide+xml"/>
  <Override PartName="/ppt/slides/slide371.xml" ContentType="application/vnd.openxmlformats-officedocument.presentationml.slide+xml"/>
  <Override PartName="/ppt/slides/slide372.xml" ContentType="application/vnd.openxmlformats-officedocument.presentationml.slide+xml"/>
  <Override PartName="/ppt/slides/slide373.xml" ContentType="application/vnd.openxmlformats-officedocument.presentationml.slide+xml"/>
  <Override PartName="/ppt/slides/slide374.xml" ContentType="application/vnd.openxmlformats-officedocument.presentationml.slide+xml"/>
  <Override PartName="/ppt/slides/slide375.xml" ContentType="application/vnd.openxmlformats-officedocument.presentationml.slide+xml"/>
  <Override PartName="/ppt/slides/slide376.xml" ContentType="application/vnd.openxmlformats-officedocument.presentationml.slide+xml"/>
  <Override PartName="/ppt/slides/slide377.xml" ContentType="application/vnd.openxmlformats-officedocument.presentationml.slide+xml"/>
  <Override PartName="/ppt/slides/slide378.xml" ContentType="application/vnd.openxmlformats-officedocument.presentationml.slide+xml"/>
  <Override PartName="/ppt/slides/slide379.xml" ContentType="application/vnd.openxmlformats-officedocument.presentationml.slide+xml"/>
  <Override PartName="/ppt/slides/slide38.xml" ContentType="application/vnd.openxmlformats-officedocument.presentationml.slide+xml"/>
  <Override PartName="/ppt/slides/slide380.xml" ContentType="application/vnd.openxmlformats-officedocument.presentationml.slide+xml"/>
  <Override PartName="/ppt/slides/slide381.xml" ContentType="application/vnd.openxmlformats-officedocument.presentationml.slide+xml"/>
  <Override PartName="/ppt/slides/slide382.xml" ContentType="application/vnd.openxmlformats-officedocument.presentationml.slide+xml"/>
  <Override PartName="/ppt/slides/slide383.xml" ContentType="application/vnd.openxmlformats-officedocument.presentationml.slide+xml"/>
  <Override PartName="/ppt/slides/slide384.xml" ContentType="application/vnd.openxmlformats-officedocument.presentationml.slide+xml"/>
  <Override PartName="/ppt/slides/slide385.xml" ContentType="application/vnd.openxmlformats-officedocument.presentationml.slide+xml"/>
  <Override PartName="/ppt/slides/slide386.xml" ContentType="application/vnd.openxmlformats-officedocument.presentationml.slide+xml"/>
  <Override PartName="/ppt/slides/slide387.xml" ContentType="application/vnd.openxmlformats-officedocument.presentationml.slide+xml"/>
  <Override PartName="/ppt/slides/slide388.xml" ContentType="application/vnd.openxmlformats-officedocument.presentationml.slide+xml"/>
  <Override PartName="/ppt/slides/slide389.xml" ContentType="application/vnd.openxmlformats-officedocument.presentationml.slide+xml"/>
  <Override PartName="/ppt/slides/slide39.xml" ContentType="application/vnd.openxmlformats-officedocument.presentationml.slide+xml"/>
  <Override PartName="/ppt/slides/slide390.xml" ContentType="application/vnd.openxmlformats-officedocument.presentationml.slide+xml"/>
  <Override PartName="/ppt/slides/slide391.xml" ContentType="application/vnd.openxmlformats-officedocument.presentationml.slide+xml"/>
  <Override PartName="/ppt/slides/slide392.xml" ContentType="application/vnd.openxmlformats-officedocument.presentationml.slide+xml"/>
  <Override PartName="/ppt/slides/slide393.xml" ContentType="application/vnd.openxmlformats-officedocument.presentationml.slide+xml"/>
  <Override PartName="/ppt/slides/slide394.xml" ContentType="application/vnd.openxmlformats-officedocument.presentationml.slide+xml"/>
  <Override PartName="/ppt/slides/slide395.xml" ContentType="application/vnd.openxmlformats-officedocument.presentationml.slide+xml"/>
  <Override PartName="/ppt/slides/slide396.xml" ContentType="application/vnd.openxmlformats-officedocument.presentationml.slide+xml"/>
  <Override PartName="/ppt/slides/slide397.xml" ContentType="application/vnd.openxmlformats-officedocument.presentationml.slide+xml"/>
  <Override PartName="/ppt/slides/slide398.xml" ContentType="application/vnd.openxmlformats-officedocument.presentationml.slide+xml"/>
  <Override PartName="/ppt/slides/slide39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00.xml" ContentType="application/vnd.openxmlformats-officedocument.presentationml.slide+xml"/>
  <Override PartName="/ppt/slides/slide401.xml" ContentType="application/vnd.openxmlformats-officedocument.presentationml.slide+xml"/>
  <Override PartName="/ppt/slides/slide402.xml" ContentType="application/vnd.openxmlformats-officedocument.presentationml.slide+xml"/>
  <Override PartName="/ppt/slides/slide403.xml" ContentType="application/vnd.openxmlformats-officedocument.presentationml.slide+xml"/>
  <Override PartName="/ppt/slides/slide404.xml" ContentType="application/vnd.openxmlformats-officedocument.presentationml.slide+xml"/>
  <Override PartName="/ppt/slides/slide405.xml" ContentType="application/vnd.openxmlformats-officedocument.presentationml.slide+xml"/>
  <Override PartName="/ppt/slides/slide406.xml" ContentType="application/vnd.openxmlformats-officedocument.presentationml.slide+xml"/>
  <Override PartName="/ppt/slides/slide407.xml" ContentType="application/vnd.openxmlformats-officedocument.presentationml.slide+xml"/>
  <Override PartName="/ppt/slides/slide408.xml" ContentType="application/vnd.openxmlformats-officedocument.presentationml.slide+xml"/>
  <Override PartName="/ppt/slides/slide409.xml" ContentType="application/vnd.openxmlformats-officedocument.presentationml.slide+xml"/>
  <Override PartName="/ppt/slides/slide41.xml" ContentType="application/vnd.openxmlformats-officedocument.presentationml.slide+xml"/>
  <Override PartName="/ppt/slides/slide410.xml" ContentType="application/vnd.openxmlformats-officedocument.presentationml.slide+xml"/>
  <Override PartName="/ppt/slides/slide411.xml" ContentType="application/vnd.openxmlformats-officedocument.presentationml.slide+xml"/>
  <Override PartName="/ppt/slides/slide412.xml" ContentType="application/vnd.openxmlformats-officedocument.presentationml.slide+xml"/>
  <Override PartName="/ppt/slides/slide413.xml" ContentType="application/vnd.openxmlformats-officedocument.presentationml.slide+xml"/>
  <Override PartName="/ppt/slides/slide414.xml" ContentType="application/vnd.openxmlformats-officedocument.presentationml.slide+xml"/>
  <Override PartName="/ppt/slides/slide415.xml" ContentType="application/vnd.openxmlformats-officedocument.presentationml.slide+xml"/>
  <Override PartName="/ppt/slides/slide416.xml" ContentType="application/vnd.openxmlformats-officedocument.presentationml.slide+xml"/>
  <Override PartName="/ppt/slides/slide417.xml" ContentType="application/vnd.openxmlformats-officedocument.presentationml.slide+xml"/>
  <Override PartName="/ppt/slides/slide418.xml" ContentType="application/vnd.openxmlformats-officedocument.presentationml.slide+xml"/>
  <Override PartName="/ppt/slides/slide419.xml" ContentType="application/vnd.openxmlformats-officedocument.presentationml.slide+xml"/>
  <Override PartName="/ppt/slides/slide42.xml" ContentType="application/vnd.openxmlformats-officedocument.presentationml.slide+xml"/>
  <Override PartName="/ppt/slides/slide420.xml" ContentType="application/vnd.openxmlformats-officedocument.presentationml.slide+xml"/>
  <Override PartName="/ppt/slides/slide421.xml" ContentType="application/vnd.openxmlformats-officedocument.presentationml.slide+xml"/>
  <Override PartName="/ppt/slides/slide422.xml" ContentType="application/vnd.openxmlformats-officedocument.presentationml.slide+xml"/>
  <Override PartName="/ppt/slides/slide423.xml" ContentType="application/vnd.openxmlformats-officedocument.presentationml.slide+xml"/>
  <Override PartName="/ppt/slides/slide424.xml" ContentType="application/vnd.openxmlformats-officedocument.presentationml.slide+xml"/>
  <Override PartName="/ppt/slides/slide425.xml" ContentType="application/vnd.openxmlformats-officedocument.presentationml.slide+xml"/>
  <Override PartName="/ppt/slides/slide426.xml" ContentType="application/vnd.openxmlformats-officedocument.presentationml.slide+xml"/>
  <Override PartName="/ppt/slides/slide427.xml" ContentType="application/vnd.openxmlformats-officedocument.presentationml.slide+xml"/>
  <Override PartName="/ppt/slides/slide428.xml" ContentType="application/vnd.openxmlformats-officedocument.presentationml.slide+xml"/>
  <Override PartName="/ppt/slides/slide429.xml" ContentType="application/vnd.openxmlformats-officedocument.presentationml.slide+xml"/>
  <Override PartName="/ppt/slides/slide43.xml" ContentType="application/vnd.openxmlformats-officedocument.presentationml.slide+xml"/>
  <Override PartName="/ppt/slides/slide430.xml" ContentType="application/vnd.openxmlformats-officedocument.presentationml.slide+xml"/>
  <Override PartName="/ppt/slides/slide431.xml" ContentType="application/vnd.openxmlformats-officedocument.presentationml.slide+xml"/>
  <Override PartName="/ppt/slides/slide432.xml" ContentType="application/vnd.openxmlformats-officedocument.presentationml.slide+xml"/>
  <Override PartName="/ppt/slides/slide433.xml" ContentType="application/vnd.openxmlformats-officedocument.presentationml.slide+xml"/>
  <Override PartName="/ppt/slides/slide434.xml" ContentType="application/vnd.openxmlformats-officedocument.presentationml.slide+xml"/>
  <Override PartName="/ppt/slides/slide435.xml" ContentType="application/vnd.openxmlformats-officedocument.presentationml.slide+xml"/>
  <Override PartName="/ppt/slides/slide436.xml" ContentType="application/vnd.openxmlformats-officedocument.presentationml.slide+xml"/>
  <Override PartName="/ppt/slides/slide437.xml" ContentType="application/vnd.openxmlformats-officedocument.presentationml.slide+xml"/>
  <Override PartName="/ppt/slides/slide438.xml" ContentType="application/vnd.openxmlformats-officedocument.presentationml.slide+xml"/>
  <Override PartName="/ppt/slides/slide439.xml" ContentType="application/vnd.openxmlformats-officedocument.presentationml.slide+xml"/>
  <Override PartName="/ppt/slides/slide44.xml" ContentType="application/vnd.openxmlformats-officedocument.presentationml.slide+xml"/>
  <Override PartName="/ppt/slides/slide440.xml" ContentType="application/vnd.openxmlformats-officedocument.presentationml.slide+xml"/>
  <Override PartName="/ppt/slides/slide441.xml" ContentType="application/vnd.openxmlformats-officedocument.presentationml.slide+xml"/>
  <Override PartName="/ppt/slides/slide442.xml" ContentType="application/vnd.openxmlformats-officedocument.presentationml.slide+xml"/>
  <Override PartName="/ppt/slides/slide443.xml" ContentType="application/vnd.openxmlformats-officedocument.presentationml.slide+xml"/>
  <Override PartName="/ppt/slides/slide444.xml" ContentType="application/vnd.openxmlformats-officedocument.presentationml.slide+xml"/>
  <Override PartName="/ppt/slides/slide445.xml" ContentType="application/vnd.openxmlformats-officedocument.presentationml.slide+xml"/>
  <Override PartName="/ppt/slides/slide446.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74" r:id="rId8"/>
    <p:sldMasterId id="2147483676" r:id="rId9"/>
    <p:sldMasterId id="2147483690" r:id="rId10"/>
    <p:sldMasterId id="2147483710" r:id="rId11"/>
  </p:sldMasterIdLst>
  <p:notesMasterIdLst>
    <p:notesMasterId r:id="rId16"/>
  </p:notesMasterIdLst>
  <p:handoutMasterIdLst>
    <p:handoutMasterId r:id="rId459"/>
  </p:handoutMasterIdLst>
  <p:sldIdLst>
    <p:sldId id="462" r:id="rId12"/>
    <p:sldId id="1502" r:id="rId13"/>
    <p:sldId id="543" r:id="rId14"/>
    <p:sldId id="474" r:id="rId15"/>
    <p:sldId id="475" r:id="rId17"/>
    <p:sldId id="476" r:id="rId18"/>
    <p:sldId id="1481" r:id="rId19"/>
    <p:sldId id="544" r:id="rId20"/>
    <p:sldId id="477" r:id="rId21"/>
    <p:sldId id="478" r:id="rId22"/>
    <p:sldId id="545" r:id="rId23"/>
    <p:sldId id="532" r:id="rId24"/>
    <p:sldId id="548" r:id="rId25"/>
    <p:sldId id="547" r:id="rId26"/>
    <p:sldId id="549" r:id="rId27"/>
    <p:sldId id="479" r:id="rId28"/>
    <p:sldId id="473" r:id="rId29"/>
    <p:sldId id="480" r:id="rId30"/>
    <p:sldId id="550" r:id="rId31"/>
    <p:sldId id="551" r:id="rId32"/>
    <p:sldId id="483" r:id="rId33"/>
    <p:sldId id="565" r:id="rId34"/>
    <p:sldId id="554" r:id="rId35"/>
    <p:sldId id="485" r:id="rId36"/>
    <p:sldId id="486" r:id="rId37"/>
    <p:sldId id="487" r:id="rId38"/>
    <p:sldId id="488" r:id="rId39"/>
    <p:sldId id="489" r:id="rId40"/>
    <p:sldId id="555" r:id="rId41"/>
    <p:sldId id="556" r:id="rId42"/>
    <p:sldId id="558" r:id="rId43"/>
    <p:sldId id="560" r:id="rId44"/>
    <p:sldId id="559" r:id="rId45"/>
    <p:sldId id="561" r:id="rId46"/>
    <p:sldId id="562" r:id="rId47"/>
    <p:sldId id="563" r:id="rId48"/>
    <p:sldId id="564" r:id="rId49"/>
    <p:sldId id="553" r:id="rId50"/>
    <p:sldId id="490" r:id="rId51"/>
    <p:sldId id="552" r:id="rId52"/>
    <p:sldId id="568" r:id="rId53"/>
    <p:sldId id="569" r:id="rId54"/>
    <p:sldId id="589" r:id="rId55"/>
    <p:sldId id="595" r:id="rId56"/>
    <p:sldId id="591" r:id="rId57"/>
    <p:sldId id="602" r:id="rId58"/>
    <p:sldId id="603" r:id="rId59"/>
    <p:sldId id="492" r:id="rId60"/>
    <p:sldId id="604" r:id="rId61"/>
    <p:sldId id="605" r:id="rId62"/>
    <p:sldId id="1990" r:id="rId63"/>
    <p:sldId id="1992" r:id="rId64"/>
    <p:sldId id="1993" r:id="rId65"/>
    <p:sldId id="1995" r:id="rId66"/>
    <p:sldId id="609" r:id="rId67"/>
    <p:sldId id="607" r:id="rId68"/>
    <p:sldId id="1999" r:id="rId69"/>
    <p:sldId id="610" r:id="rId70"/>
    <p:sldId id="1997" r:id="rId71"/>
    <p:sldId id="606" r:id="rId72"/>
    <p:sldId id="612" r:id="rId73"/>
    <p:sldId id="613" r:id="rId74"/>
    <p:sldId id="614" r:id="rId75"/>
    <p:sldId id="615" r:id="rId76"/>
    <p:sldId id="616" r:id="rId77"/>
    <p:sldId id="493" r:id="rId78"/>
    <p:sldId id="617" r:id="rId79"/>
    <p:sldId id="618" r:id="rId80"/>
    <p:sldId id="619" r:id="rId81"/>
    <p:sldId id="620" r:id="rId82"/>
    <p:sldId id="622" r:id="rId83"/>
    <p:sldId id="626" r:id="rId84"/>
    <p:sldId id="625" r:id="rId85"/>
    <p:sldId id="627" r:id="rId86"/>
    <p:sldId id="628" r:id="rId87"/>
    <p:sldId id="629" r:id="rId88"/>
    <p:sldId id="630" r:id="rId89"/>
    <p:sldId id="631" r:id="rId90"/>
    <p:sldId id="634" r:id="rId91"/>
    <p:sldId id="632" r:id="rId92"/>
    <p:sldId id="636" r:id="rId93"/>
    <p:sldId id="635" r:id="rId94"/>
    <p:sldId id="637" r:id="rId95"/>
    <p:sldId id="640" r:id="rId96"/>
    <p:sldId id="638" r:id="rId97"/>
    <p:sldId id="639" r:id="rId98"/>
    <p:sldId id="643" r:id="rId99"/>
    <p:sldId id="641" r:id="rId100"/>
    <p:sldId id="644" r:id="rId101"/>
    <p:sldId id="645" r:id="rId102"/>
    <p:sldId id="2387" r:id="rId103"/>
    <p:sldId id="2388" r:id="rId104"/>
    <p:sldId id="2389" r:id="rId105"/>
    <p:sldId id="2392" r:id="rId106"/>
    <p:sldId id="2394" r:id="rId107"/>
    <p:sldId id="2393" r:id="rId108"/>
    <p:sldId id="2395" r:id="rId109"/>
    <p:sldId id="624" r:id="rId110"/>
    <p:sldId id="623" r:id="rId111"/>
    <p:sldId id="646" r:id="rId112"/>
    <p:sldId id="649" r:id="rId113"/>
    <p:sldId id="648" r:id="rId114"/>
    <p:sldId id="650" r:id="rId115"/>
    <p:sldId id="651" r:id="rId116"/>
    <p:sldId id="655" r:id="rId117"/>
    <p:sldId id="652" r:id="rId118"/>
    <p:sldId id="653" r:id="rId119"/>
    <p:sldId id="656" r:id="rId120"/>
    <p:sldId id="657" r:id="rId121"/>
    <p:sldId id="658" r:id="rId122"/>
    <p:sldId id="659" r:id="rId123"/>
    <p:sldId id="661" r:id="rId124"/>
    <p:sldId id="662" r:id="rId125"/>
    <p:sldId id="663" r:id="rId126"/>
    <p:sldId id="664" r:id="rId127"/>
    <p:sldId id="668" r:id="rId128"/>
    <p:sldId id="669" r:id="rId129"/>
    <p:sldId id="665" r:id="rId130"/>
    <p:sldId id="666" r:id="rId131"/>
    <p:sldId id="667" r:id="rId132"/>
    <p:sldId id="1479" r:id="rId133"/>
    <p:sldId id="1480" r:id="rId134"/>
    <p:sldId id="670" r:id="rId135"/>
    <p:sldId id="2390" r:id="rId136"/>
    <p:sldId id="679" r:id="rId137"/>
    <p:sldId id="680" r:id="rId138"/>
    <p:sldId id="681" r:id="rId139"/>
    <p:sldId id="682" r:id="rId140"/>
    <p:sldId id="683" r:id="rId141"/>
    <p:sldId id="684" r:id="rId142"/>
    <p:sldId id="692" r:id="rId143"/>
    <p:sldId id="685" r:id="rId144"/>
    <p:sldId id="688" r:id="rId145"/>
    <p:sldId id="686" r:id="rId146"/>
    <p:sldId id="687" r:id="rId147"/>
    <p:sldId id="690" r:id="rId148"/>
    <p:sldId id="689" r:id="rId149"/>
    <p:sldId id="693" r:id="rId150"/>
    <p:sldId id="694" r:id="rId151"/>
    <p:sldId id="691" r:id="rId152"/>
    <p:sldId id="706" r:id="rId153"/>
    <p:sldId id="708" r:id="rId154"/>
    <p:sldId id="707" r:id="rId155"/>
    <p:sldId id="695" r:id="rId156"/>
    <p:sldId id="696" r:id="rId157"/>
    <p:sldId id="697" r:id="rId158"/>
    <p:sldId id="698" r:id="rId159"/>
    <p:sldId id="699" r:id="rId160"/>
    <p:sldId id="700" r:id="rId161"/>
    <p:sldId id="704" r:id="rId162"/>
    <p:sldId id="703" r:id="rId163"/>
    <p:sldId id="702" r:id="rId164"/>
    <p:sldId id="701" r:id="rId165"/>
    <p:sldId id="705" r:id="rId166"/>
    <p:sldId id="709" r:id="rId167"/>
    <p:sldId id="710" r:id="rId168"/>
    <p:sldId id="711" r:id="rId169"/>
    <p:sldId id="712" r:id="rId170"/>
    <p:sldId id="713" r:id="rId171"/>
    <p:sldId id="714" r:id="rId172"/>
    <p:sldId id="715" r:id="rId173"/>
    <p:sldId id="716" r:id="rId174"/>
    <p:sldId id="717" r:id="rId175"/>
    <p:sldId id="718" r:id="rId176"/>
    <p:sldId id="720" r:id="rId177"/>
    <p:sldId id="1167" r:id="rId178"/>
    <p:sldId id="1168" r:id="rId179"/>
    <p:sldId id="1169" r:id="rId180"/>
    <p:sldId id="1170" r:id="rId181"/>
    <p:sldId id="1171" r:id="rId182"/>
    <p:sldId id="1172" r:id="rId183"/>
    <p:sldId id="1173" r:id="rId184"/>
    <p:sldId id="1174" r:id="rId185"/>
    <p:sldId id="1175" r:id="rId186"/>
    <p:sldId id="1176" r:id="rId187"/>
    <p:sldId id="1177" r:id="rId188"/>
    <p:sldId id="1178" r:id="rId189"/>
    <p:sldId id="1179" r:id="rId190"/>
    <p:sldId id="1180" r:id="rId191"/>
    <p:sldId id="1184" r:id="rId192"/>
    <p:sldId id="1182" r:id="rId193"/>
    <p:sldId id="1181" r:id="rId194"/>
    <p:sldId id="1183" r:id="rId195"/>
    <p:sldId id="1185" r:id="rId196"/>
    <p:sldId id="1186" r:id="rId197"/>
    <p:sldId id="1188" r:id="rId198"/>
    <p:sldId id="1189" r:id="rId199"/>
    <p:sldId id="1193" r:id="rId200"/>
    <p:sldId id="1190" r:id="rId201"/>
    <p:sldId id="1191" r:id="rId202"/>
    <p:sldId id="1192" r:id="rId203"/>
    <p:sldId id="1195" r:id="rId204"/>
    <p:sldId id="1198" r:id="rId205"/>
    <p:sldId id="1199" r:id="rId206"/>
    <p:sldId id="1196" r:id="rId207"/>
    <p:sldId id="1202" r:id="rId208"/>
    <p:sldId id="1201" r:id="rId209"/>
    <p:sldId id="1204" r:id="rId210"/>
    <p:sldId id="1205" r:id="rId211"/>
    <p:sldId id="1207" r:id="rId212"/>
    <p:sldId id="1206" r:id="rId213"/>
    <p:sldId id="1208" r:id="rId214"/>
    <p:sldId id="1209" r:id="rId215"/>
    <p:sldId id="1210" r:id="rId216"/>
    <p:sldId id="1211" r:id="rId217"/>
    <p:sldId id="1212" r:id="rId218"/>
    <p:sldId id="1213" r:id="rId219"/>
    <p:sldId id="1215" r:id="rId220"/>
    <p:sldId id="1217" r:id="rId221"/>
    <p:sldId id="1219" r:id="rId222"/>
    <p:sldId id="1218" r:id="rId223"/>
    <p:sldId id="1305" r:id="rId224"/>
    <p:sldId id="1306" r:id="rId225"/>
    <p:sldId id="1220" r:id="rId226"/>
    <p:sldId id="1221" r:id="rId227"/>
    <p:sldId id="1223" r:id="rId228"/>
    <p:sldId id="1222" r:id="rId229"/>
    <p:sldId id="1225" r:id="rId230"/>
    <p:sldId id="1226" r:id="rId231"/>
    <p:sldId id="1227" r:id="rId232"/>
    <p:sldId id="1228" r:id="rId233"/>
    <p:sldId id="1261" r:id="rId234"/>
    <p:sldId id="1262" r:id="rId235"/>
    <p:sldId id="1263" r:id="rId236"/>
    <p:sldId id="1266" r:id="rId237"/>
    <p:sldId id="1267" r:id="rId238"/>
    <p:sldId id="1336" r:id="rId239"/>
    <p:sldId id="1338" r:id="rId240"/>
    <p:sldId id="1339" r:id="rId241"/>
    <p:sldId id="1341" r:id="rId242"/>
    <p:sldId id="1340" r:id="rId243"/>
    <p:sldId id="1268" r:id="rId244"/>
    <p:sldId id="1342" r:id="rId245"/>
    <p:sldId id="1343" r:id="rId246"/>
    <p:sldId id="1344" r:id="rId247"/>
    <p:sldId id="1269" r:id="rId248"/>
    <p:sldId id="1270" r:id="rId249"/>
    <p:sldId id="1271" r:id="rId250"/>
    <p:sldId id="1345" r:id="rId251"/>
    <p:sldId id="1272" r:id="rId252"/>
    <p:sldId id="1273" r:id="rId253"/>
    <p:sldId id="1346" r:id="rId254"/>
    <p:sldId id="1274" r:id="rId255"/>
    <p:sldId id="1347" r:id="rId256"/>
    <p:sldId id="1275" r:id="rId257"/>
    <p:sldId id="1348" r:id="rId258"/>
    <p:sldId id="1277" r:id="rId259"/>
    <p:sldId id="1349" r:id="rId260"/>
    <p:sldId id="1278" r:id="rId261"/>
    <p:sldId id="1350" r:id="rId262"/>
    <p:sldId id="1279" r:id="rId263"/>
    <p:sldId id="1280" r:id="rId264"/>
    <p:sldId id="1281" r:id="rId265"/>
    <p:sldId id="1351" r:id="rId266"/>
    <p:sldId id="1352" r:id="rId267"/>
    <p:sldId id="1282" r:id="rId268"/>
    <p:sldId id="1283" r:id="rId269"/>
    <p:sldId id="1353" r:id="rId270"/>
    <p:sldId id="1355" r:id="rId271"/>
    <p:sldId id="1354" r:id="rId272"/>
    <p:sldId id="1358" r:id="rId273"/>
    <p:sldId id="1356" r:id="rId274"/>
    <p:sldId id="1357" r:id="rId275"/>
    <p:sldId id="1360" r:id="rId276"/>
    <p:sldId id="1285" r:id="rId277"/>
    <p:sldId id="1361" r:id="rId278"/>
    <p:sldId id="1286" r:id="rId279"/>
    <p:sldId id="1291" r:id="rId280"/>
    <p:sldId id="1292" r:id="rId281"/>
    <p:sldId id="1293" r:id="rId282"/>
    <p:sldId id="1294" r:id="rId283"/>
    <p:sldId id="1295" r:id="rId284"/>
    <p:sldId id="1362" r:id="rId285"/>
    <p:sldId id="1296" r:id="rId286"/>
    <p:sldId id="1363" r:id="rId287"/>
    <p:sldId id="1297" r:id="rId288"/>
    <p:sldId id="1364" r:id="rId289"/>
    <p:sldId id="1365" r:id="rId290"/>
    <p:sldId id="1366" r:id="rId291"/>
    <p:sldId id="1367" r:id="rId292"/>
    <p:sldId id="1368" r:id="rId293"/>
    <p:sldId id="1370" r:id="rId294"/>
    <p:sldId id="1371" r:id="rId295"/>
    <p:sldId id="1372" r:id="rId296"/>
    <p:sldId id="1229" r:id="rId297"/>
    <p:sldId id="1374" r:id="rId298"/>
    <p:sldId id="1375" r:id="rId299"/>
    <p:sldId id="1376" r:id="rId300"/>
    <p:sldId id="1377" r:id="rId301"/>
    <p:sldId id="1378" r:id="rId302"/>
    <p:sldId id="1379" r:id="rId303"/>
    <p:sldId id="1380" r:id="rId304"/>
    <p:sldId id="1381" r:id="rId305"/>
    <p:sldId id="1382" r:id="rId306"/>
    <p:sldId id="1383" r:id="rId307"/>
    <p:sldId id="1255" r:id="rId308"/>
    <p:sldId id="1230" r:id="rId309"/>
    <p:sldId id="1231" r:id="rId310"/>
    <p:sldId id="1307" r:id="rId311"/>
    <p:sldId id="1254" r:id="rId312"/>
    <p:sldId id="1233" r:id="rId313"/>
    <p:sldId id="1234" r:id="rId314"/>
    <p:sldId id="1235" r:id="rId315"/>
    <p:sldId id="1237" r:id="rId316"/>
    <p:sldId id="1239" r:id="rId317"/>
    <p:sldId id="1238" r:id="rId318"/>
    <p:sldId id="1241" r:id="rId319"/>
    <p:sldId id="1242" r:id="rId320"/>
    <p:sldId id="1243" r:id="rId321"/>
    <p:sldId id="1244" r:id="rId322"/>
    <p:sldId id="1245" r:id="rId323"/>
    <p:sldId id="1246" r:id="rId324"/>
    <p:sldId id="1310" r:id="rId325"/>
    <p:sldId id="1247" r:id="rId326"/>
    <p:sldId id="1309" r:id="rId327"/>
    <p:sldId id="1308" r:id="rId328"/>
    <p:sldId id="1312" r:id="rId329"/>
    <p:sldId id="1314" r:id="rId330"/>
    <p:sldId id="1311" r:id="rId331"/>
    <p:sldId id="1316" r:id="rId332"/>
    <p:sldId id="1317" r:id="rId333"/>
    <p:sldId id="1315" r:id="rId334"/>
    <p:sldId id="1250" r:id="rId335"/>
    <p:sldId id="1320" r:id="rId336"/>
    <p:sldId id="1321" r:id="rId337"/>
    <p:sldId id="1330" r:id="rId338"/>
    <p:sldId id="1331" r:id="rId339"/>
    <p:sldId id="1332" r:id="rId340"/>
    <p:sldId id="1333" r:id="rId341"/>
    <p:sldId id="1334" r:id="rId342"/>
    <p:sldId id="1335" r:id="rId343"/>
    <p:sldId id="1318" r:id="rId344"/>
    <p:sldId id="1319" r:id="rId345"/>
    <p:sldId id="1326" r:id="rId346"/>
    <p:sldId id="1327" r:id="rId347"/>
    <p:sldId id="1328" r:id="rId348"/>
    <p:sldId id="1329" r:id="rId349"/>
    <p:sldId id="1323" r:id="rId350"/>
    <p:sldId id="1324" r:id="rId351"/>
    <p:sldId id="1325" r:id="rId352"/>
    <p:sldId id="1490" r:id="rId353"/>
    <p:sldId id="1256" r:id="rId354"/>
    <p:sldId id="1257" r:id="rId355"/>
    <p:sldId id="1384" r:id="rId356"/>
    <p:sldId id="1258" r:id="rId357"/>
    <p:sldId id="1259" r:id="rId358"/>
    <p:sldId id="1260" r:id="rId359"/>
    <p:sldId id="1385" r:id="rId360"/>
    <p:sldId id="1386" r:id="rId361"/>
    <p:sldId id="1388" r:id="rId362"/>
    <p:sldId id="1391" r:id="rId363"/>
    <p:sldId id="1396" r:id="rId364"/>
    <p:sldId id="1392" r:id="rId365"/>
    <p:sldId id="1395" r:id="rId366"/>
    <p:sldId id="1397" r:id="rId367"/>
    <p:sldId id="1390" r:id="rId368"/>
    <p:sldId id="1389" r:id="rId369"/>
    <p:sldId id="1394" r:id="rId370"/>
    <p:sldId id="1398" r:id="rId371"/>
    <p:sldId id="1393" r:id="rId372"/>
    <p:sldId id="1399" r:id="rId373"/>
    <p:sldId id="1460" r:id="rId374"/>
    <p:sldId id="1461" r:id="rId375"/>
    <p:sldId id="1462" r:id="rId376"/>
    <p:sldId id="1463" r:id="rId377"/>
    <p:sldId id="1464" r:id="rId378"/>
    <p:sldId id="1467" r:id="rId379"/>
    <p:sldId id="1468" r:id="rId380"/>
    <p:sldId id="1488" r:id="rId381"/>
    <p:sldId id="1489" r:id="rId382"/>
    <p:sldId id="1470" r:id="rId383"/>
    <p:sldId id="1471" r:id="rId384"/>
    <p:sldId id="1487" r:id="rId385"/>
    <p:sldId id="1472" r:id="rId386"/>
    <p:sldId id="1473" r:id="rId387"/>
    <p:sldId id="1474" r:id="rId388"/>
    <p:sldId id="1476" r:id="rId389"/>
    <p:sldId id="1475" r:id="rId390"/>
    <p:sldId id="1485" r:id="rId391"/>
    <p:sldId id="1486" r:id="rId392"/>
    <p:sldId id="1477" r:id="rId393"/>
    <p:sldId id="1484" r:id="rId394"/>
    <p:sldId id="1478" r:id="rId395"/>
    <p:sldId id="1400" r:id="rId396"/>
    <p:sldId id="1401" r:id="rId397"/>
    <p:sldId id="1402" r:id="rId398"/>
    <p:sldId id="1403" r:id="rId399"/>
    <p:sldId id="1404" r:id="rId400"/>
    <p:sldId id="1405" r:id="rId401"/>
    <p:sldId id="1407" r:id="rId402"/>
    <p:sldId id="1408" r:id="rId403"/>
    <p:sldId id="1409" r:id="rId404"/>
    <p:sldId id="1410" r:id="rId405"/>
    <p:sldId id="1411" r:id="rId406"/>
    <p:sldId id="1412" r:id="rId407"/>
    <p:sldId id="1413" r:id="rId408"/>
    <p:sldId id="1414" r:id="rId409"/>
    <p:sldId id="1415" r:id="rId410"/>
    <p:sldId id="1416" r:id="rId411"/>
    <p:sldId id="1417" r:id="rId412"/>
    <p:sldId id="1418" r:id="rId413"/>
    <p:sldId id="1420" r:id="rId414"/>
    <p:sldId id="1422" r:id="rId415"/>
    <p:sldId id="1419" r:id="rId416"/>
    <p:sldId id="1421" r:id="rId417"/>
    <p:sldId id="1423" r:id="rId418"/>
    <p:sldId id="1424" r:id="rId419"/>
    <p:sldId id="1425" r:id="rId420"/>
    <p:sldId id="1426" r:id="rId421"/>
    <p:sldId id="1427" r:id="rId422"/>
    <p:sldId id="1428" r:id="rId423"/>
    <p:sldId id="1429" r:id="rId424"/>
    <p:sldId id="1430" r:id="rId425"/>
    <p:sldId id="1431" r:id="rId426"/>
    <p:sldId id="1432" r:id="rId427"/>
    <p:sldId id="1433" r:id="rId428"/>
    <p:sldId id="1434" r:id="rId429"/>
    <p:sldId id="1436" r:id="rId430"/>
    <p:sldId id="1435" r:id="rId431"/>
    <p:sldId id="1437" r:id="rId432"/>
    <p:sldId id="1438" r:id="rId433"/>
    <p:sldId id="1439" r:id="rId434"/>
    <p:sldId id="1440" r:id="rId435"/>
    <p:sldId id="1441" r:id="rId436"/>
    <p:sldId id="1442" r:id="rId437"/>
    <p:sldId id="1443" r:id="rId438"/>
    <p:sldId id="1444" r:id="rId439"/>
    <p:sldId id="1445" r:id="rId440"/>
    <p:sldId id="1446" r:id="rId441"/>
    <p:sldId id="1447" r:id="rId442"/>
    <p:sldId id="1450" r:id="rId443"/>
    <p:sldId id="1448" r:id="rId444"/>
    <p:sldId id="1449" r:id="rId445"/>
    <p:sldId id="1451" r:id="rId446"/>
    <p:sldId id="1452" r:id="rId447"/>
    <p:sldId id="1453" r:id="rId448"/>
    <p:sldId id="1454" r:id="rId449"/>
    <p:sldId id="1455" r:id="rId450"/>
    <p:sldId id="1456" r:id="rId451"/>
    <p:sldId id="1457" r:id="rId452"/>
    <p:sldId id="1466" r:id="rId453"/>
    <p:sldId id="1458" r:id="rId454"/>
    <p:sldId id="1465" r:id="rId455"/>
    <p:sldId id="1491" r:id="rId456"/>
    <p:sldId id="1492" r:id="rId457"/>
    <p:sldId id="1493" r:id="rId4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ngtao li" initials="fl"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5C5B7"/>
    <a:srgbClr val="800080"/>
    <a:srgbClr val="BB51A9"/>
    <a:srgbClr val="C943C9"/>
    <a:srgbClr val="4545F9"/>
    <a:srgbClr val="EE1ED0"/>
    <a:srgbClr val="FFFFE4"/>
    <a:srgbClr val="FFFFFF"/>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7" autoAdjust="0"/>
    <p:restoredTop sz="96197" autoAdjust="0"/>
  </p:normalViewPr>
  <p:slideViewPr>
    <p:cSldViewPr snapToGrid="0">
      <p:cViewPr varScale="1">
        <p:scale>
          <a:sx n="122" d="100"/>
          <a:sy n="122" d="100"/>
        </p:scale>
        <p:origin x="224" y="232"/>
      </p:cViewPr>
      <p:guideLst/>
    </p:cSldViewPr>
  </p:slideViewPr>
  <p:notesTextViewPr>
    <p:cViewPr>
      <p:scale>
        <a:sx n="1" d="1"/>
        <a:sy n="1" d="1"/>
      </p:scale>
      <p:origin x="0" y="0"/>
    </p:cViewPr>
  </p:notesTextViewPr>
  <p:notesViewPr>
    <p:cSldViewPr snapToGrid="0">
      <p:cViewPr varScale="1">
        <p:scale>
          <a:sx n="93" d="100"/>
          <a:sy n="93" d="100"/>
        </p:scale>
        <p:origin x="3784" y="216"/>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7.xml"/><Relationship Id="rId98" Type="http://schemas.openxmlformats.org/officeDocument/2006/relationships/slide" Target="slides/slide86.xml"/><Relationship Id="rId97" Type="http://schemas.openxmlformats.org/officeDocument/2006/relationships/slide" Target="slides/slide85.xml"/><Relationship Id="rId96" Type="http://schemas.openxmlformats.org/officeDocument/2006/relationships/slide" Target="slides/slide84.xml"/><Relationship Id="rId95" Type="http://schemas.openxmlformats.org/officeDocument/2006/relationships/slide" Target="slides/slide83.xml"/><Relationship Id="rId94" Type="http://schemas.openxmlformats.org/officeDocument/2006/relationships/slide" Target="slides/slide82.xml"/><Relationship Id="rId93" Type="http://schemas.openxmlformats.org/officeDocument/2006/relationships/slide" Target="slides/slide81.xml"/><Relationship Id="rId92" Type="http://schemas.openxmlformats.org/officeDocument/2006/relationships/slide" Target="slides/slide80.xml"/><Relationship Id="rId91" Type="http://schemas.openxmlformats.org/officeDocument/2006/relationships/slide" Target="slides/slide79.xml"/><Relationship Id="rId90" Type="http://schemas.openxmlformats.org/officeDocument/2006/relationships/slide" Target="slides/slide78.xml"/><Relationship Id="rId9" Type="http://schemas.openxmlformats.org/officeDocument/2006/relationships/slideMaster" Target="slideMasters/slideMaster8.xml"/><Relationship Id="rId89" Type="http://schemas.openxmlformats.org/officeDocument/2006/relationships/slide" Target="slides/slide77.xml"/><Relationship Id="rId88" Type="http://schemas.openxmlformats.org/officeDocument/2006/relationships/slide" Target="slides/slide76.xml"/><Relationship Id="rId87" Type="http://schemas.openxmlformats.org/officeDocument/2006/relationships/slide" Target="slides/slide75.xml"/><Relationship Id="rId86" Type="http://schemas.openxmlformats.org/officeDocument/2006/relationships/slide" Target="slides/slide74.xml"/><Relationship Id="rId85" Type="http://schemas.openxmlformats.org/officeDocument/2006/relationships/slide" Target="slides/slide73.xml"/><Relationship Id="rId84" Type="http://schemas.openxmlformats.org/officeDocument/2006/relationships/slide" Target="slides/slide72.xml"/><Relationship Id="rId83" Type="http://schemas.openxmlformats.org/officeDocument/2006/relationships/slide" Target="slides/slide71.xml"/><Relationship Id="rId82" Type="http://schemas.openxmlformats.org/officeDocument/2006/relationships/slide" Target="slides/slide70.xml"/><Relationship Id="rId81" Type="http://schemas.openxmlformats.org/officeDocument/2006/relationships/slide" Target="slides/slide69.xml"/><Relationship Id="rId80" Type="http://schemas.openxmlformats.org/officeDocument/2006/relationships/slide" Target="slides/slide68.xml"/><Relationship Id="rId8" Type="http://schemas.openxmlformats.org/officeDocument/2006/relationships/slideMaster" Target="slideMasters/slideMaster7.xml"/><Relationship Id="rId79" Type="http://schemas.openxmlformats.org/officeDocument/2006/relationships/slide" Target="slides/slide67.xml"/><Relationship Id="rId78" Type="http://schemas.openxmlformats.org/officeDocument/2006/relationships/slide" Target="slides/slide66.xml"/><Relationship Id="rId77" Type="http://schemas.openxmlformats.org/officeDocument/2006/relationships/slide" Target="slides/slide65.xml"/><Relationship Id="rId76" Type="http://schemas.openxmlformats.org/officeDocument/2006/relationships/slide" Target="slides/slide64.xml"/><Relationship Id="rId75" Type="http://schemas.openxmlformats.org/officeDocument/2006/relationships/slide" Target="slides/slide63.xml"/><Relationship Id="rId74" Type="http://schemas.openxmlformats.org/officeDocument/2006/relationships/slide" Target="slides/slide62.xml"/><Relationship Id="rId73" Type="http://schemas.openxmlformats.org/officeDocument/2006/relationships/slide" Target="slides/slide61.xml"/><Relationship Id="rId72" Type="http://schemas.openxmlformats.org/officeDocument/2006/relationships/slide" Target="slides/slide60.xml"/><Relationship Id="rId71" Type="http://schemas.openxmlformats.org/officeDocument/2006/relationships/slide" Target="slides/slide59.xml"/><Relationship Id="rId70" Type="http://schemas.openxmlformats.org/officeDocument/2006/relationships/slide" Target="slides/slide58.xml"/><Relationship Id="rId7" Type="http://schemas.openxmlformats.org/officeDocument/2006/relationships/slideMaster" Target="slideMasters/slideMaster6.xml"/><Relationship Id="rId69" Type="http://schemas.openxmlformats.org/officeDocument/2006/relationships/slide" Target="slides/slide57.xml"/><Relationship Id="rId68" Type="http://schemas.openxmlformats.org/officeDocument/2006/relationships/slide" Target="slides/slide56.xml"/><Relationship Id="rId67" Type="http://schemas.openxmlformats.org/officeDocument/2006/relationships/slide" Target="slides/slide55.xml"/><Relationship Id="rId66" Type="http://schemas.openxmlformats.org/officeDocument/2006/relationships/slide" Target="slides/slide54.xml"/><Relationship Id="rId65" Type="http://schemas.openxmlformats.org/officeDocument/2006/relationships/slide" Target="slides/slide53.xml"/><Relationship Id="rId64" Type="http://schemas.openxmlformats.org/officeDocument/2006/relationships/slide" Target="slides/slide52.xml"/><Relationship Id="rId63" Type="http://schemas.openxmlformats.org/officeDocument/2006/relationships/slide" Target="slides/slide51.xml"/><Relationship Id="rId62" Type="http://schemas.openxmlformats.org/officeDocument/2006/relationships/slide" Target="slides/slide50.xml"/><Relationship Id="rId61" Type="http://schemas.openxmlformats.org/officeDocument/2006/relationships/slide" Target="slides/slide49.xml"/><Relationship Id="rId60" Type="http://schemas.openxmlformats.org/officeDocument/2006/relationships/slide" Target="slides/slide48.xml"/><Relationship Id="rId6" Type="http://schemas.openxmlformats.org/officeDocument/2006/relationships/slideMaster" Target="slideMasters/slideMaster5.xml"/><Relationship Id="rId59" Type="http://schemas.openxmlformats.org/officeDocument/2006/relationships/slide" Target="slides/slide47.xml"/><Relationship Id="rId58" Type="http://schemas.openxmlformats.org/officeDocument/2006/relationships/slide" Target="slides/slide46.xml"/><Relationship Id="rId57" Type="http://schemas.openxmlformats.org/officeDocument/2006/relationships/slide" Target="slides/slide45.xml"/><Relationship Id="rId56" Type="http://schemas.openxmlformats.org/officeDocument/2006/relationships/slide" Target="slides/slide44.xml"/><Relationship Id="rId55" Type="http://schemas.openxmlformats.org/officeDocument/2006/relationships/slide" Target="slides/slide43.xml"/><Relationship Id="rId54" Type="http://schemas.openxmlformats.org/officeDocument/2006/relationships/slide" Target="slides/slide42.xml"/><Relationship Id="rId53" Type="http://schemas.openxmlformats.org/officeDocument/2006/relationships/slide" Target="slides/slide41.xml"/><Relationship Id="rId52" Type="http://schemas.openxmlformats.org/officeDocument/2006/relationships/slide" Target="slides/slide40.xml"/><Relationship Id="rId51" Type="http://schemas.openxmlformats.org/officeDocument/2006/relationships/slide" Target="slides/slide39.xml"/><Relationship Id="rId50" Type="http://schemas.openxmlformats.org/officeDocument/2006/relationships/slide" Target="slides/slide38.xml"/><Relationship Id="rId5" Type="http://schemas.openxmlformats.org/officeDocument/2006/relationships/slideMaster" Target="slideMasters/slideMaster4.xml"/><Relationship Id="rId49" Type="http://schemas.openxmlformats.org/officeDocument/2006/relationships/slide" Target="slides/slide37.xml"/><Relationship Id="rId48" Type="http://schemas.openxmlformats.org/officeDocument/2006/relationships/slide" Target="slides/slide36.xml"/><Relationship Id="rId47" Type="http://schemas.openxmlformats.org/officeDocument/2006/relationships/slide" Target="slides/slide35.xml"/><Relationship Id="rId463" Type="http://schemas.openxmlformats.org/officeDocument/2006/relationships/commentAuthors" Target="commentAuthors.xml"/><Relationship Id="rId462" Type="http://schemas.openxmlformats.org/officeDocument/2006/relationships/tableStyles" Target="tableStyles.xml"/><Relationship Id="rId461" Type="http://schemas.openxmlformats.org/officeDocument/2006/relationships/viewProps" Target="viewProps.xml"/><Relationship Id="rId460" Type="http://schemas.openxmlformats.org/officeDocument/2006/relationships/presProps" Target="presProps.xml"/><Relationship Id="rId46" Type="http://schemas.openxmlformats.org/officeDocument/2006/relationships/slide" Target="slides/slide34.xml"/><Relationship Id="rId459" Type="http://schemas.openxmlformats.org/officeDocument/2006/relationships/handoutMaster" Target="handoutMasters/handoutMaster1.xml"/><Relationship Id="rId458" Type="http://schemas.openxmlformats.org/officeDocument/2006/relationships/slide" Target="slides/slide446.xml"/><Relationship Id="rId457" Type="http://schemas.openxmlformats.org/officeDocument/2006/relationships/slide" Target="slides/slide445.xml"/><Relationship Id="rId456" Type="http://schemas.openxmlformats.org/officeDocument/2006/relationships/slide" Target="slides/slide444.xml"/><Relationship Id="rId455" Type="http://schemas.openxmlformats.org/officeDocument/2006/relationships/slide" Target="slides/slide443.xml"/><Relationship Id="rId454" Type="http://schemas.openxmlformats.org/officeDocument/2006/relationships/slide" Target="slides/slide442.xml"/><Relationship Id="rId453" Type="http://schemas.openxmlformats.org/officeDocument/2006/relationships/slide" Target="slides/slide441.xml"/><Relationship Id="rId452" Type="http://schemas.openxmlformats.org/officeDocument/2006/relationships/slide" Target="slides/slide440.xml"/><Relationship Id="rId451" Type="http://schemas.openxmlformats.org/officeDocument/2006/relationships/slide" Target="slides/slide439.xml"/><Relationship Id="rId450" Type="http://schemas.openxmlformats.org/officeDocument/2006/relationships/slide" Target="slides/slide438.xml"/><Relationship Id="rId45" Type="http://schemas.openxmlformats.org/officeDocument/2006/relationships/slide" Target="slides/slide33.xml"/><Relationship Id="rId449" Type="http://schemas.openxmlformats.org/officeDocument/2006/relationships/slide" Target="slides/slide437.xml"/><Relationship Id="rId448" Type="http://schemas.openxmlformats.org/officeDocument/2006/relationships/slide" Target="slides/slide436.xml"/><Relationship Id="rId447" Type="http://schemas.openxmlformats.org/officeDocument/2006/relationships/slide" Target="slides/slide435.xml"/><Relationship Id="rId446" Type="http://schemas.openxmlformats.org/officeDocument/2006/relationships/slide" Target="slides/slide434.xml"/><Relationship Id="rId445" Type="http://schemas.openxmlformats.org/officeDocument/2006/relationships/slide" Target="slides/slide433.xml"/><Relationship Id="rId444" Type="http://schemas.openxmlformats.org/officeDocument/2006/relationships/slide" Target="slides/slide432.xml"/><Relationship Id="rId443" Type="http://schemas.openxmlformats.org/officeDocument/2006/relationships/slide" Target="slides/slide431.xml"/><Relationship Id="rId442" Type="http://schemas.openxmlformats.org/officeDocument/2006/relationships/slide" Target="slides/slide430.xml"/><Relationship Id="rId441" Type="http://schemas.openxmlformats.org/officeDocument/2006/relationships/slide" Target="slides/slide429.xml"/><Relationship Id="rId440" Type="http://schemas.openxmlformats.org/officeDocument/2006/relationships/slide" Target="slides/slide428.xml"/><Relationship Id="rId44" Type="http://schemas.openxmlformats.org/officeDocument/2006/relationships/slide" Target="slides/slide32.xml"/><Relationship Id="rId439" Type="http://schemas.openxmlformats.org/officeDocument/2006/relationships/slide" Target="slides/slide427.xml"/><Relationship Id="rId438" Type="http://schemas.openxmlformats.org/officeDocument/2006/relationships/slide" Target="slides/slide426.xml"/><Relationship Id="rId437" Type="http://schemas.openxmlformats.org/officeDocument/2006/relationships/slide" Target="slides/slide425.xml"/><Relationship Id="rId436" Type="http://schemas.openxmlformats.org/officeDocument/2006/relationships/slide" Target="slides/slide424.xml"/><Relationship Id="rId435" Type="http://schemas.openxmlformats.org/officeDocument/2006/relationships/slide" Target="slides/slide423.xml"/><Relationship Id="rId434" Type="http://schemas.openxmlformats.org/officeDocument/2006/relationships/slide" Target="slides/slide422.xml"/><Relationship Id="rId433" Type="http://schemas.openxmlformats.org/officeDocument/2006/relationships/slide" Target="slides/slide421.xml"/><Relationship Id="rId432" Type="http://schemas.openxmlformats.org/officeDocument/2006/relationships/slide" Target="slides/slide420.xml"/><Relationship Id="rId431" Type="http://schemas.openxmlformats.org/officeDocument/2006/relationships/slide" Target="slides/slide419.xml"/><Relationship Id="rId430" Type="http://schemas.openxmlformats.org/officeDocument/2006/relationships/slide" Target="slides/slide418.xml"/><Relationship Id="rId43" Type="http://schemas.openxmlformats.org/officeDocument/2006/relationships/slide" Target="slides/slide31.xml"/><Relationship Id="rId429" Type="http://schemas.openxmlformats.org/officeDocument/2006/relationships/slide" Target="slides/slide417.xml"/><Relationship Id="rId428" Type="http://schemas.openxmlformats.org/officeDocument/2006/relationships/slide" Target="slides/slide416.xml"/><Relationship Id="rId427" Type="http://schemas.openxmlformats.org/officeDocument/2006/relationships/slide" Target="slides/slide415.xml"/><Relationship Id="rId426" Type="http://schemas.openxmlformats.org/officeDocument/2006/relationships/slide" Target="slides/slide414.xml"/><Relationship Id="rId425" Type="http://schemas.openxmlformats.org/officeDocument/2006/relationships/slide" Target="slides/slide413.xml"/><Relationship Id="rId424" Type="http://schemas.openxmlformats.org/officeDocument/2006/relationships/slide" Target="slides/slide412.xml"/><Relationship Id="rId423" Type="http://schemas.openxmlformats.org/officeDocument/2006/relationships/slide" Target="slides/slide411.xml"/><Relationship Id="rId422" Type="http://schemas.openxmlformats.org/officeDocument/2006/relationships/slide" Target="slides/slide410.xml"/><Relationship Id="rId421" Type="http://schemas.openxmlformats.org/officeDocument/2006/relationships/slide" Target="slides/slide409.xml"/><Relationship Id="rId420" Type="http://schemas.openxmlformats.org/officeDocument/2006/relationships/slide" Target="slides/slide408.xml"/><Relationship Id="rId42" Type="http://schemas.openxmlformats.org/officeDocument/2006/relationships/slide" Target="slides/slide30.xml"/><Relationship Id="rId419" Type="http://schemas.openxmlformats.org/officeDocument/2006/relationships/slide" Target="slides/slide407.xml"/><Relationship Id="rId418" Type="http://schemas.openxmlformats.org/officeDocument/2006/relationships/slide" Target="slides/slide406.xml"/><Relationship Id="rId417" Type="http://schemas.openxmlformats.org/officeDocument/2006/relationships/slide" Target="slides/slide405.xml"/><Relationship Id="rId416" Type="http://schemas.openxmlformats.org/officeDocument/2006/relationships/slide" Target="slides/slide404.xml"/><Relationship Id="rId415" Type="http://schemas.openxmlformats.org/officeDocument/2006/relationships/slide" Target="slides/slide403.xml"/><Relationship Id="rId414" Type="http://schemas.openxmlformats.org/officeDocument/2006/relationships/slide" Target="slides/slide402.xml"/><Relationship Id="rId413" Type="http://schemas.openxmlformats.org/officeDocument/2006/relationships/slide" Target="slides/slide401.xml"/><Relationship Id="rId412" Type="http://schemas.openxmlformats.org/officeDocument/2006/relationships/slide" Target="slides/slide400.xml"/><Relationship Id="rId411" Type="http://schemas.openxmlformats.org/officeDocument/2006/relationships/slide" Target="slides/slide399.xml"/><Relationship Id="rId410" Type="http://schemas.openxmlformats.org/officeDocument/2006/relationships/slide" Target="slides/slide398.xml"/><Relationship Id="rId41" Type="http://schemas.openxmlformats.org/officeDocument/2006/relationships/slide" Target="slides/slide29.xml"/><Relationship Id="rId409" Type="http://schemas.openxmlformats.org/officeDocument/2006/relationships/slide" Target="slides/slide397.xml"/><Relationship Id="rId408" Type="http://schemas.openxmlformats.org/officeDocument/2006/relationships/slide" Target="slides/slide396.xml"/><Relationship Id="rId407" Type="http://schemas.openxmlformats.org/officeDocument/2006/relationships/slide" Target="slides/slide395.xml"/><Relationship Id="rId406" Type="http://schemas.openxmlformats.org/officeDocument/2006/relationships/slide" Target="slides/slide394.xml"/><Relationship Id="rId405" Type="http://schemas.openxmlformats.org/officeDocument/2006/relationships/slide" Target="slides/slide393.xml"/><Relationship Id="rId404" Type="http://schemas.openxmlformats.org/officeDocument/2006/relationships/slide" Target="slides/slide392.xml"/><Relationship Id="rId403" Type="http://schemas.openxmlformats.org/officeDocument/2006/relationships/slide" Target="slides/slide391.xml"/><Relationship Id="rId402" Type="http://schemas.openxmlformats.org/officeDocument/2006/relationships/slide" Target="slides/slide390.xml"/><Relationship Id="rId401" Type="http://schemas.openxmlformats.org/officeDocument/2006/relationships/slide" Target="slides/slide389.xml"/><Relationship Id="rId400" Type="http://schemas.openxmlformats.org/officeDocument/2006/relationships/slide" Target="slides/slide388.xml"/><Relationship Id="rId40" Type="http://schemas.openxmlformats.org/officeDocument/2006/relationships/slide" Target="slides/slide28.xml"/><Relationship Id="rId4" Type="http://schemas.openxmlformats.org/officeDocument/2006/relationships/slideMaster" Target="slideMasters/slideMaster3.xml"/><Relationship Id="rId399" Type="http://schemas.openxmlformats.org/officeDocument/2006/relationships/slide" Target="slides/slide387.xml"/><Relationship Id="rId398" Type="http://schemas.openxmlformats.org/officeDocument/2006/relationships/slide" Target="slides/slide386.xml"/><Relationship Id="rId397" Type="http://schemas.openxmlformats.org/officeDocument/2006/relationships/slide" Target="slides/slide385.xml"/><Relationship Id="rId396" Type="http://schemas.openxmlformats.org/officeDocument/2006/relationships/slide" Target="slides/slide384.xml"/><Relationship Id="rId395" Type="http://schemas.openxmlformats.org/officeDocument/2006/relationships/slide" Target="slides/slide383.xml"/><Relationship Id="rId394" Type="http://schemas.openxmlformats.org/officeDocument/2006/relationships/slide" Target="slides/slide382.xml"/><Relationship Id="rId393" Type="http://schemas.openxmlformats.org/officeDocument/2006/relationships/slide" Target="slides/slide381.xml"/><Relationship Id="rId392" Type="http://schemas.openxmlformats.org/officeDocument/2006/relationships/slide" Target="slides/slide380.xml"/><Relationship Id="rId391" Type="http://schemas.openxmlformats.org/officeDocument/2006/relationships/slide" Target="slides/slide379.xml"/><Relationship Id="rId390" Type="http://schemas.openxmlformats.org/officeDocument/2006/relationships/slide" Target="slides/slide378.xml"/><Relationship Id="rId39" Type="http://schemas.openxmlformats.org/officeDocument/2006/relationships/slide" Target="slides/slide27.xml"/><Relationship Id="rId389" Type="http://schemas.openxmlformats.org/officeDocument/2006/relationships/slide" Target="slides/slide377.xml"/><Relationship Id="rId388" Type="http://schemas.openxmlformats.org/officeDocument/2006/relationships/slide" Target="slides/slide376.xml"/><Relationship Id="rId387" Type="http://schemas.openxmlformats.org/officeDocument/2006/relationships/slide" Target="slides/slide375.xml"/><Relationship Id="rId386" Type="http://schemas.openxmlformats.org/officeDocument/2006/relationships/slide" Target="slides/slide374.xml"/><Relationship Id="rId385" Type="http://schemas.openxmlformats.org/officeDocument/2006/relationships/slide" Target="slides/slide373.xml"/><Relationship Id="rId384" Type="http://schemas.openxmlformats.org/officeDocument/2006/relationships/slide" Target="slides/slide372.xml"/><Relationship Id="rId383" Type="http://schemas.openxmlformats.org/officeDocument/2006/relationships/slide" Target="slides/slide371.xml"/><Relationship Id="rId382" Type="http://schemas.openxmlformats.org/officeDocument/2006/relationships/slide" Target="slides/slide370.xml"/><Relationship Id="rId381" Type="http://schemas.openxmlformats.org/officeDocument/2006/relationships/slide" Target="slides/slide369.xml"/><Relationship Id="rId380" Type="http://schemas.openxmlformats.org/officeDocument/2006/relationships/slide" Target="slides/slide368.xml"/><Relationship Id="rId38" Type="http://schemas.openxmlformats.org/officeDocument/2006/relationships/slide" Target="slides/slide26.xml"/><Relationship Id="rId379" Type="http://schemas.openxmlformats.org/officeDocument/2006/relationships/slide" Target="slides/slide367.xml"/><Relationship Id="rId378" Type="http://schemas.openxmlformats.org/officeDocument/2006/relationships/slide" Target="slides/slide366.xml"/><Relationship Id="rId377" Type="http://schemas.openxmlformats.org/officeDocument/2006/relationships/slide" Target="slides/slide365.xml"/><Relationship Id="rId376" Type="http://schemas.openxmlformats.org/officeDocument/2006/relationships/slide" Target="slides/slide364.xml"/><Relationship Id="rId375" Type="http://schemas.openxmlformats.org/officeDocument/2006/relationships/slide" Target="slides/slide363.xml"/><Relationship Id="rId374" Type="http://schemas.openxmlformats.org/officeDocument/2006/relationships/slide" Target="slides/slide362.xml"/><Relationship Id="rId373" Type="http://schemas.openxmlformats.org/officeDocument/2006/relationships/slide" Target="slides/slide361.xml"/><Relationship Id="rId372" Type="http://schemas.openxmlformats.org/officeDocument/2006/relationships/slide" Target="slides/slide360.xml"/><Relationship Id="rId371" Type="http://schemas.openxmlformats.org/officeDocument/2006/relationships/slide" Target="slides/slide359.xml"/><Relationship Id="rId370" Type="http://schemas.openxmlformats.org/officeDocument/2006/relationships/slide" Target="slides/slide358.xml"/><Relationship Id="rId37" Type="http://schemas.openxmlformats.org/officeDocument/2006/relationships/slide" Target="slides/slide25.xml"/><Relationship Id="rId369" Type="http://schemas.openxmlformats.org/officeDocument/2006/relationships/slide" Target="slides/slide357.xml"/><Relationship Id="rId368" Type="http://schemas.openxmlformats.org/officeDocument/2006/relationships/slide" Target="slides/slide356.xml"/><Relationship Id="rId367" Type="http://schemas.openxmlformats.org/officeDocument/2006/relationships/slide" Target="slides/slide355.xml"/><Relationship Id="rId366" Type="http://schemas.openxmlformats.org/officeDocument/2006/relationships/slide" Target="slides/slide354.xml"/><Relationship Id="rId365" Type="http://schemas.openxmlformats.org/officeDocument/2006/relationships/slide" Target="slides/slide353.xml"/><Relationship Id="rId364" Type="http://schemas.openxmlformats.org/officeDocument/2006/relationships/slide" Target="slides/slide352.xml"/><Relationship Id="rId363" Type="http://schemas.openxmlformats.org/officeDocument/2006/relationships/slide" Target="slides/slide351.xml"/><Relationship Id="rId362" Type="http://schemas.openxmlformats.org/officeDocument/2006/relationships/slide" Target="slides/slide350.xml"/><Relationship Id="rId361" Type="http://schemas.openxmlformats.org/officeDocument/2006/relationships/slide" Target="slides/slide349.xml"/><Relationship Id="rId360" Type="http://schemas.openxmlformats.org/officeDocument/2006/relationships/slide" Target="slides/slide348.xml"/><Relationship Id="rId36" Type="http://schemas.openxmlformats.org/officeDocument/2006/relationships/slide" Target="slides/slide24.xml"/><Relationship Id="rId359" Type="http://schemas.openxmlformats.org/officeDocument/2006/relationships/slide" Target="slides/slide347.xml"/><Relationship Id="rId358" Type="http://schemas.openxmlformats.org/officeDocument/2006/relationships/slide" Target="slides/slide346.xml"/><Relationship Id="rId357" Type="http://schemas.openxmlformats.org/officeDocument/2006/relationships/slide" Target="slides/slide345.xml"/><Relationship Id="rId356" Type="http://schemas.openxmlformats.org/officeDocument/2006/relationships/slide" Target="slides/slide344.xml"/><Relationship Id="rId355" Type="http://schemas.openxmlformats.org/officeDocument/2006/relationships/slide" Target="slides/slide343.xml"/><Relationship Id="rId354" Type="http://schemas.openxmlformats.org/officeDocument/2006/relationships/slide" Target="slides/slide342.xml"/><Relationship Id="rId353" Type="http://schemas.openxmlformats.org/officeDocument/2006/relationships/slide" Target="slides/slide341.xml"/><Relationship Id="rId352" Type="http://schemas.openxmlformats.org/officeDocument/2006/relationships/slide" Target="slides/slide340.xml"/><Relationship Id="rId351" Type="http://schemas.openxmlformats.org/officeDocument/2006/relationships/slide" Target="slides/slide339.xml"/><Relationship Id="rId350" Type="http://schemas.openxmlformats.org/officeDocument/2006/relationships/slide" Target="slides/slide338.xml"/><Relationship Id="rId35" Type="http://schemas.openxmlformats.org/officeDocument/2006/relationships/slide" Target="slides/slide23.xml"/><Relationship Id="rId349" Type="http://schemas.openxmlformats.org/officeDocument/2006/relationships/slide" Target="slides/slide337.xml"/><Relationship Id="rId348" Type="http://schemas.openxmlformats.org/officeDocument/2006/relationships/slide" Target="slides/slide336.xml"/><Relationship Id="rId347" Type="http://schemas.openxmlformats.org/officeDocument/2006/relationships/slide" Target="slides/slide335.xml"/><Relationship Id="rId346" Type="http://schemas.openxmlformats.org/officeDocument/2006/relationships/slide" Target="slides/slide334.xml"/><Relationship Id="rId345" Type="http://schemas.openxmlformats.org/officeDocument/2006/relationships/slide" Target="slides/slide333.xml"/><Relationship Id="rId344" Type="http://schemas.openxmlformats.org/officeDocument/2006/relationships/slide" Target="slides/slide332.xml"/><Relationship Id="rId343" Type="http://schemas.openxmlformats.org/officeDocument/2006/relationships/slide" Target="slides/slide331.xml"/><Relationship Id="rId342" Type="http://schemas.openxmlformats.org/officeDocument/2006/relationships/slide" Target="slides/slide330.xml"/><Relationship Id="rId341" Type="http://schemas.openxmlformats.org/officeDocument/2006/relationships/slide" Target="slides/slide329.xml"/><Relationship Id="rId340" Type="http://schemas.openxmlformats.org/officeDocument/2006/relationships/slide" Target="slides/slide328.xml"/><Relationship Id="rId34" Type="http://schemas.openxmlformats.org/officeDocument/2006/relationships/slide" Target="slides/slide22.xml"/><Relationship Id="rId339" Type="http://schemas.openxmlformats.org/officeDocument/2006/relationships/slide" Target="slides/slide327.xml"/><Relationship Id="rId338" Type="http://schemas.openxmlformats.org/officeDocument/2006/relationships/slide" Target="slides/slide326.xml"/><Relationship Id="rId337" Type="http://schemas.openxmlformats.org/officeDocument/2006/relationships/slide" Target="slides/slide325.xml"/><Relationship Id="rId336" Type="http://schemas.openxmlformats.org/officeDocument/2006/relationships/slide" Target="slides/slide324.xml"/><Relationship Id="rId335" Type="http://schemas.openxmlformats.org/officeDocument/2006/relationships/slide" Target="slides/slide323.xml"/><Relationship Id="rId334" Type="http://schemas.openxmlformats.org/officeDocument/2006/relationships/slide" Target="slides/slide322.xml"/><Relationship Id="rId333" Type="http://schemas.openxmlformats.org/officeDocument/2006/relationships/slide" Target="slides/slide321.xml"/><Relationship Id="rId332" Type="http://schemas.openxmlformats.org/officeDocument/2006/relationships/slide" Target="slides/slide320.xml"/><Relationship Id="rId331" Type="http://schemas.openxmlformats.org/officeDocument/2006/relationships/slide" Target="slides/slide319.xml"/><Relationship Id="rId330" Type="http://schemas.openxmlformats.org/officeDocument/2006/relationships/slide" Target="slides/slide318.xml"/><Relationship Id="rId33" Type="http://schemas.openxmlformats.org/officeDocument/2006/relationships/slide" Target="slides/slide21.xml"/><Relationship Id="rId329" Type="http://schemas.openxmlformats.org/officeDocument/2006/relationships/slide" Target="slides/slide317.xml"/><Relationship Id="rId328" Type="http://schemas.openxmlformats.org/officeDocument/2006/relationships/slide" Target="slides/slide316.xml"/><Relationship Id="rId327" Type="http://schemas.openxmlformats.org/officeDocument/2006/relationships/slide" Target="slides/slide315.xml"/><Relationship Id="rId326" Type="http://schemas.openxmlformats.org/officeDocument/2006/relationships/slide" Target="slides/slide314.xml"/><Relationship Id="rId325" Type="http://schemas.openxmlformats.org/officeDocument/2006/relationships/slide" Target="slides/slide313.xml"/><Relationship Id="rId324" Type="http://schemas.openxmlformats.org/officeDocument/2006/relationships/slide" Target="slides/slide312.xml"/><Relationship Id="rId323" Type="http://schemas.openxmlformats.org/officeDocument/2006/relationships/slide" Target="slides/slide311.xml"/><Relationship Id="rId322" Type="http://schemas.openxmlformats.org/officeDocument/2006/relationships/slide" Target="slides/slide310.xml"/><Relationship Id="rId321" Type="http://schemas.openxmlformats.org/officeDocument/2006/relationships/slide" Target="slides/slide309.xml"/><Relationship Id="rId320" Type="http://schemas.openxmlformats.org/officeDocument/2006/relationships/slide" Target="slides/slide308.xml"/><Relationship Id="rId32" Type="http://schemas.openxmlformats.org/officeDocument/2006/relationships/slide" Target="slides/slide20.xml"/><Relationship Id="rId319" Type="http://schemas.openxmlformats.org/officeDocument/2006/relationships/slide" Target="slides/slide307.xml"/><Relationship Id="rId318" Type="http://schemas.openxmlformats.org/officeDocument/2006/relationships/slide" Target="slides/slide306.xml"/><Relationship Id="rId317" Type="http://schemas.openxmlformats.org/officeDocument/2006/relationships/slide" Target="slides/slide305.xml"/><Relationship Id="rId316" Type="http://schemas.openxmlformats.org/officeDocument/2006/relationships/slide" Target="slides/slide304.xml"/><Relationship Id="rId315" Type="http://schemas.openxmlformats.org/officeDocument/2006/relationships/slide" Target="slides/slide303.xml"/><Relationship Id="rId314" Type="http://schemas.openxmlformats.org/officeDocument/2006/relationships/slide" Target="slides/slide302.xml"/><Relationship Id="rId313" Type="http://schemas.openxmlformats.org/officeDocument/2006/relationships/slide" Target="slides/slide301.xml"/><Relationship Id="rId312" Type="http://schemas.openxmlformats.org/officeDocument/2006/relationships/slide" Target="slides/slide300.xml"/><Relationship Id="rId311" Type="http://schemas.openxmlformats.org/officeDocument/2006/relationships/slide" Target="slides/slide299.xml"/><Relationship Id="rId310" Type="http://schemas.openxmlformats.org/officeDocument/2006/relationships/slide" Target="slides/slide298.xml"/><Relationship Id="rId31" Type="http://schemas.openxmlformats.org/officeDocument/2006/relationships/slide" Target="slides/slide19.xml"/><Relationship Id="rId309" Type="http://schemas.openxmlformats.org/officeDocument/2006/relationships/slide" Target="slides/slide297.xml"/><Relationship Id="rId308" Type="http://schemas.openxmlformats.org/officeDocument/2006/relationships/slide" Target="slides/slide296.xml"/><Relationship Id="rId307" Type="http://schemas.openxmlformats.org/officeDocument/2006/relationships/slide" Target="slides/slide295.xml"/><Relationship Id="rId306" Type="http://schemas.openxmlformats.org/officeDocument/2006/relationships/slide" Target="slides/slide294.xml"/><Relationship Id="rId305" Type="http://schemas.openxmlformats.org/officeDocument/2006/relationships/slide" Target="slides/slide293.xml"/><Relationship Id="rId304" Type="http://schemas.openxmlformats.org/officeDocument/2006/relationships/slide" Target="slides/slide292.xml"/><Relationship Id="rId303" Type="http://schemas.openxmlformats.org/officeDocument/2006/relationships/slide" Target="slides/slide291.xml"/><Relationship Id="rId302" Type="http://schemas.openxmlformats.org/officeDocument/2006/relationships/slide" Target="slides/slide290.xml"/><Relationship Id="rId301" Type="http://schemas.openxmlformats.org/officeDocument/2006/relationships/slide" Target="slides/slide289.xml"/><Relationship Id="rId300" Type="http://schemas.openxmlformats.org/officeDocument/2006/relationships/slide" Target="slides/slide288.xml"/><Relationship Id="rId30" Type="http://schemas.openxmlformats.org/officeDocument/2006/relationships/slide" Target="slides/slide18.xml"/><Relationship Id="rId3" Type="http://schemas.openxmlformats.org/officeDocument/2006/relationships/slideMaster" Target="slideMasters/slideMaster2.xml"/><Relationship Id="rId299" Type="http://schemas.openxmlformats.org/officeDocument/2006/relationships/slide" Target="slides/slide287.xml"/><Relationship Id="rId298" Type="http://schemas.openxmlformats.org/officeDocument/2006/relationships/slide" Target="slides/slide286.xml"/><Relationship Id="rId297" Type="http://schemas.openxmlformats.org/officeDocument/2006/relationships/slide" Target="slides/slide285.xml"/><Relationship Id="rId296" Type="http://schemas.openxmlformats.org/officeDocument/2006/relationships/slide" Target="slides/slide284.xml"/><Relationship Id="rId295" Type="http://schemas.openxmlformats.org/officeDocument/2006/relationships/slide" Target="slides/slide283.xml"/><Relationship Id="rId294" Type="http://schemas.openxmlformats.org/officeDocument/2006/relationships/slide" Target="slides/slide282.xml"/><Relationship Id="rId293" Type="http://schemas.openxmlformats.org/officeDocument/2006/relationships/slide" Target="slides/slide281.xml"/><Relationship Id="rId292" Type="http://schemas.openxmlformats.org/officeDocument/2006/relationships/slide" Target="slides/slide280.xml"/><Relationship Id="rId291" Type="http://schemas.openxmlformats.org/officeDocument/2006/relationships/slide" Target="slides/slide279.xml"/><Relationship Id="rId290" Type="http://schemas.openxmlformats.org/officeDocument/2006/relationships/slide" Target="slides/slide278.xml"/><Relationship Id="rId29" Type="http://schemas.openxmlformats.org/officeDocument/2006/relationships/slide" Target="slides/slide17.xml"/><Relationship Id="rId289" Type="http://schemas.openxmlformats.org/officeDocument/2006/relationships/slide" Target="slides/slide277.xml"/><Relationship Id="rId288" Type="http://schemas.openxmlformats.org/officeDocument/2006/relationships/slide" Target="slides/slide276.xml"/><Relationship Id="rId287" Type="http://schemas.openxmlformats.org/officeDocument/2006/relationships/slide" Target="slides/slide275.xml"/><Relationship Id="rId286" Type="http://schemas.openxmlformats.org/officeDocument/2006/relationships/slide" Target="slides/slide274.xml"/><Relationship Id="rId285" Type="http://schemas.openxmlformats.org/officeDocument/2006/relationships/slide" Target="slides/slide273.xml"/><Relationship Id="rId284" Type="http://schemas.openxmlformats.org/officeDocument/2006/relationships/slide" Target="slides/slide272.xml"/><Relationship Id="rId283" Type="http://schemas.openxmlformats.org/officeDocument/2006/relationships/slide" Target="slides/slide271.xml"/><Relationship Id="rId282" Type="http://schemas.openxmlformats.org/officeDocument/2006/relationships/slide" Target="slides/slide270.xml"/><Relationship Id="rId281" Type="http://schemas.openxmlformats.org/officeDocument/2006/relationships/slide" Target="slides/slide269.xml"/><Relationship Id="rId280" Type="http://schemas.openxmlformats.org/officeDocument/2006/relationships/slide" Target="slides/slide268.xml"/><Relationship Id="rId28" Type="http://schemas.openxmlformats.org/officeDocument/2006/relationships/slide" Target="slides/slide16.xml"/><Relationship Id="rId279" Type="http://schemas.openxmlformats.org/officeDocument/2006/relationships/slide" Target="slides/slide267.xml"/><Relationship Id="rId278" Type="http://schemas.openxmlformats.org/officeDocument/2006/relationships/slide" Target="slides/slide266.xml"/><Relationship Id="rId277" Type="http://schemas.openxmlformats.org/officeDocument/2006/relationships/slide" Target="slides/slide265.xml"/><Relationship Id="rId276" Type="http://schemas.openxmlformats.org/officeDocument/2006/relationships/slide" Target="slides/slide264.xml"/><Relationship Id="rId275" Type="http://schemas.openxmlformats.org/officeDocument/2006/relationships/slide" Target="slides/slide263.xml"/><Relationship Id="rId274" Type="http://schemas.openxmlformats.org/officeDocument/2006/relationships/slide" Target="slides/slide262.xml"/><Relationship Id="rId273" Type="http://schemas.openxmlformats.org/officeDocument/2006/relationships/slide" Target="slides/slide261.xml"/><Relationship Id="rId272" Type="http://schemas.openxmlformats.org/officeDocument/2006/relationships/slide" Target="slides/slide260.xml"/><Relationship Id="rId271" Type="http://schemas.openxmlformats.org/officeDocument/2006/relationships/slide" Target="slides/slide259.xml"/><Relationship Id="rId270" Type="http://schemas.openxmlformats.org/officeDocument/2006/relationships/slide" Target="slides/slide258.xml"/><Relationship Id="rId27" Type="http://schemas.openxmlformats.org/officeDocument/2006/relationships/slide" Target="slides/slide15.xml"/><Relationship Id="rId269" Type="http://schemas.openxmlformats.org/officeDocument/2006/relationships/slide" Target="slides/slide257.xml"/><Relationship Id="rId268" Type="http://schemas.openxmlformats.org/officeDocument/2006/relationships/slide" Target="slides/slide256.xml"/><Relationship Id="rId267" Type="http://schemas.openxmlformats.org/officeDocument/2006/relationships/slide" Target="slides/slide255.xml"/><Relationship Id="rId266" Type="http://schemas.openxmlformats.org/officeDocument/2006/relationships/slide" Target="slides/slide254.xml"/><Relationship Id="rId265" Type="http://schemas.openxmlformats.org/officeDocument/2006/relationships/slide" Target="slides/slide253.xml"/><Relationship Id="rId264" Type="http://schemas.openxmlformats.org/officeDocument/2006/relationships/slide" Target="slides/slide252.xml"/><Relationship Id="rId263" Type="http://schemas.openxmlformats.org/officeDocument/2006/relationships/slide" Target="slides/slide251.xml"/><Relationship Id="rId262" Type="http://schemas.openxmlformats.org/officeDocument/2006/relationships/slide" Target="slides/slide250.xml"/><Relationship Id="rId261" Type="http://schemas.openxmlformats.org/officeDocument/2006/relationships/slide" Target="slides/slide249.xml"/><Relationship Id="rId260" Type="http://schemas.openxmlformats.org/officeDocument/2006/relationships/slide" Target="slides/slide248.xml"/><Relationship Id="rId26" Type="http://schemas.openxmlformats.org/officeDocument/2006/relationships/slide" Target="slides/slide14.xml"/><Relationship Id="rId259" Type="http://schemas.openxmlformats.org/officeDocument/2006/relationships/slide" Target="slides/slide247.xml"/><Relationship Id="rId258" Type="http://schemas.openxmlformats.org/officeDocument/2006/relationships/slide" Target="slides/slide246.xml"/><Relationship Id="rId257" Type="http://schemas.openxmlformats.org/officeDocument/2006/relationships/slide" Target="slides/slide245.xml"/><Relationship Id="rId256" Type="http://schemas.openxmlformats.org/officeDocument/2006/relationships/slide" Target="slides/slide244.xml"/><Relationship Id="rId255" Type="http://schemas.openxmlformats.org/officeDocument/2006/relationships/slide" Target="slides/slide243.xml"/><Relationship Id="rId254" Type="http://schemas.openxmlformats.org/officeDocument/2006/relationships/slide" Target="slides/slide242.xml"/><Relationship Id="rId253" Type="http://schemas.openxmlformats.org/officeDocument/2006/relationships/slide" Target="slides/slide241.xml"/><Relationship Id="rId252" Type="http://schemas.openxmlformats.org/officeDocument/2006/relationships/slide" Target="slides/slide240.xml"/><Relationship Id="rId251" Type="http://schemas.openxmlformats.org/officeDocument/2006/relationships/slide" Target="slides/slide239.xml"/><Relationship Id="rId250" Type="http://schemas.openxmlformats.org/officeDocument/2006/relationships/slide" Target="slides/slide238.xml"/><Relationship Id="rId25" Type="http://schemas.openxmlformats.org/officeDocument/2006/relationships/slide" Target="slides/slide13.xml"/><Relationship Id="rId249" Type="http://schemas.openxmlformats.org/officeDocument/2006/relationships/slide" Target="slides/slide237.xml"/><Relationship Id="rId248" Type="http://schemas.openxmlformats.org/officeDocument/2006/relationships/slide" Target="slides/slide236.xml"/><Relationship Id="rId247" Type="http://schemas.openxmlformats.org/officeDocument/2006/relationships/slide" Target="slides/slide235.xml"/><Relationship Id="rId246" Type="http://schemas.openxmlformats.org/officeDocument/2006/relationships/slide" Target="slides/slide234.xml"/><Relationship Id="rId245" Type="http://schemas.openxmlformats.org/officeDocument/2006/relationships/slide" Target="slides/slide233.xml"/><Relationship Id="rId244" Type="http://schemas.openxmlformats.org/officeDocument/2006/relationships/slide" Target="slides/slide232.xml"/><Relationship Id="rId243" Type="http://schemas.openxmlformats.org/officeDocument/2006/relationships/slide" Target="slides/slide231.xml"/><Relationship Id="rId242" Type="http://schemas.openxmlformats.org/officeDocument/2006/relationships/slide" Target="slides/slide230.xml"/><Relationship Id="rId241" Type="http://schemas.openxmlformats.org/officeDocument/2006/relationships/slide" Target="slides/slide229.xml"/><Relationship Id="rId240" Type="http://schemas.openxmlformats.org/officeDocument/2006/relationships/slide" Target="slides/slide228.xml"/><Relationship Id="rId24" Type="http://schemas.openxmlformats.org/officeDocument/2006/relationships/slide" Target="slides/slide12.xml"/><Relationship Id="rId239" Type="http://schemas.openxmlformats.org/officeDocument/2006/relationships/slide" Target="slides/slide227.xml"/><Relationship Id="rId238" Type="http://schemas.openxmlformats.org/officeDocument/2006/relationships/slide" Target="slides/slide226.xml"/><Relationship Id="rId237" Type="http://schemas.openxmlformats.org/officeDocument/2006/relationships/slide" Target="slides/slide225.xml"/><Relationship Id="rId236" Type="http://schemas.openxmlformats.org/officeDocument/2006/relationships/slide" Target="slides/slide224.xml"/><Relationship Id="rId235" Type="http://schemas.openxmlformats.org/officeDocument/2006/relationships/slide" Target="slides/slide223.xml"/><Relationship Id="rId234" Type="http://schemas.openxmlformats.org/officeDocument/2006/relationships/slide" Target="slides/slide222.xml"/><Relationship Id="rId233" Type="http://schemas.openxmlformats.org/officeDocument/2006/relationships/slide" Target="slides/slide221.xml"/><Relationship Id="rId232" Type="http://schemas.openxmlformats.org/officeDocument/2006/relationships/slide" Target="slides/slide220.xml"/><Relationship Id="rId231" Type="http://schemas.openxmlformats.org/officeDocument/2006/relationships/slide" Target="slides/slide219.xml"/><Relationship Id="rId230" Type="http://schemas.openxmlformats.org/officeDocument/2006/relationships/slide" Target="slides/slide218.xml"/><Relationship Id="rId23" Type="http://schemas.openxmlformats.org/officeDocument/2006/relationships/slide" Target="slides/slide11.xml"/><Relationship Id="rId229" Type="http://schemas.openxmlformats.org/officeDocument/2006/relationships/slide" Target="slides/slide217.xml"/><Relationship Id="rId228" Type="http://schemas.openxmlformats.org/officeDocument/2006/relationships/slide" Target="slides/slide216.xml"/><Relationship Id="rId227" Type="http://schemas.openxmlformats.org/officeDocument/2006/relationships/slide" Target="slides/slide215.xml"/><Relationship Id="rId226" Type="http://schemas.openxmlformats.org/officeDocument/2006/relationships/slide" Target="slides/slide214.xml"/><Relationship Id="rId225" Type="http://schemas.openxmlformats.org/officeDocument/2006/relationships/slide" Target="slides/slide213.xml"/><Relationship Id="rId224" Type="http://schemas.openxmlformats.org/officeDocument/2006/relationships/slide" Target="slides/slide212.xml"/><Relationship Id="rId223" Type="http://schemas.openxmlformats.org/officeDocument/2006/relationships/slide" Target="slides/slide211.xml"/><Relationship Id="rId222" Type="http://schemas.openxmlformats.org/officeDocument/2006/relationships/slide" Target="slides/slide210.xml"/><Relationship Id="rId221" Type="http://schemas.openxmlformats.org/officeDocument/2006/relationships/slide" Target="slides/slide209.xml"/><Relationship Id="rId220" Type="http://schemas.openxmlformats.org/officeDocument/2006/relationships/slide" Target="slides/slide208.xml"/><Relationship Id="rId22" Type="http://schemas.openxmlformats.org/officeDocument/2006/relationships/slide" Target="slides/slide10.xml"/><Relationship Id="rId219" Type="http://schemas.openxmlformats.org/officeDocument/2006/relationships/slide" Target="slides/slide207.xml"/><Relationship Id="rId218" Type="http://schemas.openxmlformats.org/officeDocument/2006/relationships/slide" Target="slides/slide206.xml"/><Relationship Id="rId217" Type="http://schemas.openxmlformats.org/officeDocument/2006/relationships/slide" Target="slides/slide205.xml"/><Relationship Id="rId216" Type="http://schemas.openxmlformats.org/officeDocument/2006/relationships/slide" Target="slides/slide204.xml"/><Relationship Id="rId215" Type="http://schemas.openxmlformats.org/officeDocument/2006/relationships/slide" Target="slides/slide203.xml"/><Relationship Id="rId214" Type="http://schemas.openxmlformats.org/officeDocument/2006/relationships/slide" Target="slides/slide202.xml"/><Relationship Id="rId213" Type="http://schemas.openxmlformats.org/officeDocument/2006/relationships/slide" Target="slides/slide201.xml"/><Relationship Id="rId212" Type="http://schemas.openxmlformats.org/officeDocument/2006/relationships/slide" Target="slides/slide200.xml"/><Relationship Id="rId211" Type="http://schemas.openxmlformats.org/officeDocument/2006/relationships/slide" Target="slides/slide199.xml"/><Relationship Id="rId210" Type="http://schemas.openxmlformats.org/officeDocument/2006/relationships/slide" Target="slides/slide198.xml"/><Relationship Id="rId21" Type="http://schemas.openxmlformats.org/officeDocument/2006/relationships/slide" Target="slides/slide9.xml"/><Relationship Id="rId209" Type="http://schemas.openxmlformats.org/officeDocument/2006/relationships/slide" Target="slides/slide197.xml"/><Relationship Id="rId208" Type="http://schemas.openxmlformats.org/officeDocument/2006/relationships/slide" Target="slides/slide196.xml"/><Relationship Id="rId207" Type="http://schemas.openxmlformats.org/officeDocument/2006/relationships/slide" Target="slides/slide195.xml"/><Relationship Id="rId206" Type="http://schemas.openxmlformats.org/officeDocument/2006/relationships/slide" Target="slides/slide194.xml"/><Relationship Id="rId205" Type="http://schemas.openxmlformats.org/officeDocument/2006/relationships/slide" Target="slides/slide193.xml"/><Relationship Id="rId204" Type="http://schemas.openxmlformats.org/officeDocument/2006/relationships/slide" Target="slides/slide192.xml"/><Relationship Id="rId203" Type="http://schemas.openxmlformats.org/officeDocument/2006/relationships/slide" Target="slides/slide191.xml"/><Relationship Id="rId202" Type="http://schemas.openxmlformats.org/officeDocument/2006/relationships/slide" Target="slides/slide190.xml"/><Relationship Id="rId201" Type="http://schemas.openxmlformats.org/officeDocument/2006/relationships/slide" Target="slides/slide189.xml"/><Relationship Id="rId200" Type="http://schemas.openxmlformats.org/officeDocument/2006/relationships/slide" Target="slides/slide188.xml"/><Relationship Id="rId20" Type="http://schemas.openxmlformats.org/officeDocument/2006/relationships/slide" Target="slides/slide8.xml"/><Relationship Id="rId2" Type="http://schemas.openxmlformats.org/officeDocument/2006/relationships/theme" Target="theme/theme1.xml"/><Relationship Id="rId199" Type="http://schemas.openxmlformats.org/officeDocument/2006/relationships/slide" Target="slides/slide187.xml"/><Relationship Id="rId198" Type="http://schemas.openxmlformats.org/officeDocument/2006/relationships/slide" Target="slides/slide186.xml"/><Relationship Id="rId197" Type="http://schemas.openxmlformats.org/officeDocument/2006/relationships/slide" Target="slides/slide185.xml"/><Relationship Id="rId196" Type="http://schemas.openxmlformats.org/officeDocument/2006/relationships/slide" Target="slides/slide184.xml"/><Relationship Id="rId195" Type="http://schemas.openxmlformats.org/officeDocument/2006/relationships/slide" Target="slides/slide183.xml"/><Relationship Id="rId194" Type="http://schemas.openxmlformats.org/officeDocument/2006/relationships/slide" Target="slides/slide182.xml"/><Relationship Id="rId193" Type="http://schemas.openxmlformats.org/officeDocument/2006/relationships/slide" Target="slides/slide181.xml"/><Relationship Id="rId192" Type="http://schemas.openxmlformats.org/officeDocument/2006/relationships/slide" Target="slides/slide180.xml"/><Relationship Id="rId191" Type="http://schemas.openxmlformats.org/officeDocument/2006/relationships/slide" Target="slides/slide179.xml"/><Relationship Id="rId190" Type="http://schemas.openxmlformats.org/officeDocument/2006/relationships/slide" Target="slides/slide178.xml"/><Relationship Id="rId19" Type="http://schemas.openxmlformats.org/officeDocument/2006/relationships/slide" Target="slides/slide7.xml"/><Relationship Id="rId189" Type="http://schemas.openxmlformats.org/officeDocument/2006/relationships/slide" Target="slides/slide177.xml"/><Relationship Id="rId188" Type="http://schemas.openxmlformats.org/officeDocument/2006/relationships/slide" Target="slides/slide176.xml"/><Relationship Id="rId187" Type="http://schemas.openxmlformats.org/officeDocument/2006/relationships/slide" Target="slides/slide175.xml"/><Relationship Id="rId186" Type="http://schemas.openxmlformats.org/officeDocument/2006/relationships/slide" Target="slides/slide174.xml"/><Relationship Id="rId185" Type="http://schemas.openxmlformats.org/officeDocument/2006/relationships/slide" Target="slides/slide173.xml"/><Relationship Id="rId184" Type="http://schemas.openxmlformats.org/officeDocument/2006/relationships/slide" Target="slides/slide172.xml"/><Relationship Id="rId183" Type="http://schemas.openxmlformats.org/officeDocument/2006/relationships/slide" Target="slides/slide171.xml"/><Relationship Id="rId182" Type="http://schemas.openxmlformats.org/officeDocument/2006/relationships/slide" Target="slides/slide170.xml"/><Relationship Id="rId181" Type="http://schemas.openxmlformats.org/officeDocument/2006/relationships/slide" Target="slides/slide169.xml"/><Relationship Id="rId180" Type="http://schemas.openxmlformats.org/officeDocument/2006/relationships/slide" Target="slides/slide168.xml"/><Relationship Id="rId18" Type="http://schemas.openxmlformats.org/officeDocument/2006/relationships/slide" Target="slides/slide6.xml"/><Relationship Id="rId179" Type="http://schemas.openxmlformats.org/officeDocument/2006/relationships/slide" Target="slides/slide167.xml"/><Relationship Id="rId178" Type="http://schemas.openxmlformats.org/officeDocument/2006/relationships/slide" Target="slides/slide166.xml"/><Relationship Id="rId177" Type="http://schemas.openxmlformats.org/officeDocument/2006/relationships/slide" Target="slides/slide165.xml"/><Relationship Id="rId176" Type="http://schemas.openxmlformats.org/officeDocument/2006/relationships/slide" Target="slides/slide164.xml"/><Relationship Id="rId175" Type="http://schemas.openxmlformats.org/officeDocument/2006/relationships/slide" Target="slides/slide163.xml"/><Relationship Id="rId174" Type="http://schemas.openxmlformats.org/officeDocument/2006/relationships/slide" Target="slides/slide162.xml"/><Relationship Id="rId173" Type="http://schemas.openxmlformats.org/officeDocument/2006/relationships/slide" Target="slides/slide161.xml"/><Relationship Id="rId172" Type="http://schemas.openxmlformats.org/officeDocument/2006/relationships/slide" Target="slides/slide160.xml"/><Relationship Id="rId171" Type="http://schemas.openxmlformats.org/officeDocument/2006/relationships/slide" Target="slides/slide159.xml"/><Relationship Id="rId170" Type="http://schemas.openxmlformats.org/officeDocument/2006/relationships/slide" Target="slides/slide158.xml"/><Relationship Id="rId17" Type="http://schemas.openxmlformats.org/officeDocument/2006/relationships/slide" Target="slides/slide5.xml"/><Relationship Id="rId169" Type="http://schemas.openxmlformats.org/officeDocument/2006/relationships/slide" Target="slides/slide157.xml"/><Relationship Id="rId168" Type="http://schemas.openxmlformats.org/officeDocument/2006/relationships/slide" Target="slides/slide156.xml"/><Relationship Id="rId167" Type="http://schemas.openxmlformats.org/officeDocument/2006/relationships/slide" Target="slides/slide155.xml"/><Relationship Id="rId166" Type="http://schemas.openxmlformats.org/officeDocument/2006/relationships/slide" Target="slides/slide154.xml"/><Relationship Id="rId165" Type="http://schemas.openxmlformats.org/officeDocument/2006/relationships/slide" Target="slides/slide153.xml"/><Relationship Id="rId164" Type="http://schemas.openxmlformats.org/officeDocument/2006/relationships/slide" Target="slides/slide152.xml"/><Relationship Id="rId163" Type="http://schemas.openxmlformats.org/officeDocument/2006/relationships/slide" Target="slides/slide151.xml"/><Relationship Id="rId162" Type="http://schemas.openxmlformats.org/officeDocument/2006/relationships/slide" Target="slides/slide150.xml"/><Relationship Id="rId161" Type="http://schemas.openxmlformats.org/officeDocument/2006/relationships/slide" Target="slides/slide149.xml"/><Relationship Id="rId160" Type="http://schemas.openxmlformats.org/officeDocument/2006/relationships/slide" Target="slides/slide148.xml"/><Relationship Id="rId16" Type="http://schemas.openxmlformats.org/officeDocument/2006/relationships/notesMaster" Target="notesMasters/notesMaster1.xml"/><Relationship Id="rId159" Type="http://schemas.openxmlformats.org/officeDocument/2006/relationships/slide" Target="slides/slide147.xml"/><Relationship Id="rId158" Type="http://schemas.openxmlformats.org/officeDocument/2006/relationships/slide" Target="slides/slide146.xml"/><Relationship Id="rId157" Type="http://schemas.openxmlformats.org/officeDocument/2006/relationships/slide" Target="slides/slide145.xml"/><Relationship Id="rId156" Type="http://schemas.openxmlformats.org/officeDocument/2006/relationships/slide" Target="slides/slide144.xml"/><Relationship Id="rId155" Type="http://schemas.openxmlformats.org/officeDocument/2006/relationships/slide" Target="slides/slide143.xml"/><Relationship Id="rId154" Type="http://schemas.openxmlformats.org/officeDocument/2006/relationships/slide" Target="slides/slide142.xml"/><Relationship Id="rId153" Type="http://schemas.openxmlformats.org/officeDocument/2006/relationships/slide" Target="slides/slide141.xml"/><Relationship Id="rId152" Type="http://schemas.openxmlformats.org/officeDocument/2006/relationships/slide" Target="slides/slide140.xml"/><Relationship Id="rId151" Type="http://schemas.openxmlformats.org/officeDocument/2006/relationships/slide" Target="slides/slide139.xml"/><Relationship Id="rId150" Type="http://schemas.openxmlformats.org/officeDocument/2006/relationships/slide" Target="slides/slide138.xml"/><Relationship Id="rId15" Type="http://schemas.openxmlformats.org/officeDocument/2006/relationships/slide" Target="slides/slide4.xml"/><Relationship Id="rId149" Type="http://schemas.openxmlformats.org/officeDocument/2006/relationships/slide" Target="slides/slide137.xml"/><Relationship Id="rId148" Type="http://schemas.openxmlformats.org/officeDocument/2006/relationships/slide" Target="slides/slide136.xml"/><Relationship Id="rId147" Type="http://schemas.openxmlformats.org/officeDocument/2006/relationships/slide" Target="slides/slide135.xml"/><Relationship Id="rId146" Type="http://schemas.openxmlformats.org/officeDocument/2006/relationships/slide" Target="slides/slide134.xml"/><Relationship Id="rId145" Type="http://schemas.openxmlformats.org/officeDocument/2006/relationships/slide" Target="slides/slide133.xml"/><Relationship Id="rId144" Type="http://schemas.openxmlformats.org/officeDocument/2006/relationships/slide" Target="slides/slide132.xml"/><Relationship Id="rId143" Type="http://schemas.openxmlformats.org/officeDocument/2006/relationships/slide" Target="slides/slide131.xml"/><Relationship Id="rId142" Type="http://schemas.openxmlformats.org/officeDocument/2006/relationships/slide" Target="slides/slide130.xml"/><Relationship Id="rId141" Type="http://schemas.openxmlformats.org/officeDocument/2006/relationships/slide" Target="slides/slide129.xml"/><Relationship Id="rId140" Type="http://schemas.openxmlformats.org/officeDocument/2006/relationships/slide" Target="slides/slide128.xml"/><Relationship Id="rId14" Type="http://schemas.openxmlformats.org/officeDocument/2006/relationships/slide" Target="slides/slide3.xml"/><Relationship Id="rId139" Type="http://schemas.openxmlformats.org/officeDocument/2006/relationships/slide" Target="slides/slide127.xml"/><Relationship Id="rId138" Type="http://schemas.openxmlformats.org/officeDocument/2006/relationships/slide" Target="slides/slide126.xml"/><Relationship Id="rId137" Type="http://schemas.openxmlformats.org/officeDocument/2006/relationships/slide" Target="slides/slide125.xml"/><Relationship Id="rId136" Type="http://schemas.openxmlformats.org/officeDocument/2006/relationships/slide" Target="slides/slide124.xml"/><Relationship Id="rId135" Type="http://schemas.openxmlformats.org/officeDocument/2006/relationships/slide" Target="slides/slide123.xml"/><Relationship Id="rId134" Type="http://schemas.openxmlformats.org/officeDocument/2006/relationships/slide" Target="slides/slide122.xml"/><Relationship Id="rId133" Type="http://schemas.openxmlformats.org/officeDocument/2006/relationships/slide" Target="slides/slide121.xml"/><Relationship Id="rId132" Type="http://schemas.openxmlformats.org/officeDocument/2006/relationships/slide" Target="slides/slide120.xml"/><Relationship Id="rId131" Type="http://schemas.openxmlformats.org/officeDocument/2006/relationships/slide" Target="slides/slide119.xml"/><Relationship Id="rId130" Type="http://schemas.openxmlformats.org/officeDocument/2006/relationships/slide" Target="slides/slide118.xml"/><Relationship Id="rId13" Type="http://schemas.openxmlformats.org/officeDocument/2006/relationships/slide" Target="slides/slide2.xml"/><Relationship Id="rId129" Type="http://schemas.openxmlformats.org/officeDocument/2006/relationships/slide" Target="slides/slide117.xml"/><Relationship Id="rId128" Type="http://schemas.openxmlformats.org/officeDocument/2006/relationships/slide" Target="slides/slide116.xml"/><Relationship Id="rId127" Type="http://schemas.openxmlformats.org/officeDocument/2006/relationships/slide" Target="slides/slide115.xml"/><Relationship Id="rId126" Type="http://schemas.openxmlformats.org/officeDocument/2006/relationships/slide" Target="slides/slide114.xml"/><Relationship Id="rId125" Type="http://schemas.openxmlformats.org/officeDocument/2006/relationships/slide" Target="slides/slide113.xml"/><Relationship Id="rId124" Type="http://schemas.openxmlformats.org/officeDocument/2006/relationships/slide" Target="slides/slide112.xml"/><Relationship Id="rId123" Type="http://schemas.openxmlformats.org/officeDocument/2006/relationships/slide" Target="slides/slide111.xml"/><Relationship Id="rId122" Type="http://schemas.openxmlformats.org/officeDocument/2006/relationships/slide" Target="slides/slide110.xml"/><Relationship Id="rId121" Type="http://schemas.openxmlformats.org/officeDocument/2006/relationships/slide" Target="slides/slide109.xml"/><Relationship Id="rId120" Type="http://schemas.openxmlformats.org/officeDocument/2006/relationships/slide" Target="slides/slide108.xml"/><Relationship Id="rId12" Type="http://schemas.openxmlformats.org/officeDocument/2006/relationships/slide" Target="slides/slide1.xml"/><Relationship Id="rId119" Type="http://schemas.openxmlformats.org/officeDocument/2006/relationships/slide" Target="slides/slide107.xml"/><Relationship Id="rId118" Type="http://schemas.openxmlformats.org/officeDocument/2006/relationships/slide" Target="slides/slide106.xml"/><Relationship Id="rId117" Type="http://schemas.openxmlformats.org/officeDocument/2006/relationships/slide" Target="slides/slide105.xml"/><Relationship Id="rId116" Type="http://schemas.openxmlformats.org/officeDocument/2006/relationships/slide" Target="slides/slide104.xml"/><Relationship Id="rId115" Type="http://schemas.openxmlformats.org/officeDocument/2006/relationships/slide" Target="slides/slide103.xml"/><Relationship Id="rId114" Type="http://schemas.openxmlformats.org/officeDocument/2006/relationships/slide" Target="slides/slide102.xml"/><Relationship Id="rId113" Type="http://schemas.openxmlformats.org/officeDocument/2006/relationships/slide" Target="slides/slide101.xml"/><Relationship Id="rId112" Type="http://schemas.openxmlformats.org/officeDocument/2006/relationships/slide" Target="slides/slide100.xml"/><Relationship Id="rId111" Type="http://schemas.openxmlformats.org/officeDocument/2006/relationships/slide" Target="slides/slide99.xml"/><Relationship Id="rId110" Type="http://schemas.openxmlformats.org/officeDocument/2006/relationships/slide" Target="slides/slide98.xml"/><Relationship Id="rId11" Type="http://schemas.openxmlformats.org/officeDocument/2006/relationships/slideMaster" Target="slideMasters/slideMaster10.xml"/><Relationship Id="rId109" Type="http://schemas.openxmlformats.org/officeDocument/2006/relationships/slide" Target="slides/slide97.xml"/><Relationship Id="rId108" Type="http://schemas.openxmlformats.org/officeDocument/2006/relationships/slide" Target="slides/slide96.xml"/><Relationship Id="rId107" Type="http://schemas.openxmlformats.org/officeDocument/2006/relationships/slide" Target="slides/slide95.xml"/><Relationship Id="rId106" Type="http://schemas.openxmlformats.org/officeDocument/2006/relationships/slide" Target="slides/slide94.xml"/><Relationship Id="rId105" Type="http://schemas.openxmlformats.org/officeDocument/2006/relationships/slide" Target="slides/slide93.xml"/><Relationship Id="rId104" Type="http://schemas.openxmlformats.org/officeDocument/2006/relationships/slide" Target="slides/slide92.xml"/><Relationship Id="rId103" Type="http://schemas.openxmlformats.org/officeDocument/2006/relationships/slide" Target="slides/slide91.xml"/><Relationship Id="rId102" Type="http://schemas.openxmlformats.org/officeDocument/2006/relationships/slide" Target="slides/slide90.xml"/><Relationship Id="rId101" Type="http://schemas.openxmlformats.org/officeDocument/2006/relationships/slide" Target="slides/slide89.xml"/><Relationship Id="rId100" Type="http://schemas.openxmlformats.org/officeDocument/2006/relationships/slide" Target="slides/slide88.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7.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8.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9.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0.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1.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2.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3.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4.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5.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6.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7.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8.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9.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1.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2.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6.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7.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8.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9.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0.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2.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4.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5.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6.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7.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8.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9.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0.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1.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2.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4.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5.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6.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7.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8.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9.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0.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1.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2.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4.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5.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6.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7.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8.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9.xml"/></Relationships>
</file>

<file path=ppt/notesSlides/_rels/notesSlide9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0.xml"/></Relationships>
</file>

<file path=ppt/notesSlides/_rels/notesSlide9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1.xml"/></Relationships>
</file>

<file path=ppt/notesSlides/_rels/notesSlide9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2.xml"/></Relationships>
</file>

<file path=ppt/notesSlides/_rels/notesSlide9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5" name="泪珠形 14"/>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 name="矩形 1"/>
          <p:cNvSpPr/>
          <p:nvPr userDrawn="1"/>
        </p:nvSpPr>
        <p:spPr>
          <a:xfrm>
            <a:off x="10436772" y="234029"/>
            <a:ext cx="1587062" cy="4386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1002232"/>
            <a:ext cx="1069880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24204"/>
            <a:ext cx="10698800" cy="386122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590102"/>
            <a:ext cx="10749598" cy="3850540"/>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1002119"/>
            <a:ext cx="1074959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03185"/>
            <a:ext cx="10719120" cy="3819718"/>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1002233"/>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2" name="矩形 1"/>
          <p:cNvSpPr/>
          <p:nvPr userDrawn="1"/>
        </p:nvSpPr>
        <p:spPr>
          <a:xfrm>
            <a:off x="252248" y="73572"/>
            <a:ext cx="2196662" cy="7462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 name="矩形 2"/>
          <p:cNvSpPr/>
          <p:nvPr userDrawn="1"/>
        </p:nvSpPr>
        <p:spPr>
          <a:xfrm>
            <a:off x="4351283" y="73572"/>
            <a:ext cx="7430814"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2"/>
            <a:ext cx="10748056"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28517"/>
            <a:ext cx="10748057" cy="3922461"/>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1612212"/>
            <a:ext cx="9845675" cy="4547802"/>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1000749"/>
            <a:ext cx="984567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1002232"/>
            <a:ext cx="10719119"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1598036"/>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3"/>
            <a:ext cx="10748057"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1618707"/>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1002232"/>
            <a:ext cx="10744805"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r>
              <a:rPr lang="zh-CN" altLang="en-US" dirty="0"/>
              <a:t>正文一级标题</a:t>
            </a:r>
            <a:r>
              <a:rPr lang="en-US" altLang="zh-CN" dirty="0"/>
              <a:t>-</a:t>
            </a:r>
            <a:r>
              <a:rPr lang="zh-CN" altLang="en-US" dirty="0"/>
              <a:t>阿里巴巴普惠体</a:t>
            </a:r>
            <a:r>
              <a:rPr lang="en-US" altLang="zh-CN" dirty="0"/>
              <a:t>20</a:t>
            </a:r>
            <a:r>
              <a:rPr lang="zh-CN" altLang="en-US" dirty="0"/>
              <a:t>号</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grpSp>
        <p:nvGrpSpPr>
          <p:cNvPr id="6" name="组合 5"/>
          <p:cNvGrpSpPr/>
          <p:nvPr userDrawn="1"/>
        </p:nvGrpSpPr>
        <p:grpSpPr>
          <a:xfrm>
            <a:off x="806306" y="105625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3440"/>
            <a:ext cx="9214230" cy="517190"/>
          </a:xfrm>
          <a:prstGeom prst="rect">
            <a:avLst/>
          </a:prstGeom>
        </p:spPr>
        <p:txBody>
          <a:bodyPr anchor="ctr" anchorCtr="0"/>
          <a:lstStyle>
            <a:lvl1pPr marL="0" indent="0">
              <a:buNone/>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lvl="0">
              <a:spcBef>
                <a:spcPct val="0"/>
              </a:spcBef>
            </a:pPr>
            <a:r>
              <a:rPr lang="zh-CN" altLang="en-US" dirty="0"/>
              <a:t>案例标题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3280"/>
            <a:ext cx="9214230" cy="3762373"/>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6948"/>
            <a:ext cx="201682" cy="201682"/>
          </a:xfrm>
          <a:prstGeom prst="rect">
            <a:avLst/>
          </a:prstGeom>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grpSp>
        <p:nvGrpSpPr>
          <p:cNvPr id="6" name="组合 5"/>
          <p:cNvGrpSpPr/>
          <p:nvPr userDrawn="1"/>
        </p:nvGrpSpPr>
        <p:grpSpPr>
          <a:xfrm>
            <a:off x="806306" y="1060146"/>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7332"/>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步骤标题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7172"/>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50840"/>
            <a:ext cx="201682" cy="201682"/>
          </a:xfrm>
          <a:prstGeom prst="rect">
            <a:avLst/>
          </a:prstGeom>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grpSp>
        <p:nvGrpSpPr>
          <p:cNvPr id="6" name="组合 5"/>
          <p:cNvGrpSpPr/>
          <p:nvPr userDrawn="1"/>
        </p:nvGrpSpPr>
        <p:grpSpPr>
          <a:xfrm>
            <a:off x="806306" y="1054782"/>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101968"/>
            <a:ext cx="9214230" cy="517190"/>
          </a:xfrm>
          <a:prstGeom prst="rect">
            <a:avLst/>
          </a:prstGeom>
        </p:spPr>
        <p:txBody>
          <a:bodyPr anchor="ctr" anchorCtr="0"/>
          <a:lstStyle>
            <a:lvl1pPr>
              <a:defRPr lang="zh-CN" altLang="en-US" sz="2000" b="0" i="0" dirty="0">
                <a:solidFill>
                  <a:srgbClr val="AD2A26"/>
                </a:solidFill>
                <a:latin typeface="Alibaba PuHuiTi Medium" pitchFamily="18" charset="-122"/>
                <a:ea typeface="Alibaba PuHuiTi Medium" pitchFamily="18" charset="-122"/>
                <a:cs typeface="Alibaba PuHuiTi Medium" pitchFamily="18" charset="-122"/>
              </a:defRPr>
            </a:lvl1pPr>
          </a:lstStyle>
          <a:p>
            <a:pPr marL="0" lvl="0" indent="0">
              <a:spcBef>
                <a:spcPct val="0"/>
              </a:spcBef>
              <a:buNone/>
            </a:pPr>
            <a:r>
              <a:rPr lang="zh-CN" altLang="en-US" dirty="0"/>
              <a:t>练习标题</a:t>
            </a:r>
            <a:r>
              <a:rPr lang="en-US" altLang="zh-CN" dirty="0"/>
              <a:t>-</a:t>
            </a:r>
            <a:r>
              <a:rPr lang="zh-CN" altLang="en-US" dirty="0"/>
              <a:t>阿里巴巴普惠体</a:t>
            </a:r>
            <a:r>
              <a:rPr lang="en-US" altLang="zh-CN" dirty="0"/>
              <a:t>20</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741808"/>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pic>
        <p:nvPicPr>
          <p:cNvPr id="13" name="图形 1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99623" y="1245476"/>
            <a:ext cx="201682" cy="201682"/>
          </a:xfrm>
          <a:prstGeom prst="rect">
            <a:avLst/>
          </a:prstGeom>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5069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5274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8826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4" name="六边形 23"/>
          <p:cNvSpPr/>
          <p:nvPr userDrawn="1"/>
        </p:nvSpPr>
        <p:spPr>
          <a:xfrm rot="5400000">
            <a:off x="3294074" y="21491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1264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3852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7150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81309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5" name="泪珠形 14"/>
          <p:cNvSpPr/>
          <p:nvPr userDrawn="1"/>
        </p:nvSpPr>
        <p:spPr>
          <a:xfrm>
            <a:off x="1013943" y="3138371"/>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p:cNvSpPr/>
          <p:nvPr userDrawn="1"/>
        </p:nvSpPr>
        <p:spPr>
          <a:xfrm>
            <a:off x="1645363" y="2308178"/>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p:cNvSpPr txBox="1">
            <a:spLocks noChangeArrowheads="1"/>
          </p:cNvSpPr>
          <p:nvPr userDrawn="1"/>
        </p:nvSpPr>
        <p:spPr bwMode="auto">
          <a:xfrm>
            <a:off x="1938193" y="255362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p:cNvSpPr/>
          <p:nvPr userDrawn="1"/>
        </p:nvSpPr>
        <p:spPr>
          <a:xfrm>
            <a:off x="3663313" y="3963112"/>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p:cNvSpPr/>
          <p:nvPr userDrawn="1"/>
        </p:nvSpPr>
        <p:spPr>
          <a:xfrm>
            <a:off x="2152487" y="1924996"/>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p:cNvSpPr/>
          <p:nvPr userDrawn="1"/>
        </p:nvSpPr>
        <p:spPr>
          <a:xfrm>
            <a:off x="844996" y="3255023"/>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2953096"/>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3896183"/>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003998"/>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111232"/>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025081"/>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401118"/>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33" name="标题占位符 1"/>
          <p:cNvSpPr txBox="1">
            <a:spLocks noChangeArrowheads="1"/>
          </p:cNvSpPr>
          <p:nvPr userDrawn="1"/>
        </p:nvSpPr>
        <p:spPr bwMode="auto">
          <a:xfrm>
            <a:off x="1938193" y="2543117"/>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329809"/>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1_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练习</a:t>
              </a:r>
              <a:endParaRPr lang="zh-CN" altLang="en-US">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1_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0" lang="zh-CN" altLang="en-US" sz="4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kumimoji="0" lang="zh-TW" altLang="zh-CN" sz="4800" b="0" i="0" u="none" strike="noStrike" kern="0" cap="none" spc="0" normalizeH="0" baseline="0" noProof="0" dirty="0">
              <a:ln>
                <a:noFill/>
              </a:ln>
              <a:solidFill>
                <a:prstClr val="white"/>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a:ea typeface="黑体"/>
                <a:cs typeface="+mn-cs"/>
              </a:endParaRPr>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0" lang="zh-CN" altLang="en-US" sz="4000" b="0" i="0" u="none" strike="noStrike" kern="120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kumimoji="0" lang="zh-CN" altLang="en-US" sz="4000" b="0" i="0" u="none" strike="noStrike" kern="1200" cap="none" spc="0" normalizeH="0" baseline="0" noProof="0" dirty="0">
                <a:ln>
                  <a:noFill/>
                </a:ln>
                <a:solidFill>
                  <a:prstClr val="black"/>
                </a:solidFill>
                <a:effectLst/>
                <a:uLnTx/>
                <a:uFillTx/>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2" name="矩形 1"/>
          <p:cNvSpPr/>
          <p:nvPr userDrawn="1"/>
        </p:nvSpPr>
        <p:spPr>
          <a:xfrm>
            <a:off x="10468303" y="147145"/>
            <a:ext cx="1566042" cy="51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 name="矩形 1"/>
          <p:cNvSpPr/>
          <p:nvPr userDrawn="1"/>
        </p:nvSpPr>
        <p:spPr>
          <a:xfrm>
            <a:off x="10470515" y="193675"/>
            <a:ext cx="1637030" cy="517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itchFamily="34" charset="0"/>
                  <a:ea typeface="宋体" pitchFamily="2" charset="-122"/>
                </a:defRPr>
              </a:lvl2pPr>
              <a:lvl3pPr marL="1143000" indent="-228600">
                <a:defRPr>
                  <a:latin typeface="Calibri" pitchFamily="34" charset="0"/>
                  <a:ea typeface="宋体" pitchFamily="2" charset="-122"/>
                </a:defRPr>
              </a:lvl3pPr>
              <a:lvl4pPr marL="1600200" indent="-228600">
                <a:defRPr>
                  <a:latin typeface="Calibri" pitchFamily="34" charset="0"/>
                  <a:ea typeface="宋体" pitchFamily="2" charset="-122"/>
                </a:defRPr>
              </a:lvl4pPr>
              <a:lvl5pPr marL="2057400" indent="-228600">
                <a:defRPr>
                  <a:latin typeface="Calibri" pitchFamily="34" charset="0"/>
                  <a:ea typeface="宋体" pitchFamily="2" charset="-122"/>
                </a:defRPr>
              </a:lvl5pPr>
              <a:lvl6pPr marL="2514600" indent="-228600" eaLnBrk="0" fontAlgn="base" hangingPunct="0">
                <a:spcBef>
                  <a:spcPct val="0"/>
                </a:spcBef>
                <a:spcAft>
                  <a:spcPct val="0"/>
                </a:spcAft>
                <a:defRPr>
                  <a:latin typeface="Calibri" pitchFamily="34" charset="0"/>
                  <a:ea typeface="宋体" pitchFamily="2" charset="-122"/>
                </a:defRPr>
              </a:lvl6pPr>
              <a:lvl7pPr marL="2971800" indent="-228600" eaLnBrk="0" fontAlgn="base" hangingPunct="0">
                <a:spcBef>
                  <a:spcPct val="0"/>
                </a:spcBef>
                <a:spcAft>
                  <a:spcPct val="0"/>
                </a:spcAft>
                <a:defRPr>
                  <a:latin typeface="Calibri" pitchFamily="34" charset="0"/>
                  <a:ea typeface="宋体" pitchFamily="2" charset="-122"/>
                </a:defRPr>
              </a:lvl7pPr>
              <a:lvl8pPr marL="3429000" indent="-228600" eaLnBrk="0" fontAlgn="base" hangingPunct="0">
                <a:spcBef>
                  <a:spcPct val="0"/>
                </a:spcBef>
                <a:spcAft>
                  <a:spcPct val="0"/>
                </a:spcAft>
                <a:defRPr>
                  <a:latin typeface="Calibri" pitchFamily="34" charset="0"/>
                  <a:ea typeface="宋体" pitchFamily="2" charset="-122"/>
                </a:defRPr>
              </a:lvl8pPr>
              <a:lvl9pPr marL="3886200" indent="-228600" eaLnBrk="0" fontAlgn="base" hangingPunct="0">
                <a:spcBef>
                  <a:spcPct val="0"/>
                </a:spcBef>
                <a:spcAft>
                  <a:spcPct val="0"/>
                </a:spcAft>
                <a:defRPr>
                  <a:latin typeface="Calibri" pitchFamily="34" charset="0"/>
                  <a:ea typeface="宋体"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2" name="矩形 1"/>
          <p:cNvSpPr/>
          <p:nvPr userDrawn="1"/>
        </p:nvSpPr>
        <p:spPr>
          <a:xfrm>
            <a:off x="10531366" y="244189"/>
            <a:ext cx="1513489" cy="41796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62.xml"/><Relationship Id="rId8" Type="http://schemas.openxmlformats.org/officeDocument/2006/relationships/slideLayout" Target="../slideLayouts/slideLayout61.xml"/><Relationship Id="rId7" Type="http://schemas.openxmlformats.org/officeDocument/2006/relationships/slideLayout" Target="../slideLayouts/slideLayout60.xml"/><Relationship Id="rId6" Type="http://schemas.openxmlformats.org/officeDocument/2006/relationships/slideLayout" Target="../slideLayouts/slideLayout59.xml"/><Relationship Id="rId5" Type="http://schemas.openxmlformats.org/officeDocument/2006/relationships/slideLayout" Target="../slideLayouts/slideLayout58.xml"/><Relationship Id="rId4" Type="http://schemas.openxmlformats.org/officeDocument/2006/relationships/slideLayout" Target="../slideLayouts/slideLayout57.xml"/><Relationship Id="rId3" Type="http://schemas.openxmlformats.org/officeDocument/2006/relationships/slideLayout" Target="../slideLayouts/slideLayout56.xml"/><Relationship Id="rId2" Type="http://schemas.openxmlformats.org/officeDocument/2006/relationships/slideLayout" Target="../slideLayouts/slideLayout55.xml"/><Relationship Id="rId17" Type="http://schemas.openxmlformats.org/officeDocument/2006/relationships/theme" Target="../theme/theme10.xml"/><Relationship Id="rId16" Type="http://schemas.openxmlformats.org/officeDocument/2006/relationships/image" Target="../media/image4.png"/><Relationship Id="rId15" Type="http://schemas.openxmlformats.org/officeDocument/2006/relationships/slideLayout" Target="../slideLayouts/slideLayout68.xml"/><Relationship Id="rId14" Type="http://schemas.openxmlformats.org/officeDocument/2006/relationships/slideLayout" Target="../slideLayouts/slideLayout67.xml"/><Relationship Id="rId13" Type="http://schemas.openxmlformats.org/officeDocument/2006/relationships/slideLayout" Target="../slideLayouts/slideLayout66.xml"/><Relationship Id="rId12" Type="http://schemas.openxmlformats.org/officeDocument/2006/relationships/slideLayout" Target="../slideLayouts/slideLayout65.xml"/><Relationship Id="rId11" Type="http://schemas.openxmlformats.org/officeDocument/2006/relationships/slideLayout" Target="../slideLayouts/slideLayout64.xml"/><Relationship Id="rId10" Type="http://schemas.openxmlformats.org/officeDocument/2006/relationships/slideLayout" Target="../slideLayouts/slideLayout63.xml"/><Relationship Id="rId1" Type="http://schemas.openxmlformats.org/officeDocument/2006/relationships/slideLayout" Target="../slideLayouts/slideLayout54.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7" Type="http://schemas.openxmlformats.org/officeDocument/2006/relationships/theme" Target="../theme/theme6.xml"/><Relationship Id="rId16" Type="http://schemas.openxmlformats.org/officeDocument/2006/relationships/image" Target="../media/image4.png"/><Relationship Id="rId15" Type="http://schemas.openxmlformats.org/officeDocument/2006/relationships/slideLayout" Target="../slideLayouts/slideLayout20.xml"/><Relationship Id="rId14" Type="http://schemas.openxmlformats.org/officeDocument/2006/relationships/slideLayout" Target="../slideLayouts/slideLayout19.xml"/><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5.png"/><Relationship Id="rId1"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5" Type="http://schemas.openxmlformats.org/officeDocument/2006/relationships/theme" Target="../theme/theme8.xml"/><Relationship Id="rId14" Type="http://schemas.openxmlformats.org/officeDocument/2006/relationships/image" Target="../media/image4.png"/><Relationship Id="rId13" Type="http://schemas.openxmlformats.org/officeDocument/2006/relationships/slideLayout" Target="../slideLayouts/slideLayout34.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1" Type="http://schemas.openxmlformats.org/officeDocument/2006/relationships/theme" Target="../theme/theme9.xml"/><Relationship Id="rId20" Type="http://schemas.openxmlformats.org/officeDocument/2006/relationships/image" Target="../media/image4.png"/><Relationship Id="rId2" Type="http://schemas.openxmlformats.org/officeDocument/2006/relationships/slideLayout" Target="../slideLayouts/slideLayout36.xml"/><Relationship Id="rId19" Type="http://schemas.openxmlformats.org/officeDocument/2006/relationships/slideLayout" Target="../slideLayouts/slideLayout53.xml"/><Relationship Id="rId18" Type="http://schemas.openxmlformats.org/officeDocument/2006/relationships/slideLayout" Target="../slideLayouts/slideLayout52.xml"/><Relationship Id="rId17" Type="http://schemas.openxmlformats.org/officeDocument/2006/relationships/slideLayout" Target="../slideLayouts/slideLayout51.xml"/><Relationship Id="rId16" Type="http://schemas.openxmlformats.org/officeDocument/2006/relationships/slideLayout" Target="../slideLayouts/slideLayout50.xml"/><Relationship Id="rId15" Type="http://schemas.openxmlformats.org/officeDocument/2006/relationships/slideLayout" Target="../slideLayouts/slideLayout49.xml"/><Relationship Id="rId14" Type="http://schemas.openxmlformats.org/officeDocument/2006/relationships/slideLayout" Target="../slideLayouts/slideLayout48.xml"/><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itchFamily="34" charset="0"/>
          <a:ea typeface="黑体" pitchFamily="49" charset="-122"/>
        </a:defRPr>
      </a:lvl2pPr>
      <a:lvl3pPr algn="ctr" rtl="0" eaLnBrk="0" fontAlgn="base" hangingPunct="0">
        <a:spcBef>
          <a:spcPct val="0"/>
        </a:spcBef>
        <a:spcAft>
          <a:spcPct val="0"/>
        </a:spcAft>
        <a:defRPr sz="5865">
          <a:solidFill>
            <a:schemeClr val="tx1"/>
          </a:solidFill>
          <a:latin typeface="Calibri" pitchFamily="34" charset="0"/>
          <a:ea typeface="黑体" pitchFamily="49" charset="-122"/>
        </a:defRPr>
      </a:lvl3pPr>
      <a:lvl4pPr algn="ctr" rtl="0" eaLnBrk="0" fontAlgn="base" hangingPunct="0">
        <a:spcBef>
          <a:spcPct val="0"/>
        </a:spcBef>
        <a:spcAft>
          <a:spcPct val="0"/>
        </a:spcAft>
        <a:defRPr sz="5865">
          <a:solidFill>
            <a:schemeClr val="tx1"/>
          </a:solidFill>
          <a:latin typeface="Calibri" pitchFamily="34" charset="0"/>
          <a:ea typeface="黑体" pitchFamily="49" charset="-122"/>
        </a:defRPr>
      </a:lvl4pPr>
      <a:lvl5pPr algn="ctr" rtl="0" eaLnBrk="0" fontAlgn="base" hangingPunct="0">
        <a:spcBef>
          <a:spcPct val="0"/>
        </a:spcBef>
        <a:spcAft>
          <a:spcPct val="0"/>
        </a:spcAft>
        <a:defRPr sz="5865">
          <a:solidFill>
            <a:schemeClr val="tx1"/>
          </a:solidFill>
          <a:latin typeface="Calibri" pitchFamily="34" charset="0"/>
          <a:ea typeface="黑体" pitchFamily="49" charset="-122"/>
        </a:defRPr>
      </a:lvl5pPr>
      <a:lvl6pPr marL="609600" algn="ctr" rtl="0" fontAlgn="base">
        <a:spcBef>
          <a:spcPct val="0"/>
        </a:spcBef>
        <a:spcAft>
          <a:spcPct val="0"/>
        </a:spcAft>
        <a:defRPr sz="5865">
          <a:solidFill>
            <a:schemeClr val="tx1"/>
          </a:solidFill>
          <a:latin typeface="Calibri" pitchFamily="34" charset="0"/>
          <a:ea typeface="宋体" pitchFamily="2" charset="-122"/>
        </a:defRPr>
      </a:lvl6pPr>
      <a:lvl7pPr marL="1219200" algn="ctr" rtl="0" fontAlgn="base">
        <a:spcBef>
          <a:spcPct val="0"/>
        </a:spcBef>
        <a:spcAft>
          <a:spcPct val="0"/>
        </a:spcAft>
        <a:defRPr sz="5865">
          <a:solidFill>
            <a:schemeClr val="tx1"/>
          </a:solidFill>
          <a:latin typeface="Calibri" pitchFamily="34" charset="0"/>
          <a:ea typeface="宋体" pitchFamily="2" charset="-122"/>
        </a:defRPr>
      </a:lvl7pPr>
      <a:lvl8pPr marL="1828800" algn="ctr" rtl="0" fontAlgn="base">
        <a:spcBef>
          <a:spcPct val="0"/>
        </a:spcBef>
        <a:spcAft>
          <a:spcPct val="0"/>
        </a:spcAft>
        <a:defRPr sz="5865">
          <a:solidFill>
            <a:schemeClr val="tx1"/>
          </a:solidFill>
          <a:latin typeface="Calibri" pitchFamily="34" charset="0"/>
          <a:ea typeface="宋体" pitchFamily="2" charset="-122"/>
        </a:defRPr>
      </a:lvl8pPr>
      <a:lvl9pPr marL="2438400" algn="ctr" rtl="0" fontAlgn="base">
        <a:spcBef>
          <a:spcPct val="0"/>
        </a:spcBef>
        <a:spcAft>
          <a:spcPct val="0"/>
        </a:spcAft>
        <a:defRPr sz="5865">
          <a:solidFill>
            <a:schemeClr val="tx1"/>
          </a:solidFill>
          <a:latin typeface="Calibri" pitchFamily="34" charset="0"/>
          <a:ea typeface="宋体"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itchFamily="34" charset="0"/>
              <a:ea typeface="微软雅黑"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anose="020B0604020202020204" pitchFamily="34" charset="0"/>
              <a:buNone/>
              <a:defRPr/>
            </a:pPr>
            <a:endParaRPr lang="zh-CN" altLang="en-US" sz="2400" dirty="0">
              <a:latin typeface="Segoe UI" pitchFamily="34" charset="0"/>
              <a:ea typeface="微软雅黑"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Lst>
  <p:txStyles>
    <p:titleStyle>
      <a:lvl1pPr algn="l" rtl="0" eaLnBrk="0" fontAlgn="base" hangingPunct="0">
        <a:spcBef>
          <a:spcPct val="0"/>
        </a:spcBef>
        <a:spcAft>
          <a:spcPct val="0"/>
        </a:spcAft>
        <a:defRPr sz="32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itchFamily="34" charset="0"/>
              <a:ea typeface="微软雅黑"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anose="020B0604020202020204" pitchFamily="34" charset="0"/>
              <a:buNone/>
              <a:defRPr/>
            </a:pPr>
            <a:endParaRPr lang="zh-CN" altLang="en-US" sz="2400" dirty="0">
              <a:latin typeface="Segoe UI" pitchFamily="34" charset="0"/>
              <a:ea typeface="微软雅黑"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itchFamily="34" charset="0"/>
              <a:ea typeface="微软雅黑"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anose="020B0604020202020204" pitchFamily="34" charset="0"/>
              <a:buNone/>
              <a:defRPr/>
            </a:pPr>
            <a:endParaRPr lang="zh-CN" altLang="en-US" sz="2400" dirty="0">
              <a:latin typeface="Segoe UI" pitchFamily="34" charset="0"/>
              <a:ea typeface="微软雅黑"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itchFamily="34" charset="0"/>
              <a:ea typeface="微软雅黑"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anose="020B0604020202020204" pitchFamily="34" charset="0"/>
              <a:buNone/>
              <a:defRPr/>
            </a:pPr>
            <a:endParaRPr lang="zh-CN" altLang="en-US" sz="2400" dirty="0">
              <a:latin typeface="Segoe UI" pitchFamily="34" charset="0"/>
              <a:ea typeface="微软雅黑"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6"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 id="2147483672" r:id="rId14"/>
    <p:sldLayoutId id="2147483673" r:id="rId15"/>
  </p:sldLayoutIdLst>
  <p:txStyles>
    <p:titleStyle>
      <a:lvl1pPr algn="l" rtl="0" eaLnBrk="0" fontAlgn="base" hangingPunct="0">
        <a:spcBef>
          <a:spcPct val="0"/>
        </a:spcBef>
        <a:spcAft>
          <a:spcPct val="0"/>
        </a:spcAft>
        <a:defRPr sz="32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itchFamily="34" charset="0"/>
          <a:ea typeface="黑体" pitchFamily="49" charset="-122"/>
        </a:defRPr>
      </a:lvl2pPr>
      <a:lvl3pPr algn="ctr" rtl="0" eaLnBrk="0" fontAlgn="base" hangingPunct="0">
        <a:spcBef>
          <a:spcPct val="0"/>
        </a:spcBef>
        <a:spcAft>
          <a:spcPct val="0"/>
        </a:spcAft>
        <a:defRPr sz="5865">
          <a:solidFill>
            <a:schemeClr val="tx1"/>
          </a:solidFill>
          <a:latin typeface="Calibri" pitchFamily="34" charset="0"/>
          <a:ea typeface="黑体" pitchFamily="49" charset="-122"/>
        </a:defRPr>
      </a:lvl3pPr>
      <a:lvl4pPr algn="ctr" rtl="0" eaLnBrk="0" fontAlgn="base" hangingPunct="0">
        <a:spcBef>
          <a:spcPct val="0"/>
        </a:spcBef>
        <a:spcAft>
          <a:spcPct val="0"/>
        </a:spcAft>
        <a:defRPr sz="5865">
          <a:solidFill>
            <a:schemeClr val="tx1"/>
          </a:solidFill>
          <a:latin typeface="Calibri" pitchFamily="34" charset="0"/>
          <a:ea typeface="黑体" pitchFamily="49" charset="-122"/>
        </a:defRPr>
      </a:lvl4pPr>
      <a:lvl5pPr algn="ctr" rtl="0" eaLnBrk="0" fontAlgn="base" hangingPunct="0">
        <a:spcBef>
          <a:spcPct val="0"/>
        </a:spcBef>
        <a:spcAft>
          <a:spcPct val="0"/>
        </a:spcAft>
        <a:defRPr sz="5865">
          <a:solidFill>
            <a:schemeClr val="tx1"/>
          </a:solidFill>
          <a:latin typeface="Calibri" pitchFamily="34" charset="0"/>
          <a:ea typeface="黑体" pitchFamily="49" charset="-122"/>
        </a:defRPr>
      </a:lvl5pPr>
      <a:lvl6pPr marL="609600" algn="ctr" rtl="0" fontAlgn="base">
        <a:spcBef>
          <a:spcPct val="0"/>
        </a:spcBef>
        <a:spcAft>
          <a:spcPct val="0"/>
        </a:spcAft>
        <a:defRPr sz="5865">
          <a:solidFill>
            <a:schemeClr val="tx1"/>
          </a:solidFill>
          <a:latin typeface="Calibri" pitchFamily="34" charset="0"/>
          <a:ea typeface="宋体" pitchFamily="2" charset="-122"/>
        </a:defRPr>
      </a:lvl6pPr>
      <a:lvl7pPr marL="1219200" algn="ctr" rtl="0" fontAlgn="base">
        <a:spcBef>
          <a:spcPct val="0"/>
        </a:spcBef>
        <a:spcAft>
          <a:spcPct val="0"/>
        </a:spcAft>
        <a:defRPr sz="5865">
          <a:solidFill>
            <a:schemeClr val="tx1"/>
          </a:solidFill>
          <a:latin typeface="Calibri" pitchFamily="34" charset="0"/>
          <a:ea typeface="宋体" pitchFamily="2" charset="-122"/>
        </a:defRPr>
      </a:lvl7pPr>
      <a:lvl8pPr marL="1828800" algn="ctr" rtl="0" fontAlgn="base">
        <a:spcBef>
          <a:spcPct val="0"/>
        </a:spcBef>
        <a:spcAft>
          <a:spcPct val="0"/>
        </a:spcAft>
        <a:defRPr sz="5865">
          <a:solidFill>
            <a:schemeClr val="tx1"/>
          </a:solidFill>
          <a:latin typeface="Calibri" pitchFamily="34" charset="0"/>
          <a:ea typeface="宋体" pitchFamily="2" charset="-122"/>
        </a:defRPr>
      </a:lvl8pPr>
      <a:lvl9pPr marL="2438400" algn="ctr" rtl="0" fontAlgn="base">
        <a:spcBef>
          <a:spcPct val="0"/>
        </a:spcBef>
        <a:spcAft>
          <a:spcPct val="0"/>
        </a:spcAft>
        <a:defRPr sz="5865">
          <a:solidFill>
            <a:schemeClr val="tx1"/>
          </a:solidFill>
          <a:latin typeface="Calibri" pitchFamily="34" charset="0"/>
          <a:ea typeface="宋体"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itchFamily="34" charset="0"/>
              <a:ea typeface="微软雅黑"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pPr>
              <a:buFont typeface="Arial" panose="020B0604020202020204" pitchFamily="34" charset="0"/>
              <a:buNone/>
              <a:defRPr/>
            </a:pPr>
            <a:endParaRPr lang="zh-CN" altLang="en-US" sz="2400" dirty="0">
              <a:latin typeface="Segoe UI" pitchFamily="34" charset="0"/>
              <a:ea typeface="微软雅黑"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rtl="0" eaLnBrk="0" fontAlgn="base" hangingPunct="0">
        <a:spcBef>
          <a:spcPct val="0"/>
        </a:spcBef>
        <a:spcAft>
          <a:spcPct val="0"/>
        </a:spcAft>
        <a:defRPr sz="32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7" name="图片 16"/>
          <p:cNvPicPr>
            <a:picLocks noChangeAspect="1"/>
          </p:cNvPicPr>
          <p:nvPr userDrawn="1"/>
        </p:nvPicPr>
        <p:blipFill>
          <a:blip r:embed="rId20" cstate="print">
            <a:extLst>
              <a:ext uri="{28A0092B-C50C-407E-A947-70E740481C1C}">
                <a14:useLocalDpi xmlns:a14="http://schemas.microsoft.com/office/drawing/2010/main" val="0"/>
              </a:ext>
            </a:extLst>
          </a:blip>
          <a:stretch>
            <a:fillRect/>
          </a:stretch>
        </p:blipFill>
        <p:spPr>
          <a:xfrm>
            <a:off x="306083" y="162578"/>
            <a:ext cx="2031376" cy="593842"/>
          </a:xfrm>
          <a:prstGeom prst="rect">
            <a:avLst/>
          </a:prstGeom>
        </p:spPr>
      </p:pic>
      <p:sp>
        <p:nvSpPr>
          <p:cNvPr id="19" name="矩形 18"/>
          <p:cNvSpPr/>
          <p:nvPr userDrawn="1"/>
        </p:nvSpPr>
        <p:spPr>
          <a:xfrm>
            <a:off x="4504267" y="260138"/>
            <a:ext cx="7687727" cy="430887"/>
          </a:xfrm>
          <a:prstGeom prst="rect">
            <a:avLst/>
          </a:prstGeom>
        </p:spPr>
        <p:txBody>
          <a:bodyPr wrap="square">
            <a:spAutoFit/>
          </a:bodyPr>
          <a:lstStyle/>
          <a:p>
            <a:r>
              <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rPr>
              <a:t>多一句没有，少一句不行，用最短时间，教会最实用的技术！</a:t>
            </a:r>
            <a:endParaRPr lang="zh-CN" altLang="en-US" sz="2100" dirty="0">
              <a:solidFill>
                <a:srgbClr val="49504F"/>
              </a:solidFill>
              <a:latin typeface="华文楷体" panose="02010600040101010101" pitchFamily="2" charset="-122"/>
              <a:ea typeface="华文楷体" panose="02010600040101010101" pitchFamily="2" charset="-122"/>
              <a:cs typeface="Alibaba PuHuiTi" pitchFamily="18" charset="-122"/>
            </a:endParaRPr>
          </a:p>
        </p:txBody>
      </p:sp>
      <p:sp>
        <p:nvSpPr>
          <p:cNvPr id="21" name="矩形 20"/>
          <p:cNvSpPr/>
          <p:nvPr userDrawn="1"/>
        </p:nvSpPr>
        <p:spPr>
          <a:xfrm>
            <a:off x="-52550" y="0"/>
            <a:ext cx="224790" cy="694841"/>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p:cNvSpPr/>
          <p:nvPr userDrawn="1"/>
        </p:nvSpPr>
        <p:spPr>
          <a:xfrm>
            <a:off x="-52550" y="719892"/>
            <a:ext cx="223200" cy="315311"/>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3" name="矩形 22"/>
          <p:cNvSpPr/>
          <p:nvPr userDrawn="1"/>
        </p:nvSpPr>
        <p:spPr>
          <a:xfrm>
            <a:off x="2567066" y="719635"/>
            <a:ext cx="7023600" cy="21600"/>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4" name="矩形 23"/>
          <p:cNvSpPr/>
          <p:nvPr userDrawn="1"/>
        </p:nvSpPr>
        <p:spPr>
          <a:xfrm>
            <a:off x="9481902" y="719635"/>
            <a:ext cx="2163600" cy="21600"/>
          </a:xfrm>
          <a:prstGeom prst="rect">
            <a:avLst/>
          </a:prstGeom>
          <a:solidFill>
            <a:srgbClr val="B6000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任意形状 24"/>
          <p:cNvSpPr/>
          <p:nvPr userDrawn="1"/>
        </p:nvSpPr>
        <p:spPr>
          <a:xfrm>
            <a:off x="9612588" y="6582369"/>
            <a:ext cx="400898" cy="208765"/>
          </a:xfrm>
          <a:custGeom>
            <a:avLst/>
            <a:gdLst>
              <a:gd name="connsiteX0" fmla="*/ 200449 w 400898"/>
              <a:gd name="connsiteY0" fmla="*/ 0 h 208765"/>
              <a:gd name="connsiteX1" fmla="*/ 400898 w 400898"/>
              <a:gd name="connsiteY1" fmla="*/ 200449 h 208765"/>
              <a:gd name="connsiteX2" fmla="*/ 392582 w 400898"/>
              <a:gd name="connsiteY2" fmla="*/ 208765 h 208765"/>
              <a:gd name="connsiteX3" fmla="*/ 8316 w 400898"/>
              <a:gd name="connsiteY3" fmla="*/ 208765 h 208765"/>
              <a:gd name="connsiteX4" fmla="*/ 0 w 400898"/>
              <a:gd name="connsiteY4" fmla="*/ 200449 h 208765"/>
              <a:gd name="connsiteX5" fmla="*/ 200449 w 400898"/>
              <a:gd name="connsiteY5" fmla="*/ 0 h 2087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0898" h="208765">
                <a:moveTo>
                  <a:pt x="200449" y="0"/>
                </a:moveTo>
                <a:lnTo>
                  <a:pt x="400898" y="200449"/>
                </a:lnTo>
                <a:lnTo>
                  <a:pt x="392582" y="208765"/>
                </a:lnTo>
                <a:lnTo>
                  <a:pt x="8316" y="208765"/>
                </a:lnTo>
                <a:lnTo>
                  <a:pt x="0" y="200449"/>
                </a:lnTo>
                <a:lnTo>
                  <a:pt x="200449" y="0"/>
                </a:lnTo>
                <a:close/>
              </a:path>
            </a:pathLst>
          </a:custGeom>
          <a:solidFill>
            <a:srgbClr val="68000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kumimoji="1" lang="zh-CN" altLang="en-US"/>
          </a:p>
        </p:txBody>
      </p:sp>
      <p:sp>
        <p:nvSpPr>
          <p:cNvPr id="26" name="矩形 22"/>
          <p:cNvSpPr>
            <a:spLocks noChangeArrowheads="1"/>
          </p:cNvSpPr>
          <p:nvPr userDrawn="1"/>
        </p:nvSpPr>
        <p:spPr bwMode="auto">
          <a:xfrm>
            <a:off x="-10583" y="6779344"/>
            <a:ext cx="10057936" cy="110793"/>
          </a:xfrm>
          <a:prstGeom prst="rect">
            <a:avLst/>
          </a:prstGeom>
          <a:solidFill>
            <a:srgbClr val="49504F"/>
          </a:solidFill>
          <a:ln w="9525" cap="flat" cmpd="sng" algn="ctr">
            <a:solidFill>
              <a:schemeClr val="bg1"/>
            </a:solidFill>
            <a:prstDash val="solid"/>
            <a:round/>
            <a:headEnd type="none" w="med" len="med"/>
            <a:tailEnd type="none" w="med" len="med"/>
          </a:ln>
          <a:effectLst/>
        </p:spPr>
        <p:txBody>
          <a:bodyPr/>
          <a:lstStyle>
            <a:lvl1pPr eaLnBrk="0" hangingPunct="0">
              <a:defRPr>
                <a:solidFill>
                  <a:schemeClr val="tx1"/>
                </a:solidFill>
                <a:latin typeface="Calibri" pitchFamily="34" charset="0"/>
                <a:ea typeface="宋体" pitchFamily="2" charset="-122"/>
              </a:defRPr>
            </a:lvl1pPr>
            <a:lvl2pPr marL="742950" indent="-285750" eaLnBrk="0" hangingPunct="0">
              <a:defRPr>
                <a:solidFill>
                  <a:schemeClr val="tx1"/>
                </a:solidFill>
                <a:latin typeface="Calibri" pitchFamily="34" charset="0"/>
                <a:ea typeface="宋体" pitchFamily="2" charset="-122"/>
              </a:defRPr>
            </a:lvl2pPr>
            <a:lvl3pPr marL="1143000" indent="-228600" eaLnBrk="0" hangingPunct="0">
              <a:defRPr>
                <a:solidFill>
                  <a:schemeClr val="tx1"/>
                </a:solidFill>
                <a:latin typeface="Calibri" pitchFamily="34" charset="0"/>
                <a:ea typeface="宋体" pitchFamily="2" charset="-122"/>
              </a:defRPr>
            </a:lvl3pPr>
            <a:lvl4pPr marL="1600200" indent="-228600" eaLnBrk="0" hangingPunct="0">
              <a:defRPr>
                <a:solidFill>
                  <a:schemeClr val="tx1"/>
                </a:solidFill>
                <a:latin typeface="Calibri" pitchFamily="34" charset="0"/>
                <a:ea typeface="宋体" pitchFamily="2" charset="-122"/>
              </a:defRPr>
            </a:lvl4pPr>
            <a:lvl5pPr marL="2057400" indent="-228600" eaLnBrk="0" hangingPunct="0">
              <a:defRPr>
                <a:solidFill>
                  <a:schemeClr val="tx1"/>
                </a:solidFill>
                <a:latin typeface="Calibri" pitchFamily="34" charset="0"/>
                <a:ea typeface="宋体" pitchFamily="2" charset="-122"/>
              </a:defRPr>
            </a:lvl5pPr>
            <a:lvl6pPr marL="2514600" indent="-228600"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eaLnBrk="0" fontAlgn="base" hangingPunct="0">
              <a:spcBef>
                <a:spcPct val="0"/>
              </a:spcBef>
              <a:spcAft>
                <a:spcPct val="0"/>
              </a:spcAft>
              <a:defRPr>
                <a:solidFill>
                  <a:schemeClr val="tx1"/>
                </a:solidFill>
                <a:latin typeface="Calibri" pitchFamily="34" charset="0"/>
                <a:ea typeface="宋体" pitchFamily="2" charset="-122"/>
              </a:defRPr>
            </a:lvl9pPr>
          </a:lstStyle>
          <a:p>
            <a:endParaRPr lang="zh-CN" altLang="en-US" sz="2400" dirty="0">
              <a:latin typeface="Segoe UI" pitchFamily="34" charset="0"/>
              <a:ea typeface="微软雅黑" pitchFamily="34" charset="-122"/>
            </a:endParaRPr>
          </a:p>
        </p:txBody>
      </p:sp>
      <p:sp>
        <p:nvSpPr>
          <p:cNvPr id="27" name="矩形 14"/>
          <p:cNvSpPr/>
          <p:nvPr userDrawn="1"/>
        </p:nvSpPr>
        <p:spPr bwMode="auto">
          <a:xfrm>
            <a:off x="9813037" y="6582369"/>
            <a:ext cx="2378963" cy="307767"/>
          </a:xfrm>
          <a:custGeom>
            <a:avLst/>
            <a:gdLst>
              <a:gd name="connsiteX0" fmla="*/ 0 w 2202525"/>
              <a:gd name="connsiteY0" fmla="*/ 0 h 275631"/>
              <a:gd name="connsiteX1" fmla="*/ 2202525 w 2202525"/>
              <a:gd name="connsiteY1" fmla="*/ 0 h 275631"/>
              <a:gd name="connsiteX2" fmla="*/ 2202525 w 2202525"/>
              <a:gd name="connsiteY2" fmla="*/ 275631 h 275631"/>
              <a:gd name="connsiteX3" fmla="*/ 0 w 2202525"/>
              <a:gd name="connsiteY3" fmla="*/ 275631 h 275631"/>
              <a:gd name="connsiteX4" fmla="*/ 0 w 2202525"/>
              <a:gd name="connsiteY4" fmla="*/ 0 h 275631"/>
              <a:gd name="connsiteX0-1" fmla="*/ 0 w 2202525"/>
              <a:gd name="connsiteY0-2" fmla="*/ 0 h 275631"/>
              <a:gd name="connsiteX1-3" fmla="*/ 2202525 w 2202525"/>
              <a:gd name="connsiteY1-4" fmla="*/ 0 h 275631"/>
              <a:gd name="connsiteX2-5" fmla="*/ 2202525 w 2202525"/>
              <a:gd name="connsiteY2-6" fmla="*/ 275631 h 275631"/>
              <a:gd name="connsiteX3-7" fmla="*/ 104775 w 2202525"/>
              <a:gd name="connsiteY3-8" fmla="*/ 272456 h 275631"/>
              <a:gd name="connsiteX4-9" fmla="*/ 0 w 2202525"/>
              <a:gd name="connsiteY4-10" fmla="*/ 0 h 275631"/>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2202525" h="275631">
                <a:moveTo>
                  <a:pt x="0" y="0"/>
                </a:moveTo>
                <a:lnTo>
                  <a:pt x="2202525" y="0"/>
                </a:lnTo>
                <a:lnTo>
                  <a:pt x="2202525" y="275631"/>
                </a:lnTo>
                <a:lnTo>
                  <a:pt x="104775" y="272456"/>
                </a:lnTo>
                <a:lnTo>
                  <a:pt x="0" y="0"/>
                </a:lnTo>
                <a:close/>
              </a:path>
            </a:pathLst>
          </a:custGeom>
          <a:solidFill>
            <a:srgbClr val="B60004"/>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itchFamily="34" charset="0"/>
              <a:ea typeface="微软雅黑" pitchFamily="34" charset="-122"/>
            </a:endParaRPr>
          </a:p>
        </p:txBody>
      </p:sp>
      <p:sp>
        <p:nvSpPr>
          <p:cNvPr id="28" name="矩形 27"/>
          <p:cNvSpPr/>
          <p:nvPr userDrawn="1"/>
        </p:nvSpPr>
        <p:spPr>
          <a:xfrm>
            <a:off x="9950236" y="6535935"/>
            <a:ext cx="2241763" cy="338554"/>
          </a:xfrm>
          <a:prstGeom prst="rect">
            <a:avLst/>
          </a:prstGeom>
        </p:spPr>
        <p:txBody>
          <a:bodyPr wrap="square">
            <a:spAutoFit/>
          </a:bodyPr>
          <a:lstStyle/>
          <a:p>
            <a:r>
              <a:rPr lang="zh-CN" altLang="en-US" sz="1600" dirty="0">
                <a:solidFill>
                  <a:schemeClr val="bg1"/>
                </a:solidFill>
                <a:latin typeface="STKaiti" panose="02010600040101010101" pitchFamily="2" charset="-122"/>
                <a:ea typeface="STKaiti" panose="02010600040101010101" pitchFamily="2" charset="-122"/>
                <a:cs typeface="Alibaba PuHuiTi" pitchFamily="18" charset="-122"/>
              </a:rPr>
              <a:t>高级软件人才培训专家</a:t>
            </a:r>
            <a:endParaRPr lang="zh-CN" altLang="en-US" sz="1600" dirty="0">
              <a:solidFill>
                <a:schemeClr val="bg1"/>
              </a:solidFill>
              <a:latin typeface="STKaiti" panose="02010600040101010101" pitchFamily="2" charset="-122"/>
              <a:ea typeface="STKaiti" panose="02010600040101010101" pitchFamily="2" charset="-122"/>
              <a:cs typeface="Alibaba PuHuiTi" pitchFamily="18" charset="-122"/>
            </a:endParaRPr>
          </a:p>
        </p:txBody>
      </p:sp>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Lst>
  <p:txStyles>
    <p:titleStyle>
      <a:lvl1pPr algn="l" rtl="0" eaLnBrk="0" fontAlgn="base" hangingPunct="0">
        <a:spcBef>
          <a:spcPct val="0"/>
        </a:spcBef>
        <a:spcAft>
          <a:spcPct val="0"/>
        </a:spcAft>
        <a:defRPr sz="3200" b="1" kern="1200">
          <a:solidFill>
            <a:schemeClr val="tx1"/>
          </a:solidFill>
          <a:latin typeface="黑体" pitchFamily="49" charset="-122"/>
          <a:ea typeface="黑体"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1.jpeg"/></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2.pn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127.xml.rels><?xml version="1.0" encoding="UTF-8" standalone="yes"?>
<Relationships xmlns="http://schemas.openxmlformats.org/package/2006/relationships"><Relationship Id="rId3" Type="http://schemas.openxmlformats.org/officeDocument/2006/relationships/notesSlide" Target="../notesSlides/notesSlide63.xml"/><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128.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129.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7.xml"/><Relationship Id="rId1" Type="http://schemas.openxmlformats.org/officeDocument/2006/relationships/image" Target="../media/image63.png"/></Relationships>
</file>

<file path=ppt/slides/_rels/slide13.xml.rels><?xml version="1.0" encoding="UTF-8" standalone="yes"?>
<Relationships xmlns="http://schemas.openxmlformats.org/package/2006/relationships"><Relationship Id="rId6"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png"/><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image" Target="../media/image18.jpeg"/></Relationships>
</file>

<file path=ppt/slides/_rels/slide130.xml.rels><?xml version="1.0" encoding="UTF-8" standalone="yes"?>
<Relationships xmlns="http://schemas.openxmlformats.org/package/2006/relationships"><Relationship Id="rId3" Type="http://schemas.openxmlformats.org/officeDocument/2006/relationships/notesSlide" Target="../notesSlides/notesSlide66.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7.xml"/><Relationship Id="rId1" Type="http://schemas.openxmlformats.org/officeDocument/2006/relationships/image" Target="../media/image65.png"/></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notesSlide" Target="../notesSlides/notesSlide73.xml"/><Relationship Id="rId2" Type="http://schemas.openxmlformats.org/officeDocument/2006/relationships/slideLayout" Target="../slideLayouts/slideLayout7.xml"/><Relationship Id="rId1" Type="http://schemas.openxmlformats.org/officeDocument/2006/relationships/image" Target="../media/image66.png"/></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notesSlide" Target="../notesSlides/notesSlide77.xml"/><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6" Type="http://schemas.openxmlformats.org/officeDocument/2006/relationships/notesSlide" Target="../notesSlides/notesSlide80.xml"/><Relationship Id="rId5" Type="http://schemas.openxmlformats.org/officeDocument/2006/relationships/slideLayout" Target="../slideLayouts/slideLayout7.xml"/><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image" Target="../media/image68.png"/></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notesSlide" Target="../notesSlides/notesSlide85.xml"/><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150.xml.rels><?xml version="1.0" encoding="UTF-8" standalone="yes"?>
<Relationships xmlns="http://schemas.openxmlformats.org/package/2006/relationships"><Relationship Id="rId3" Type="http://schemas.openxmlformats.org/officeDocument/2006/relationships/notesSlide" Target="../notesSlides/notesSlide86.xml"/><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5" Type="http://schemas.openxmlformats.org/officeDocument/2006/relationships/notesSlide" Target="../notesSlides/notesSlide89.xml"/><Relationship Id="rId4" Type="http://schemas.openxmlformats.org/officeDocument/2006/relationships/slideLayout" Target="../slideLayouts/slideLayout7.xml"/><Relationship Id="rId3" Type="http://schemas.openxmlformats.org/officeDocument/2006/relationships/image" Target="../media/image69.png"/><Relationship Id="rId2" Type="http://schemas.openxmlformats.org/officeDocument/2006/relationships/image" Target="../media/image71.png"/><Relationship Id="rId1" Type="http://schemas.openxmlformats.org/officeDocument/2006/relationships/image" Target="../media/image70.png"/></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69.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74.png"/><Relationship Id="rId1" Type="http://schemas.openxmlformats.org/officeDocument/2006/relationships/image" Target="../media/image7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75.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8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hyperlink" Target="https://www.runoob.com/mysql/mysql-func-ifnull.html" TargetMode="Externa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76.png"/></Relationships>
</file>

<file path=ppt/slides/_rels/slide19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77.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19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78.png"/></Relationships>
</file>

<file path=ppt/slides/_rels/slide19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79.png"/></Relationships>
</file>

<file path=ppt/slides/_rels/slide19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0.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5.xml"/><Relationship Id="rId2" Type="http://schemas.openxmlformats.org/officeDocument/2006/relationships/image" Target="../media/image7.jpeg"/><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0.png"/></Relationships>
</file>

<file path=ppt/slides/_rels/slide20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1.png"/></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2.png"/></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0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3.png"/></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6.png"/></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7.png"/></Relationships>
</file>

<file path=ppt/slides/_rels/slide2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1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9.png"/></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5.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90.png"/></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5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1.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27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hyperlink" Target="https://dev.mysql.com/doc/refman/5.7/en/declare-handler.html" TargetMode="External"/></Relationships>
</file>

<file path=ppt/slides/_rels/slide2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2.png"/></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79.xml.rels><?xml version="1.0" encoding="UTF-8" standalone="yes"?>
<Relationships xmlns="http://schemas.openxmlformats.org/package/2006/relationships"><Relationship Id="rId2" Type="http://schemas.openxmlformats.org/officeDocument/2006/relationships/slideLayout" Target="../slideLayouts/slideLayout53.xml"/><Relationship Id="rId1" Type="http://schemas.openxmlformats.org/officeDocument/2006/relationships/image" Target="../media/image9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4.png"/></Relationships>
</file>

<file path=ppt/slides/_rels/slide28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9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5.png"/></Relationships>
</file>

<file path=ppt/slides/_rels/slide29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6.png"/></Relationships>
</file>

<file path=ppt/slides/_rels/slide29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0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8.png"/></Relationships>
</file>

<file path=ppt/slides/_rels/slide30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8.png"/></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9.png"/></Relationships>
</file>

<file path=ppt/slides/_rels/slide30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00.png"/></Relationships>
</file>

<file path=ppt/slides/_rels/slide30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01.png"/></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0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8.png"/></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1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98.png"/></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02.png"/></Relationships>
</file>

<file path=ppt/slides/_rels/slide3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3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03.png"/></Relationships>
</file>

<file path=ppt/slides/_rels/slide3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26.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image" Target="../media/image104.png"/></Relationships>
</file>

<file path=ppt/slides/_rels/slide327.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28.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image" Target="../media/image107.png"/></Relationships>
</file>

<file path=ppt/slides/_rels/slide32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10.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33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10.png"/></Relationships>
</file>

<file path=ppt/slides/_rels/slide33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11.png"/></Relationships>
</file>

<file path=ppt/slides/_rels/slide33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34.xml.rels><?xml version="1.0" encoding="UTF-8" standalone="yes"?>
<Relationships xmlns="http://schemas.openxmlformats.org/package/2006/relationships"><Relationship Id="rId4" Type="http://schemas.openxmlformats.org/officeDocument/2006/relationships/slideLayout" Target="../slideLayouts/slideLayout37.xml"/><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image" Target="../media/image112.png"/></Relationships>
</file>

<file path=ppt/slides/_rels/slide33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15.jpeg"/></Relationships>
</file>

<file path=ppt/slides/_rels/slide336.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17.png"/><Relationship Id="rId1" Type="http://schemas.openxmlformats.org/officeDocument/2006/relationships/image" Target="../media/image116.png"/></Relationships>
</file>

<file path=ppt/slides/_rels/slide33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18.png"/></Relationships>
</file>

<file path=ppt/slides/_rels/slide338.xml.rels><?xml version="1.0" encoding="UTF-8" standalone="yes"?>
<Relationships xmlns="http://schemas.openxmlformats.org/package/2006/relationships"><Relationship Id="rId5" Type="http://schemas.openxmlformats.org/officeDocument/2006/relationships/slideLayout" Target="../slideLayouts/slideLayout37.xml"/><Relationship Id="rId4" Type="http://schemas.openxmlformats.org/officeDocument/2006/relationships/image" Target="../media/image122.png"/><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image" Target="../media/image119.png"/></Relationships>
</file>

<file path=ppt/slides/_rels/slide33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3.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40.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25.png"/><Relationship Id="rId1" Type="http://schemas.openxmlformats.org/officeDocument/2006/relationships/image" Target="../media/image124.png"/></Relationships>
</file>

<file path=ppt/slides/_rels/slide3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6.png"/></Relationships>
</file>

<file path=ppt/slides/_rels/slide3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7.png"/></Relationships>
</file>

<file path=ppt/slides/_rels/slide3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5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8.png"/></Relationships>
</file>

<file path=ppt/slides/_rels/slide35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29.png"/></Relationships>
</file>

<file path=ppt/slides/_rels/slide35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5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0.png"/></Relationships>
</file>

<file path=ppt/slides/_rels/slide35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1.png"/></Relationships>
</file>

<file path=ppt/slides/_rels/slide35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2.png"/></Relationships>
</file>

<file path=ppt/slides/_rels/slide35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6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3.jpeg"/></Relationships>
</file>

<file path=ppt/slides/_rels/slide3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4.jpeg"/></Relationships>
</file>

<file path=ppt/slides/_rels/slide36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5.png"/></Relationships>
</file>

<file path=ppt/slides/_rels/slide36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6.png"/></Relationships>
</file>

<file path=ppt/slides/_rels/slide36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6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7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7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7.jpeg"/></Relationships>
</file>

<file path=ppt/slides/_rels/slide38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8.png"/></Relationships>
</file>

<file path=ppt/slides/_rels/slide38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8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39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39.png"/></Relationships>
</file>

<file path=ppt/slides/_rels/slide39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39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41.png"/><Relationship Id="rId1" Type="http://schemas.openxmlformats.org/officeDocument/2006/relationships/image" Target="../media/image140.png"/></Relationships>
</file>

<file path=ppt/slides/_rels/slide39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2.png"/></Relationships>
</file>

<file path=ppt/slides/_rels/slide39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3.png"/></Relationships>
</file>

<file path=ppt/slides/_rels/slide39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4.png"/></Relationships>
</file>

<file path=ppt/slides/_rels/slide39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5.png"/></Relationships>
</file>

<file path=ppt/slides/_rels/slide39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6.png"/></Relationships>
</file>

<file path=ppt/slides/_rels/slide39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7.png"/></Relationships>
</file>

<file path=ppt/slides/_rels/slide399.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0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49.png"/></Relationships>
</file>

<file path=ppt/slides/_rels/slide401.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0.png"/></Relationships>
</file>

<file path=ppt/slides/_rels/slide40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0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1.png"/></Relationships>
</file>

<file path=ppt/slides/_rels/slide404.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2.png"/></Relationships>
</file>

<file path=ppt/slides/_rels/slide405.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3.png"/></Relationships>
</file>

<file path=ppt/slides/_rels/slide40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4.png"/></Relationships>
</file>

<file path=ppt/slides/_rels/slide40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4.png"/></Relationships>
</file>

<file path=ppt/slides/_rels/slide408.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5.png"/></Relationships>
</file>

<file path=ppt/slides/_rels/slide40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1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6.png"/></Relationships>
</file>

<file path=ppt/slides/_rels/slide41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1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2.xml.rels><?xml version="1.0" encoding="UTF-8" standalone="yes"?>
<Relationships xmlns="http://schemas.openxmlformats.org/package/2006/relationships"><Relationship Id="rId3" Type="http://schemas.openxmlformats.org/officeDocument/2006/relationships/slideLayout" Target="../slideLayouts/slideLayout37.xml"/><Relationship Id="rId2" Type="http://schemas.openxmlformats.org/officeDocument/2006/relationships/image" Target="../media/image158.png"/><Relationship Id="rId1" Type="http://schemas.openxmlformats.org/officeDocument/2006/relationships/image" Target="../media/image157.png"/></Relationships>
</file>

<file path=ppt/slides/_rels/slide42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7.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2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2.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59.png"/></Relationships>
</file>

<file path=ppt/slides/_rels/slide433.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60.png"/></Relationships>
</file>

<file path=ppt/slides/_rels/slide43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6.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61.png"/></Relationships>
</file>

<file path=ppt/slides/_rels/slide43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62.png"/></Relationships>
</file>

<file path=ppt/slides/_rels/slide438.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39.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44.png"/></Relationships>
</file>

<file path=ppt/slides/_rels/slide440.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163.jpeg"/></Relationships>
</file>

<file path=ppt/slides/_rels/slide4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2.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3.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4.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5.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46.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8.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3.xml"/></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4.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5.xml"/></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tags" Target="../tags/tag6.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37.xml"/><Relationship Id="rId1" Type="http://schemas.openxmlformats.org/officeDocument/2006/relationships/image" Target="../media/image8.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33.xml"/><Relationship Id="rId1" Type="http://schemas.openxmlformats.org/officeDocument/2006/relationships/image" Target="../media/image50.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9.jpe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2.png"/><Relationship Id="rId1" Type="http://schemas.openxmlformats.org/officeDocument/2006/relationships/image" Target="../media/image51.png"/></Relationships>
</file>

<file path=ppt/slides/_rels/slide92.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6.xml"/><Relationship Id="rId1" Type="http://schemas.openxmlformats.org/officeDocument/2006/relationships/image" Target="../media/image53.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7.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1142" y="2270125"/>
            <a:ext cx="11565835" cy="1158875"/>
          </a:xfrm>
        </p:spPr>
        <p:txBody>
          <a:bodyPr/>
          <a:lstStyle/>
          <a:p>
            <a:r>
              <a:rPr kumimoji="1" lang="en-US" altLang="zh-CN" sz="6600" dirty="0"/>
              <a:t>MySQL8.0</a:t>
            </a:r>
            <a:r>
              <a:rPr kumimoji="1" lang="zh-CN" altLang="en-US" sz="6600" dirty="0"/>
              <a:t>实战教程</a:t>
            </a:r>
            <a:endParaRPr kumimoji="1" lang="zh-CN" altLang="en-US" sz="6600" dirty="0"/>
          </a:p>
        </p:txBody>
      </p:sp>
      <p:sp>
        <p:nvSpPr>
          <p:cNvPr id="3" name="矩形 2"/>
          <p:cNvSpPr/>
          <p:nvPr/>
        </p:nvSpPr>
        <p:spPr>
          <a:xfrm>
            <a:off x="4622800" y="5509260"/>
            <a:ext cx="3151505" cy="9251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、数据库应用</a:t>
            </a:r>
            <a:endParaRPr kumimoji="1" lang="zh-CN" altLang="en-US" dirty="0"/>
          </a:p>
        </p:txBody>
      </p:sp>
      <p:sp>
        <p:nvSpPr>
          <p:cNvPr id="6" name="文本占位符 5"/>
          <p:cNvSpPr>
            <a:spLocks noGrp="1"/>
          </p:cNvSpPr>
          <p:nvPr>
            <p:ph type="body" sz="quarter" idx="11"/>
          </p:nvPr>
        </p:nvSpPr>
        <p:spPr>
          <a:xfrm>
            <a:off x="837341" y="1517617"/>
            <a:ext cx="9542072" cy="406403"/>
          </a:xfrm>
        </p:spPr>
        <p:txBody>
          <a:bodyPr/>
          <a:lstStyle/>
          <a:p>
            <a:pPr marL="0" indent="0">
              <a:buNone/>
            </a:pPr>
            <a:r>
              <a:rPr lang="zh-CN" altLang="en-US"/>
              <a:t>数据库应用系统是指基于数据库的应用软件</a:t>
            </a:r>
            <a:endParaRPr lang="zh-CN" altLang="en-US"/>
          </a:p>
        </p:txBody>
      </p:sp>
      <p:pic>
        <p:nvPicPr>
          <p:cNvPr id="9"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82109" y="2114009"/>
            <a:ext cx="7872919" cy="398976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1468821" y="1411756"/>
            <a:ext cx="6716817" cy="2862322"/>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distinct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目标列的表达式</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目标列的表达式</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表名或视图名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表名或视图名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别</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条件表达式</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列名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条件表达式</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列名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数字或者列表</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p:cNvSpPr txBox="1"/>
          <p:nvPr/>
        </p:nvSpPr>
        <p:spPr>
          <a:xfrm>
            <a:off x="710880" y="4421936"/>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简化版语法</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语法格式</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9" name="文本框 8"/>
          <p:cNvSpPr txBox="1"/>
          <p:nvPr/>
        </p:nvSpPr>
        <p:spPr>
          <a:xfrm>
            <a:off x="1468821" y="4997780"/>
            <a:ext cx="6716816" cy="646331"/>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列名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endParaRPr lang="zh-CN" altLang="en-US">
              <a:effectLst/>
            </a:endParaRPr>
          </a:p>
          <a:p>
            <a:endParaRPr lang="zh-CN" altLang="en-US"/>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932996" y="1772253"/>
            <a:ext cx="8835765" cy="2862322"/>
          </a:xfrm>
          <a:prstGeom prst="rect">
            <a:avLst/>
          </a:prstGeom>
          <a:solidFill>
            <a:srgbClr val="FFFFE4"/>
          </a:solidFill>
          <a:ln w="3175">
            <a:solidFill>
              <a:schemeClr val="tx1"/>
            </a:solidFill>
          </a:ln>
        </p:spPr>
        <p:txBody>
          <a:bodyPr wrap="square">
            <a:spAutoFit/>
          </a:bodyPr>
          <a:lstStyle/>
          <a:p>
            <a:r>
              <a:rPr lang="en-US" altLang="zh-CN" sz="1800" kern="0" dirty="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dirty="0">
                <a:solidFill>
                  <a:srgbClr val="008000"/>
                </a:solidFill>
                <a:effectLst/>
                <a:latin typeface="Courier New" panose="02070309020205020404" pitchFamily="49" charset="0"/>
                <a:ea typeface="宋体" pitchFamily="2" charset="-122"/>
                <a:cs typeface="Courier New" panose="02070309020205020404" pitchFamily="49" charset="0"/>
              </a:rPr>
              <a:t>创建数据库</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itchFamily="2" charset="-122"/>
                <a:cs typeface="Times New Roman" panose="02020603050405020304" pitchFamily="18" charset="0"/>
              </a:rPr>
              <a:t>database</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itchFamily="2" charset="-122"/>
                <a:cs typeface="Times New Roman" panose="02020603050405020304" pitchFamily="18" charset="0"/>
              </a:rPr>
              <a:t>if</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exist mydb2</a:t>
            </a:r>
            <a:r>
              <a:rPr lang="en-US" altLang="zh-CN" sz="1800" b="1" kern="0" dirty="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FF"/>
                </a:solidFill>
                <a:effectLst/>
                <a:latin typeface="Courier New" panose="02070309020205020404" pitchFamily="49" charset="0"/>
                <a:ea typeface="宋体" pitchFamily="2" charset="-122"/>
                <a:cs typeface="Times New Roman" panose="02020603050405020304" pitchFamily="18" charset="0"/>
              </a:rPr>
              <a:t>use</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mydb2</a:t>
            </a:r>
            <a:r>
              <a:rPr lang="en-US" altLang="zh-CN" sz="1800" b="1" kern="0" dirty="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dirty="0">
                <a:solidFill>
                  <a:srgbClr val="008000"/>
                </a:solidFill>
                <a:effectLst/>
                <a:latin typeface="Courier New" panose="02070309020205020404" pitchFamily="49" charset="0"/>
                <a:ea typeface="宋体" pitchFamily="2" charset="-122"/>
                <a:cs typeface="Courier New" panose="02070309020205020404" pitchFamily="49" charset="0"/>
              </a:rPr>
              <a:t>创建商品表：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product</a:t>
            </a:r>
            <a:r>
              <a:rPr lang="en-US" altLang="zh-CN" sz="1800" b="1" kern="0" dirty="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itchFamily="2" charset="-122"/>
                <a:cs typeface="Times New Roman" panose="02020603050405020304" pitchFamily="18" charset="0"/>
              </a:rPr>
              <a:t>pid</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dirty="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itchFamily="2" charset="-122"/>
                <a:cs typeface="Times New Roman" panose="02020603050405020304" pitchFamily="18" charset="0"/>
              </a:rPr>
              <a:t>auto_increment</a:t>
            </a:r>
            <a:r>
              <a:rPr lang="en-US" altLang="zh-CN" sz="1800" b="1" kern="0" dirty="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dirty="0">
                <a:solidFill>
                  <a:srgbClr val="008000"/>
                </a:solidFill>
                <a:effectLst/>
                <a:latin typeface="Courier New" panose="02070309020205020404" pitchFamily="49" charset="0"/>
                <a:ea typeface="宋体" pitchFamily="2" charset="-122"/>
                <a:cs typeface="Courier New" panose="02070309020205020404" pitchFamily="49" charset="0"/>
              </a:rPr>
              <a:t>商品编号</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itchFamily="2" charset="-122"/>
                <a:cs typeface="Times New Roman" panose="02020603050405020304" pitchFamily="18" charset="0"/>
              </a:rPr>
              <a:t>pname</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dirty="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dirty="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dirty="0">
                <a:solidFill>
                  <a:srgbClr val="000080"/>
                </a:solidFill>
                <a:effectLst/>
                <a:latin typeface="Courier New" panose="02070309020205020404" pitchFamily="49" charset="0"/>
                <a:ea typeface="宋体"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rPr>
              <a:t>not</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null</a:t>
            </a:r>
            <a:r>
              <a:rPr lang="en-US" altLang="zh-CN" dirty="0"/>
              <a:t> </a:t>
            </a:r>
            <a:r>
              <a:rPr lang="en-US" altLang="zh-CN" sz="1800" b="1" kern="0" dirty="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dirty="0">
                <a:solidFill>
                  <a:srgbClr val="008000"/>
                </a:solidFill>
                <a:effectLst/>
                <a:latin typeface="Courier New" panose="02070309020205020404" pitchFamily="49" charset="0"/>
                <a:ea typeface="宋体" pitchFamily="2" charset="-122"/>
                <a:cs typeface="Courier New" panose="02070309020205020404" pitchFamily="49" charset="0"/>
              </a:rPr>
              <a:t>商品名字</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kern="0" dirty="0">
                <a:solidFill>
                  <a:srgbClr val="800080"/>
                </a:solidFill>
                <a:effectLst/>
                <a:latin typeface="Courier New" panose="02070309020205020404" pitchFamily="49" charset="0"/>
                <a:ea typeface="宋体" pitchFamily="2" charset="-122"/>
                <a:cs typeface="Times New Roman" panose="02020603050405020304" pitchFamily="18" charset="0"/>
              </a:rPr>
              <a:t>double</a:t>
            </a:r>
            <a:r>
              <a:rPr lang="en-US" altLang="zh-CN" sz="1800" b="1" kern="0" dirty="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dirty="0">
                <a:solidFill>
                  <a:srgbClr val="008000"/>
                </a:solidFill>
                <a:effectLst/>
                <a:latin typeface="Courier New" panose="02070309020205020404" pitchFamily="49" charset="0"/>
                <a:ea typeface="宋体" pitchFamily="2" charset="-122"/>
                <a:cs typeface="Courier New" panose="02070309020205020404" pitchFamily="49" charset="0"/>
              </a:rPr>
              <a:t>商品价格</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itchFamily="2" charset="-122"/>
                <a:cs typeface="Times New Roman" panose="02020603050405020304" pitchFamily="18" charset="0"/>
              </a:rPr>
              <a:t>category_id</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dirty="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dirty="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dirty="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dirty="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dirty="0">
                <a:solidFill>
                  <a:srgbClr val="008000"/>
                </a:solidFill>
                <a:effectLst/>
                <a:latin typeface="Courier New" panose="02070309020205020404" pitchFamily="49" charset="0"/>
                <a:ea typeface="宋体" pitchFamily="2" charset="-122"/>
                <a:cs typeface="Courier New" panose="02070309020205020404" pitchFamily="49" charset="0"/>
              </a:rPr>
              <a:t>商品所属分类</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dirty="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p:cNvSpPr txBox="1"/>
          <p:nvPr/>
        </p:nvSpPr>
        <p:spPr>
          <a:xfrm>
            <a:off x="836280" y="4706896"/>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添加数据：</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数据准备</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9" name="文本框 8"/>
          <p:cNvSpPr txBox="1"/>
          <p:nvPr/>
        </p:nvSpPr>
        <p:spPr>
          <a:xfrm>
            <a:off x="932995" y="5148550"/>
            <a:ext cx="8835765"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海尔洗衣机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美的冰箱</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格力空调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九阳电饭煲</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lang="en-US" altLang="zh-CN" kern="0">
                <a:solidFill>
                  <a:srgbClr val="FF8000"/>
                </a:solidFill>
                <a:latin typeface="Courier New" panose="02070309020205020404" pitchFamily="49" charset="0"/>
                <a:ea typeface="宋体" pitchFamily="2" charset="-122"/>
                <a:cs typeface="Times New Roman" panose="02020603050405020304" pitchFamily="18" charset="0"/>
              </a:rPr>
              <a:t>2</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'c001'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836280" y="136027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创建数据库和表：</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1029207" y="1843131"/>
            <a:ext cx="9020402" cy="4524315"/>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啄木鸟衬衣</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恒源祥西裤</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花花公子夹克</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440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劲霸休闲裤</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266</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海澜之家卫衣</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180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杰克琼斯运动裤</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430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兰蔻面霜</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雅诗兰黛精华水</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香奈儿香水</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350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'SK-II</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神仙水</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350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资生堂粉底液</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180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老北京方便面</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56</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'c004'</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良品铺子海带丝</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17</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'c004'</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三只松鼠坚果</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88</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p:cNvSpPr txBox="1"/>
          <p:nvPr/>
        </p:nvSpPr>
        <p:spPr>
          <a:xfrm>
            <a:off x="909706" y="1360277"/>
            <a:ext cx="6094378"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添加数据：</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数据准备</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941282" y="1669987"/>
            <a:ext cx="9495187" cy="3693319"/>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查询所有的商品</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查询商品名和商品价格</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price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别名查询</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使用的关键字是</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as</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as</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可以省略的）</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-- 3.1</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表别名</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-- 3.2</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列别名：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pn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-- 4.</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去掉重复值</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distinct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-- 5.</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查询结果是表达式（运算查询）：将所有商品的价格</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+10</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元进行显示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price</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+10</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简单查询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运算符</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7" name="文本框 6"/>
          <p:cNvSpPr txBox="1"/>
          <p:nvPr/>
        </p:nvSpPr>
        <p:spPr>
          <a:xfrm>
            <a:off x="885825" y="1492416"/>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t>简介</a:t>
            </a:r>
            <a:endParaRPr lang="zh-CN" altLang="en-US"/>
          </a:p>
        </p:txBody>
      </p:sp>
      <p:sp>
        <p:nvSpPr>
          <p:cNvPr id="5" name="Rectangle 1"/>
          <p:cNvSpPr>
            <a:spLocks noChangeArrowheads="1"/>
          </p:cNvSpPr>
          <p:nvPr/>
        </p:nvSpPr>
        <p:spPr bwMode="auto">
          <a:xfrm>
            <a:off x="334978" y="4372718"/>
            <a:ext cx="10420539" cy="1384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900" b="0" i="0" u="none" strike="noStrike" cap="none" normalizeH="0" baseline="0">
                <a:ln>
                  <a:noFill/>
                </a:ln>
                <a:solidFill>
                  <a:srgbClr val="000000"/>
                </a:solidFill>
                <a:effectLst/>
                <a:latin typeface="Arial" panose="020B0604020202020204" pitchFamily="34" charset="0"/>
                <a:ea typeface="PingFang SC" panose="020B0400000000000000" charset="-122"/>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9" name="Rectangle 3"/>
          <p:cNvSpPr>
            <a:spLocks noChangeArrowheads="1"/>
          </p:cNvSpPr>
          <p:nvPr/>
        </p:nvSpPr>
        <p:spPr bwMode="auto">
          <a:xfrm>
            <a:off x="334978" y="4591877"/>
            <a:ext cx="10420539"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pPr>
            <a:br>
              <a:rPr kumimoji="0" lang="zh-CN" altLang="zh-CN" sz="1800" b="0" i="0" u="none" strike="noStrike" cap="none" normalizeH="0" baseline="0">
                <a:ln>
                  <a:noFill/>
                </a:ln>
                <a:solidFill>
                  <a:schemeClr val="tx1"/>
                </a:solidFill>
                <a:effectLst/>
                <a:latin typeface="Arial" panose="020B0604020202020204" pitchFamily="34" charset="0"/>
              </a:rPr>
            </a:b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12" name="文本框 11"/>
          <p:cNvSpPr txBox="1"/>
          <p:nvPr/>
        </p:nvSpPr>
        <p:spPr>
          <a:xfrm>
            <a:off x="1083285" y="1942408"/>
            <a:ext cx="10377194" cy="378565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数据库中的表结构确立后，表中的数据代表的意义就已经确定。通过MySQL运算符进行运算，就可以获取到表结构以外的另一种数据。</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1600">
              <a:solidFill>
                <a:srgbClr val="000000"/>
              </a:solidFill>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例如，学生表中存在一个birth字段，这个字段表示学生的出生年份。而运用MySQL的算术运算符用当前的年份减学生出生的年份，那么得到的就是这个学生的实际年龄数据。</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pP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600" b="0" i="0" u="none" strike="noStrike" cap="none" normalizeH="0" baseline="0">
                <a:ln>
                  <a:noFill/>
                </a:ln>
                <a:solidFill>
                  <a:srgbClr val="000000"/>
                </a:solidFill>
                <a:effectLst/>
                <a:latin typeface="Arial" panose="020B0604020202020204" pitchFamily="34" charset="0"/>
                <a:ea typeface="Alibaba PuHuiTi B"/>
              </a:rPr>
              <a:t>MySQL支持4种运算符</a:t>
            </a:r>
            <a:endParaRPr kumimoji="0" lang="en-US" altLang="zh-CN" sz="1600" b="0" i="0" u="none" strike="noStrike" cap="none" normalizeH="0" baseline="0">
              <a:ln>
                <a:noFill/>
              </a:ln>
              <a:solidFill>
                <a:srgbClr val="000000"/>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None/>
            </a:pPr>
            <a:endParaRPr lang="en-US" altLang="zh-CN" sz="1600">
              <a:solidFill>
                <a:srgbClr val="000000"/>
              </a:solidFill>
              <a:latin typeface="Arial" panose="020B0604020202020204" pitchFamily="34" charset="0"/>
              <a:ea typeface="PingFang SC" panose="020B0400000000000000" charset="-122"/>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zh-CN" altLang="zh-CN" sz="1600" b="0" i="0" u="none" strike="noStrike" cap="none" normalizeH="0" baseline="0">
                <a:ln>
                  <a:noFill/>
                </a:ln>
                <a:solidFill>
                  <a:srgbClr val="FF0000"/>
                </a:solidFill>
                <a:effectLst/>
                <a:latin typeface="Arial" panose="020B0604020202020204" pitchFamily="34" charset="0"/>
                <a:ea typeface="PingFang SC" panose="020B0400000000000000" charset="-122"/>
              </a:rPr>
              <a:t>算术运算符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panose="020B0400000000000000" charset="-122"/>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lang="en-US" altLang="zh-CN" sz="1600">
              <a:solidFill>
                <a:srgbClr val="FF0000"/>
              </a:solidFill>
              <a:latin typeface="Arial" panose="020B0604020202020204" pitchFamily="34" charset="0"/>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zh-CN" altLang="zh-CN" sz="1600" b="0" i="0" u="none" strike="noStrike" cap="none" normalizeH="0" baseline="0">
                <a:ln>
                  <a:noFill/>
                </a:ln>
                <a:solidFill>
                  <a:srgbClr val="FF0000"/>
                </a:solidFill>
                <a:effectLst/>
                <a:latin typeface="Arial" panose="020B0604020202020204" pitchFamily="34" charset="0"/>
                <a:ea typeface="PingFang SC" panose="020B0400000000000000" charset="-122"/>
              </a:rPr>
              <a:t>比较运算符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panose="020B0400000000000000" charset="-122"/>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kumimoji="0" lang="en-US" altLang="zh-CN" sz="1600" b="0" i="0" u="none" strike="noStrike" cap="none" normalizeH="0" baseline="0">
              <a:ln>
                <a:noFill/>
              </a:ln>
              <a:solidFill>
                <a:srgbClr val="FF0000"/>
              </a:solidFill>
              <a:effectLst/>
              <a:latin typeface="Arial" panose="020B0604020202020204" pitchFamily="34" charset="0"/>
              <a:ea typeface="PingFang SC" panose="020B0400000000000000" charset="-122"/>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zh-CN" altLang="zh-CN" sz="1600" b="0" i="0" u="none" strike="noStrike" cap="none" normalizeH="0" baseline="0">
                <a:ln>
                  <a:noFill/>
                </a:ln>
                <a:solidFill>
                  <a:srgbClr val="FF0000"/>
                </a:solidFill>
                <a:effectLst/>
                <a:latin typeface="Arial" panose="020B0604020202020204" pitchFamily="34" charset="0"/>
                <a:ea typeface="PingFang SC" panose="020B0400000000000000" charset="-122"/>
              </a:rPr>
              <a:t>逻辑运算符</a:t>
            </a:r>
            <a:endParaRPr kumimoji="0" lang="en-US" altLang="zh-CN" sz="1600" b="0" i="0" u="none" strike="noStrike" cap="none" normalizeH="0" baseline="0">
              <a:ln>
                <a:noFill/>
              </a:ln>
              <a:solidFill>
                <a:srgbClr val="FF0000"/>
              </a:solidFill>
              <a:effectLst/>
              <a:latin typeface="Arial" panose="020B0604020202020204" pitchFamily="34" charset="0"/>
              <a:ea typeface="PingFang SC" panose="020B0400000000000000" charset="-122"/>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endParaRPr lang="en-US" altLang="zh-CN" sz="1600">
              <a:solidFill>
                <a:srgbClr val="FF0000"/>
              </a:solidFill>
              <a:latin typeface="Arial" panose="020B0604020202020204" pitchFamily="34" charset="0"/>
              <a:ea typeface="PingFang SC" panose="020B0400000000000000" charset="-122"/>
            </a:endParaRPr>
          </a:p>
          <a:p>
            <a:pPr marL="171450" marR="0" lvl="0" indent="-171450" algn="l" defTabSz="914400" rtl="0" eaLnBrk="0" fontAlgn="base" latinLnBrk="0" hangingPunct="0">
              <a:lnSpc>
                <a:spcPct val="100000"/>
              </a:lnSpc>
              <a:spcBef>
                <a:spcPct val="0"/>
              </a:spcBef>
              <a:spcAft>
                <a:spcPct val="0"/>
              </a:spcAft>
              <a:buClrTx/>
              <a:buSzTx/>
              <a:buFont typeface="Wingdings" panose="05000000000000000000" pitchFamily="2" charset="2"/>
              <a:buChar char="Ø"/>
            </a:pPr>
            <a:r>
              <a:rPr kumimoji="0" lang="zh-CN" altLang="zh-CN" sz="1600" b="0" i="0" u="none" strike="noStrike" cap="none" normalizeH="0" baseline="0">
                <a:ln>
                  <a:noFill/>
                </a:ln>
                <a:solidFill>
                  <a:srgbClr val="FF0000"/>
                </a:solidFill>
                <a:effectLst/>
                <a:latin typeface="Arial" panose="020B0604020202020204" pitchFamily="34" charset="0"/>
                <a:ea typeface="PingFang SC" panose="020B0400000000000000" charset="-122"/>
              </a:rPr>
              <a:t>位运算符</a:t>
            </a:r>
            <a:endParaRPr kumimoji="0" lang="zh-CN" altLang="zh-CN" sz="1600" b="0" i="0" u="none" strike="noStrike" cap="none" normalizeH="0" baseline="0">
              <a:ln>
                <a:noFill/>
              </a:ln>
              <a:solidFill>
                <a:srgbClr val="FF0000"/>
              </a:solidFill>
              <a:effectLst/>
              <a:latin typeface="Arial" panose="020B0604020202020204" pitchFamily="34" charset="0"/>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运算符</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7" name="文本框 6"/>
          <p:cNvSpPr txBox="1"/>
          <p:nvPr/>
        </p:nvSpPr>
        <p:spPr>
          <a:xfrm>
            <a:off x="1017709" y="147160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算数运算符</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4" name="表格 3"/>
          <p:cNvGraphicFramePr>
            <a:graphicFrameLocks noGrp="1"/>
          </p:cNvGraphicFramePr>
          <p:nvPr/>
        </p:nvGraphicFramePr>
        <p:xfrm>
          <a:off x="1341925" y="2058194"/>
          <a:ext cx="7125068" cy="3401832"/>
        </p:xfrm>
        <a:graphic>
          <a:graphicData uri="http://schemas.openxmlformats.org/drawingml/2006/table">
            <a:tbl>
              <a:tblPr firstRow="1" firstCol="1" bandRow="1">
                <a:tableStyleId>{5C22544A-7EE6-4342-B048-85BDC9FD1C3A}</a:tableStyleId>
              </a:tblPr>
              <a:tblGrid>
                <a:gridCol w="3562534"/>
                <a:gridCol w="3562534"/>
              </a:tblGrid>
              <a:tr h="566972">
                <a:tc>
                  <a:txBody>
                    <a:bodyPr/>
                    <a:lstStyle/>
                    <a:p>
                      <a:pPr indent="-547370" algn="ctr"/>
                      <a:r>
                        <a:rPr lang="zh-CN" sz="1600" kern="0">
                          <a:effectLst/>
                        </a:rPr>
                        <a:t>算术运算符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加法运算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减法运算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r>
              <a:tr h="566972">
                <a:tc>
                  <a:txBody>
                    <a:bodyPr/>
                    <a:lstStyle/>
                    <a:p>
                      <a:pPr indent="-547370"/>
                      <a:r>
                        <a:rPr lang="en-US" sz="1600" kern="0">
                          <a:effectLst/>
                        </a:rPr>
                        <a:t>*</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乘法运算</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r>
              <a:tr h="566972">
                <a:tc>
                  <a:txBody>
                    <a:bodyPr/>
                    <a:lstStyle/>
                    <a:p>
                      <a:pPr indent="-547370"/>
                      <a:r>
                        <a:rPr lang="en-US" sz="1600" kern="0">
                          <a:effectLst/>
                        </a:rPr>
                        <a:t>/ </a:t>
                      </a:r>
                      <a:r>
                        <a:rPr lang="zh-CN" altLang="en-US" sz="1600" kern="0">
                          <a:effectLst/>
                        </a:rPr>
                        <a:t>或  </a:t>
                      </a:r>
                      <a:r>
                        <a:rPr lang="en-US" sz="1600" kern="0">
                          <a:effectLst/>
                        </a:rPr>
                        <a:t>DIV</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除法运算，返回商</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r>
              <a:tr h="566972">
                <a:tc>
                  <a:txBody>
                    <a:bodyPr/>
                    <a:lstStyle/>
                    <a:p>
                      <a:pPr indent="-547370"/>
                      <a:r>
                        <a:rPr lang="en-US" sz="1600" kern="0">
                          <a:effectLst/>
                        </a:rPr>
                        <a:t>% </a:t>
                      </a:r>
                      <a:r>
                        <a:rPr lang="zh-CN" altLang="en-US" sz="1600" kern="0">
                          <a:effectLst/>
                        </a:rPr>
                        <a:t>或  </a:t>
                      </a:r>
                      <a:r>
                        <a:rPr lang="en-US" sz="1600" kern="0">
                          <a:effectLst/>
                        </a:rPr>
                        <a:t>MOD</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求余运算，返回余数</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r>
            </a:tbl>
          </a:graphicData>
        </a:graphic>
      </p:graphicFrame>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运算符</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7" name="文本框 6"/>
          <p:cNvSpPr txBox="1"/>
          <p:nvPr/>
        </p:nvSpPr>
        <p:spPr>
          <a:xfrm>
            <a:off x="801860" y="115320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比较运算符</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5" name="表格 4"/>
          <p:cNvGraphicFramePr>
            <a:graphicFrameLocks noGrp="1"/>
          </p:cNvGraphicFramePr>
          <p:nvPr/>
        </p:nvGraphicFramePr>
        <p:xfrm>
          <a:off x="1108157" y="1434616"/>
          <a:ext cx="10128412" cy="5333460"/>
        </p:xfrm>
        <a:graphic>
          <a:graphicData uri="http://schemas.openxmlformats.org/drawingml/2006/table">
            <a:tbl>
              <a:tblPr firstRow="1" firstCol="1" bandRow="1">
                <a:tableStyleId>{5C22544A-7EE6-4342-B048-85BDC9FD1C3A}</a:tableStyleId>
              </a:tblPr>
              <a:tblGrid>
                <a:gridCol w="5064206"/>
                <a:gridCol w="5064206"/>
              </a:tblGrid>
              <a:tr h="333027">
                <a:tc>
                  <a:txBody>
                    <a:bodyPr/>
                    <a:lstStyle/>
                    <a:p>
                      <a:pPr indent="-547370" algn="ctr"/>
                      <a:r>
                        <a:rPr lang="zh-CN" sz="1400" kern="0">
                          <a:effectLst/>
                        </a:rPr>
                        <a:t>比较运算符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lgn="ctr"/>
                      <a:r>
                        <a:rPr lang="zh-CN" sz="1400" kern="0">
                          <a:effectLst/>
                        </a:rPr>
                        <a:t>说明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marL="0" marR="0" lvl="0" indent="-547370" algn="l" defTabSz="1219200" rtl="0" eaLnBrk="1" fontAlgn="auto" latinLnBrk="0" hangingPunct="1">
                        <a:lnSpc>
                          <a:spcPct val="100000"/>
                        </a:lnSpc>
                        <a:spcBef>
                          <a:spcPts val="0"/>
                        </a:spcBef>
                        <a:spcAft>
                          <a:spcPts val="0"/>
                        </a:spcAft>
                        <a:buClrTx/>
                        <a:buSzTx/>
                        <a:buFontTx/>
                        <a:buNone/>
                        <a:defRPr/>
                      </a:pPr>
                      <a:r>
                        <a:rPr lang="en-US" sz="1400" kern="0">
                          <a:effectLst/>
                        </a:rPr>
                        <a:t>&lt;    </a:t>
                      </a:r>
                      <a:r>
                        <a:rPr lang="zh-CN" altLang="en-US" sz="1400" kern="0">
                          <a:effectLst/>
                        </a:rPr>
                        <a:t>和</a:t>
                      </a:r>
                      <a:r>
                        <a:rPr lang="en-US" sz="1400" kern="0">
                          <a:effectLst/>
                        </a:rPr>
                        <a:t>    </a:t>
                      </a:r>
                      <a:r>
                        <a:rPr lang="en-US" altLang="zh-CN" sz="1400" kern="0">
                          <a:effectLst/>
                        </a:rPr>
                        <a:t>&lt;=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小于</a:t>
                      </a:r>
                      <a:r>
                        <a:rPr lang="zh-CN" altLang="en-US" sz="1400" kern="0">
                          <a:effectLst/>
                        </a:rPr>
                        <a:t>和小于等于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marL="0" marR="0" lvl="0" indent="-547370" algn="l" defTabSz="1219200" rtl="0" eaLnBrk="1" fontAlgn="auto" latinLnBrk="0" hangingPunct="1">
                        <a:lnSpc>
                          <a:spcPct val="100000"/>
                        </a:lnSpc>
                        <a:spcBef>
                          <a:spcPts val="0"/>
                        </a:spcBef>
                        <a:spcAft>
                          <a:spcPts val="0"/>
                        </a:spcAft>
                        <a:buClrTx/>
                        <a:buSzTx/>
                        <a:buFontTx/>
                        <a:buNone/>
                        <a:defRPr/>
                      </a:pPr>
                      <a:r>
                        <a:rPr lang="en-US" altLang="zh-CN" sz="1400" kern="0">
                          <a:effectLst/>
                        </a:rPr>
                        <a:t>&gt;    </a:t>
                      </a:r>
                      <a:r>
                        <a:rPr lang="zh-CN" altLang="en-US" sz="1400" kern="0">
                          <a:effectLst/>
                        </a:rPr>
                        <a:t>和</a:t>
                      </a:r>
                      <a:r>
                        <a:rPr lang="en-US" altLang="zh-CN" sz="1400" kern="0">
                          <a:effectLst/>
                        </a:rPr>
                        <a:t>    &gt;=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altLang="en-US" sz="1400" kern="0">
                          <a:effectLst/>
                          <a:latin typeface="等线" panose="02010600030101010101" pitchFamily="2" charset="-122"/>
                          <a:ea typeface="等线" panose="02010600030101010101" pitchFamily="2" charset="-122"/>
                          <a:cs typeface="Times New Roman" panose="02020603050405020304" pitchFamily="18" charset="0"/>
                        </a:rPr>
                        <a:t>大于和大于等于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541192">
                <a:tc>
                  <a:txBody>
                    <a:bodyPr/>
                    <a:lstStyle/>
                    <a:p>
                      <a:pPr indent="-547370"/>
                      <a:r>
                        <a:rPr lang="en-US" sz="1400" kern="0">
                          <a:effectLst/>
                        </a:rPr>
                        <a:t>&lt;=&gt;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安全的等于，</a:t>
                      </a:r>
                      <a:r>
                        <a:rPr lang="zh-CN" altLang="en-US" sz="1400" kern="0">
                          <a:effectLst/>
                        </a:rPr>
                        <a:t>两个操作码均为</a:t>
                      </a:r>
                      <a:r>
                        <a:rPr lang="en-US" altLang="zh-CN" sz="1400" kern="0">
                          <a:effectLst/>
                        </a:rPr>
                        <a:t>NULL</a:t>
                      </a:r>
                      <a:r>
                        <a:rPr lang="zh-CN" altLang="en-US" sz="1400" kern="0">
                          <a:effectLst/>
                        </a:rPr>
                        <a:t>时，其所得值为</a:t>
                      </a:r>
                      <a:r>
                        <a:rPr lang="en-US" altLang="zh-CN" sz="1400" kern="0">
                          <a:effectLst/>
                        </a:rPr>
                        <a:t>1</a:t>
                      </a:r>
                      <a:r>
                        <a:rPr lang="zh-CN" altLang="en-US" sz="1400" kern="0">
                          <a:effectLst/>
                        </a:rPr>
                        <a:t>；而当一个操作码为</a:t>
                      </a:r>
                      <a:r>
                        <a:rPr lang="en-US" altLang="zh-CN" sz="1400" kern="0">
                          <a:effectLst/>
                        </a:rPr>
                        <a:t>NULL</a:t>
                      </a:r>
                      <a:r>
                        <a:rPr lang="zh-CN" altLang="en-US" sz="1400" kern="0">
                          <a:effectLst/>
                        </a:rPr>
                        <a:t>时，其所得值为</a:t>
                      </a:r>
                      <a:r>
                        <a:rPr lang="en-US" altLang="zh-CN" sz="1400" kern="0">
                          <a:effectLst/>
                        </a:rPr>
                        <a:t>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&lt;&gt; </a:t>
                      </a:r>
                      <a:r>
                        <a:rPr lang="zh-CN" sz="1400" kern="0">
                          <a:effectLst/>
                        </a:rPr>
                        <a:t>或</a:t>
                      </a: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不等于</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IS NULL </a:t>
                      </a:r>
                      <a:r>
                        <a:rPr lang="zh-CN" sz="1400" kern="0">
                          <a:effectLst/>
                        </a:rPr>
                        <a:t>或</a:t>
                      </a:r>
                      <a:r>
                        <a:rPr lang="en-US" sz="1400" kern="0">
                          <a:effectLst/>
                        </a:rPr>
                        <a:t> ISNULL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IS NOT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判断一个值是否不为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LEAST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当有两个或多个参数时，返回最小值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GREATEST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当有两个或多个参数时，返回最大值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BETWEEN AND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判断一个值是否落在两个值之间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IN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判断一个值是</a:t>
                      </a:r>
                      <a:r>
                        <a:rPr lang="en-US" sz="1400" kern="0">
                          <a:effectLst/>
                        </a:rPr>
                        <a:t>IN</a:t>
                      </a:r>
                      <a:r>
                        <a:rPr lang="zh-CN" sz="1400" kern="0">
                          <a:effectLst/>
                        </a:rPr>
                        <a:t>列表中的任意一个值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NOT IN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判断一个值不是</a:t>
                      </a:r>
                      <a:r>
                        <a:rPr lang="en-US" sz="1400" kern="0">
                          <a:effectLst/>
                        </a:rPr>
                        <a:t>IN</a:t>
                      </a:r>
                      <a:r>
                        <a:rPr lang="zh-CN" sz="1400" kern="0">
                          <a:effectLst/>
                        </a:rPr>
                        <a:t>列表中的任意一个值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LIKE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通配符匹配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r h="333027">
                <a:tc>
                  <a:txBody>
                    <a:bodyPr/>
                    <a:lstStyle/>
                    <a:p>
                      <a:pPr indent="-547370"/>
                      <a:r>
                        <a:rPr lang="en-US" sz="1400" kern="0">
                          <a:effectLst/>
                        </a:rPr>
                        <a:t>REGEXP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c>
                  <a:txBody>
                    <a:bodyPr/>
                    <a:lstStyle/>
                    <a:p>
                      <a:pPr indent="-547370"/>
                      <a:r>
                        <a:rPr lang="zh-CN" sz="1400" kern="0">
                          <a:effectLst/>
                        </a:rPr>
                        <a:t>正则表达式匹配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11983" marR="111983" marT="63990" marB="63990" anchor="ctr"/>
                </a:tc>
              </a:tr>
            </a:tbl>
          </a:graphicData>
        </a:graphic>
      </p:graphicFrame>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640541" y="71870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运算符</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7" name="文本框 6"/>
          <p:cNvSpPr txBox="1"/>
          <p:nvPr/>
        </p:nvSpPr>
        <p:spPr>
          <a:xfrm>
            <a:off x="810653" y="128848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逻辑运算符</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2" name="表格 1"/>
          <p:cNvGraphicFramePr>
            <a:graphicFrameLocks noGrp="1"/>
          </p:cNvGraphicFramePr>
          <p:nvPr/>
        </p:nvGraphicFramePr>
        <p:xfrm>
          <a:off x="1196487" y="1868722"/>
          <a:ext cx="6197844" cy="2465940"/>
        </p:xfrm>
        <a:graphic>
          <a:graphicData uri="http://schemas.openxmlformats.org/drawingml/2006/table">
            <a:tbl>
              <a:tblPr firstRow="1" firstCol="1" bandRow="1">
                <a:tableStyleId>{5C22544A-7EE6-4342-B048-85BDC9FD1C3A}</a:tableStyleId>
              </a:tblPr>
              <a:tblGrid>
                <a:gridCol w="3098922"/>
                <a:gridCol w="3098922"/>
              </a:tblGrid>
              <a:tr h="493188">
                <a:tc>
                  <a:txBody>
                    <a:bodyPr/>
                    <a:lstStyle/>
                    <a:p>
                      <a:pPr indent="-547370" algn="ctr"/>
                      <a:r>
                        <a:rPr lang="zh-CN" sz="1600" kern="0">
                          <a:effectLst/>
                        </a:rPr>
                        <a:t>逻辑运算符</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lgn="ctr"/>
                      <a:r>
                        <a:rPr lang="zh-CN" sz="1600" kern="0">
                          <a:effectLst/>
                        </a:rPr>
                        <a:t>说明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r>
              <a:tr h="493188">
                <a:tc>
                  <a:txBody>
                    <a:bodyPr/>
                    <a:lstStyle/>
                    <a:p>
                      <a:pPr indent="-547370"/>
                      <a:r>
                        <a:rPr lang="en-US" sz="1600" kern="0">
                          <a:effectLst/>
                        </a:rPr>
                        <a:t>NOT </a:t>
                      </a:r>
                      <a:r>
                        <a:rPr lang="zh-CN" sz="1600" kern="0">
                          <a:effectLst/>
                        </a:rPr>
                        <a:t>或者</a:t>
                      </a: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逻辑非</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r>
              <a:tr h="493188">
                <a:tc>
                  <a:txBody>
                    <a:bodyPr/>
                    <a:lstStyle/>
                    <a:p>
                      <a:pPr indent="-547370"/>
                      <a:r>
                        <a:rPr lang="en-US" sz="1600" kern="0">
                          <a:effectLst/>
                        </a:rPr>
                        <a:t>AND </a:t>
                      </a:r>
                      <a:r>
                        <a:rPr lang="zh-CN" sz="1600" kern="0">
                          <a:effectLst/>
                        </a:rPr>
                        <a:t>或者</a:t>
                      </a:r>
                      <a:r>
                        <a:rPr lang="en-US" sz="1600" kern="0">
                          <a:effectLst/>
                        </a:rPr>
                        <a:t> &amp;&amp;</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逻辑与</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r>
              <a:tr h="493188">
                <a:tc>
                  <a:txBody>
                    <a:bodyPr/>
                    <a:lstStyle/>
                    <a:p>
                      <a:pPr indent="-547370"/>
                      <a:r>
                        <a:rPr lang="en-US" sz="1600" kern="0">
                          <a:effectLst/>
                        </a:rPr>
                        <a:t>OR </a:t>
                      </a:r>
                      <a:r>
                        <a:rPr lang="zh-CN" sz="1600" kern="0">
                          <a:effectLst/>
                        </a:rPr>
                        <a:t>或者</a:t>
                      </a:r>
                      <a:r>
                        <a:rPr lang="en-US" sz="1600" kern="0">
                          <a:effectLst/>
                        </a:rPr>
                        <a:t> ||</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r>
              <a:tr h="493188">
                <a:tc>
                  <a:txBody>
                    <a:bodyPr/>
                    <a:lstStyle/>
                    <a:p>
                      <a:pPr indent="-547370"/>
                      <a:r>
                        <a:rPr lang="en-US" sz="1600" kern="0">
                          <a:effectLst/>
                        </a:rPr>
                        <a:t>XOR</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c>
                  <a:txBody>
                    <a:bodyPr/>
                    <a:lstStyle/>
                    <a:p>
                      <a:pPr indent="-547370"/>
                      <a:r>
                        <a:rPr lang="zh-CN" sz="1600" kern="0">
                          <a:effectLst/>
                        </a:rPr>
                        <a:t>逻辑异或</a:t>
                      </a:r>
                      <a:endParaRPr lang="zh-CN" sz="1600" kern="100">
                        <a:effectLst/>
                        <a:latin typeface="等线" panose="02010600030101010101" pitchFamily="2" charset="-122"/>
                        <a:ea typeface="等线" panose="02010600030101010101" pitchFamily="2" charset="-122"/>
                        <a:cs typeface="Times New Roman" panose="02020603050405020304" pitchFamily="18" charset="0"/>
                      </a:endParaRPr>
                    </a:p>
                  </a:txBody>
                  <a:tcPr marL="133350" marR="133350" marT="76200" marB="76200" anchor="ctr"/>
                </a:tc>
              </a:tr>
            </a:tbl>
          </a:graphicData>
        </a:graphic>
      </p:graphicFrame>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941282" y="1669987"/>
            <a:ext cx="9495187" cy="3139321"/>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6</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将每件商品的价格加</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10</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10</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new_price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将所有商品的价格上调</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10%</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1.1</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new_price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算数运算符</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906113" y="1544943"/>
            <a:ext cx="9495187" cy="5078313"/>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查询商品名称为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海尔洗衣机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的商品所有信息：</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pname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海尔洗衣机</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查询价格为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800</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查询价格不是</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800</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的所有商品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&lt;&gt;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price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800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查询商品价格大于</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60</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元的所有商品信息</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60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查询商品价格在</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200</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到</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1000</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之间所有商品</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200</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&lt;=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between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200</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lang="zh-CN" altLang="en-US">
                <a:solidFill>
                  <a:srgbClr val="4BACC6"/>
                </a:solidFill>
                <a:latin typeface="PingFang SC" panose="020B0400000000000000" charset="-122"/>
              </a:rPr>
              <a:t>条件</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、数据库应用</a:t>
            </a:r>
            <a:endParaRPr kumimoji="1" lang="zh-CN" altLang="en-US" dirty="0"/>
          </a:p>
        </p:txBody>
      </p:sp>
      <p:sp>
        <p:nvSpPr>
          <p:cNvPr id="6" name="文本占位符 5"/>
          <p:cNvSpPr>
            <a:spLocks noGrp="1"/>
          </p:cNvSpPr>
          <p:nvPr>
            <p:ph type="body" sz="quarter" idx="11"/>
          </p:nvPr>
        </p:nvSpPr>
        <p:spPr>
          <a:xfrm>
            <a:off x="837341" y="1517617"/>
            <a:ext cx="9542072" cy="406403"/>
          </a:xfrm>
        </p:spPr>
        <p:txBody>
          <a:bodyPr/>
          <a:lstStyle/>
          <a:p>
            <a:pPr marL="0" indent="0">
              <a:buNone/>
            </a:pPr>
            <a:r>
              <a:rPr lang="zh-CN" altLang="en-US"/>
              <a:t>数据库应用系统是指基于数据库的应用软件</a:t>
            </a:r>
            <a:endParaRPr lang="zh-CN" altLang="en-US"/>
          </a:p>
        </p:txBody>
      </p:sp>
      <p:pic>
        <p:nvPicPr>
          <p:cNvPr id="8" name="图片 7"/>
          <p:cNvPicPr>
            <a:picLocks noChangeAspect="1"/>
          </p:cNvPicPr>
          <p:nvPr/>
        </p:nvPicPr>
        <p:blipFill>
          <a:blip r:embed="rId1"/>
          <a:stretch>
            <a:fillRect/>
          </a:stretch>
        </p:blipFill>
        <p:spPr>
          <a:xfrm>
            <a:off x="837341" y="2191830"/>
            <a:ext cx="9142563" cy="3496056"/>
          </a:xfrm>
          <a:prstGeom prst="rect">
            <a:avLst/>
          </a:prstGeom>
        </p:spPr>
      </p:pic>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1002829" y="1411756"/>
            <a:ext cx="9495187" cy="5078313"/>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查询商品价格是</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200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或</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800</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800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price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800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查询含有</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字的所有商品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lang="zh-CN" altLang="en-US" kern="0">
                <a:solidFill>
                  <a:srgbClr val="808080"/>
                </a:solidFill>
                <a:latin typeface="Courier New" panose="02070309020205020404" pitchFamily="49" charset="0"/>
                <a:ea typeface="宋体" pitchFamily="2" charset="-122"/>
                <a:cs typeface="Courier New" panose="02070309020205020404" pitchFamily="49" charset="0"/>
              </a:rPr>
              <a:t>裤</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查询以</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海</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开头的所有商品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海</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查询第二个字为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蔻</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的所有商品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'_</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蔻</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category_id</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null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的商品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category_id</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不为</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null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分类的商品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not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算数运算符</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6" name="文本框 5"/>
          <p:cNvSpPr txBox="1"/>
          <p:nvPr/>
        </p:nvSpPr>
        <p:spPr>
          <a:xfrm>
            <a:off x="950074" y="1731533"/>
            <a:ext cx="9495187" cy="2031325"/>
          </a:xfrm>
          <a:prstGeom prst="rect">
            <a:avLst/>
          </a:prstGeom>
          <a:solidFill>
            <a:srgbClr val="FFFFE4"/>
          </a:solidFill>
          <a:ln w="3175">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使用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least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求最小值</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least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-- 10</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least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null</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使用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greatest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求最大值</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greatest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greatest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null</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运算符操作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算数运算符</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排序查询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7" name="文本框 6"/>
          <p:cNvSpPr txBox="1"/>
          <p:nvPr/>
        </p:nvSpPr>
        <p:spPr>
          <a:xfrm>
            <a:off x="710880" y="1835177"/>
            <a:ext cx="993354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rPr>
              <a:t>如果我们需要对读取的数据进行排序，我们就可以使用 </a:t>
            </a: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rPr>
              <a:t>MySQL </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rPr>
              <a:t>的 </a:t>
            </a:r>
            <a:r>
              <a:rPr kumimoji="0" lang="en-US" altLang="zh-CN" sz="1600" b="0" i="0" u="none" strike="noStrike" kern="1200" cap="none" spc="0" normalizeH="0" baseline="0" noProof="0">
                <a:ln>
                  <a:noFill/>
                </a:ln>
                <a:solidFill>
                  <a:srgbClr val="333333"/>
                </a:solidFill>
                <a:effectLst/>
                <a:highlight>
                  <a:srgbClr val="FFFF00"/>
                </a:highlight>
                <a:uLnTx/>
                <a:uFillTx/>
                <a:latin typeface="Helvetica Neue" panose="02000503000000020004"/>
                <a:ea typeface="Alibaba PuHuiTi B"/>
              </a:rPr>
              <a:t>order by </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rPr>
              <a:t>子句来设定你想按哪个字段哪种方式来进行排序，再返回搜索结果。</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8" name="文本框 7"/>
          <p:cNvSpPr txBox="1"/>
          <p:nvPr/>
        </p:nvSpPr>
        <p:spPr>
          <a:xfrm>
            <a:off x="833973" y="2579599"/>
            <a:ext cx="6560358" cy="1200329"/>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endParaRPr>
          </a:p>
          <a:p>
            <a:r>
              <a:rPr lang="en-US" altLang="zh-CN" kern="0">
                <a:solidFill>
                  <a:srgbClr val="000000"/>
                </a:solidFill>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p:cNvSpPr txBox="1"/>
          <p:nvPr/>
        </p:nvSpPr>
        <p:spPr>
          <a:xfrm>
            <a:off x="833973" y="4438049"/>
            <a:ext cx="9242913" cy="830997"/>
          </a:xfrm>
          <a:prstGeom prst="rect">
            <a:avLst/>
          </a:prstGeom>
          <a:noFill/>
        </p:spPr>
        <p:txBody>
          <a:bodyPr wrap="square">
            <a:spAutoFit/>
          </a:bodyPr>
          <a:lstStyle/>
          <a:p>
            <a:r>
              <a:rPr lang="en-US" altLang="zh-CN" sz="1600">
                <a:solidFill>
                  <a:srgbClr val="333333"/>
                </a:solidFill>
                <a:latin typeface="Helvetica Neue" panose="02000503000000020004"/>
                <a:ea typeface="Alibaba PuHuiTi B"/>
              </a:rPr>
              <a:t>1.asc</a:t>
            </a:r>
            <a:r>
              <a:rPr lang="zh-CN" altLang="en-US" sz="1600">
                <a:solidFill>
                  <a:srgbClr val="333333"/>
                </a:solidFill>
                <a:latin typeface="Helvetica Neue" panose="02000503000000020004"/>
                <a:ea typeface="Alibaba PuHuiTi B"/>
              </a:rPr>
              <a:t>代表升序，</a:t>
            </a:r>
            <a:r>
              <a:rPr lang="en-US" altLang="zh-CN" sz="1600">
                <a:solidFill>
                  <a:srgbClr val="333333"/>
                </a:solidFill>
                <a:latin typeface="Helvetica Neue" panose="02000503000000020004"/>
                <a:ea typeface="Alibaba PuHuiTi B"/>
              </a:rPr>
              <a:t>desc</a:t>
            </a:r>
            <a:r>
              <a:rPr lang="zh-CN" altLang="en-US" sz="1600">
                <a:solidFill>
                  <a:srgbClr val="333333"/>
                </a:solidFill>
                <a:latin typeface="Helvetica Neue" panose="02000503000000020004"/>
                <a:ea typeface="Alibaba PuHuiTi B"/>
              </a:rPr>
              <a:t>代表降序，</a:t>
            </a:r>
            <a:r>
              <a:rPr lang="zh-CN" altLang="en-US" sz="1600">
                <a:solidFill>
                  <a:srgbClr val="333333"/>
                </a:solidFill>
                <a:highlight>
                  <a:srgbClr val="FFFF00"/>
                </a:highlight>
                <a:latin typeface="Helvetica Neue" panose="02000503000000020004"/>
                <a:ea typeface="Alibaba PuHuiTi B"/>
              </a:rPr>
              <a:t>如果不写默认升序</a:t>
            </a:r>
            <a:endParaRPr lang="zh-CN" altLang="en-US" sz="1600">
              <a:solidFill>
                <a:srgbClr val="333333"/>
              </a:solidFill>
              <a:highlight>
                <a:srgbClr val="FFFF00"/>
              </a:highlight>
              <a:latin typeface="Helvetica Neue" panose="02000503000000020004"/>
              <a:ea typeface="Alibaba PuHuiTi B"/>
            </a:endParaRPr>
          </a:p>
          <a:p>
            <a:r>
              <a:rPr lang="en-US" altLang="zh-CN" sz="1600">
                <a:solidFill>
                  <a:srgbClr val="333333"/>
                </a:solidFill>
                <a:latin typeface="Helvetica Neue" panose="02000503000000020004"/>
                <a:ea typeface="Alibaba PuHuiTi B"/>
              </a:rPr>
              <a:t>2.order by</a:t>
            </a:r>
            <a:r>
              <a:rPr lang="zh-CN" altLang="en-US" sz="1600">
                <a:solidFill>
                  <a:srgbClr val="333333"/>
                </a:solidFill>
                <a:latin typeface="Helvetica Neue" panose="02000503000000020004"/>
                <a:ea typeface="Alibaba PuHuiTi B"/>
              </a:rPr>
              <a:t>用于子句中可以支持单个字段，多个字段，表达式，函数，别名</a:t>
            </a:r>
            <a:endParaRPr lang="zh-CN" altLang="en-US" sz="1600">
              <a:solidFill>
                <a:srgbClr val="333333"/>
              </a:solidFill>
              <a:latin typeface="Helvetica Neue" panose="02000503000000020004"/>
              <a:ea typeface="Alibaba PuHuiTi B"/>
            </a:endParaRPr>
          </a:p>
          <a:p>
            <a:r>
              <a:rPr lang="en-US" altLang="zh-CN" sz="1600">
                <a:solidFill>
                  <a:srgbClr val="333333"/>
                </a:solidFill>
                <a:latin typeface="Helvetica Neue" panose="02000503000000020004"/>
                <a:ea typeface="Alibaba PuHuiTi B"/>
              </a:rPr>
              <a:t>3.order by</a:t>
            </a:r>
            <a:r>
              <a:rPr lang="zh-CN" altLang="en-US" sz="1600">
                <a:solidFill>
                  <a:srgbClr val="333333"/>
                </a:solidFill>
                <a:latin typeface="Helvetica Neue" panose="02000503000000020004"/>
                <a:ea typeface="Alibaba PuHuiTi B"/>
              </a:rPr>
              <a:t>子句，放在查询语句的最后面。</a:t>
            </a:r>
            <a:r>
              <a:rPr lang="en-US" altLang="zh-CN" sz="1600">
                <a:solidFill>
                  <a:srgbClr val="333333"/>
                </a:solidFill>
                <a:latin typeface="Helvetica Neue" panose="02000503000000020004"/>
                <a:ea typeface="Alibaba PuHuiTi B"/>
              </a:rPr>
              <a:t>LIMIT</a:t>
            </a:r>
            <a:r>
              <a:rPr lang="zh-CN" altLang="en-US" sz="1600">
                <a:solidFill>
                  <a:srgbClr val="333333"/>
                </a:solidFill>
                <a:latin typeface="Helvetica Neue" panose="02000503000000020004"/>
                <a:ea typeface="Alibaba PuHuiTi B"/>
              </a:rPr>
              <a:t>子句除外</a:t>
            </a:r>
            <a:endParaRPr lang="zh-CN" altLang="en-US" sz="1600">
              <a:solidFill>
                <a:srgbClr val="333333"/>
              </a:solidFill>
              <a:latin typeface="Helvetica Neue" panose="02000503000000020004"/>
              <a:ea typeface="Alibaba PuHuiTi B"/>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solidFill>
                  <a:srgbClr val="FF0000"/>
                </a:solidFill>
              </a:rPr>
              <a:t>介绍</a:t>
            </a:r>
            <a:endParaRPr lang="zh-CN" altLang="en-US">
              <a:solidFill>
                <a:srgbClr val="FF0000"/>
              </a:solidFill>
            </a:endParaRPr>
          </a:p>
        </p:txBody>
      </p:sp>
      <p:sp>
        <p:nvSpPr>
          <p:cNvPr id="13" name="文本框 12"/>
          <p:cNvSpPr txBox="1"/>
          <p:nvPr/>
        </p:nvSpPr>
        <p:spPr>
          <a:xfrm>
            <a:off x="587788" y="3939575"/>
            <a:ext cx="6097464" cy="369332"/>
          </a:xfrm>
          <a:prstGeom prst="rect">
            <a:avLst/>
          </a:prstGeom>
          <a:noFill/>
        </p:spPr>
        <p:txBody>
          <a:bodyPr wrap="square">
            <a:spAutoFit/>
          </a:bodyPr>
          <a:lstStyle/>
          <a:p>
            <a:pPr marL="285750" indent="-285750">
              <a:buFont typeface="Arial" panose="020B0604020202020204" pitchFamily="34" charset="0"/>
              <a:buChar char="•"/>
            </a:pPr>
            <a:r>
              <a:rPr lang="zh-CN" altLang="en-US">
                <a:solidFill>
                  <a:srgbClr val="FF0000"/>
                </a:solidFill>
              </a:rPr>
              <a:t>特点</a:t>
            </a:r>
            <a:endParaRPr lang="zh-CN" altLang="en-US">
              <a:solidFill>
                <a:srgbClr val="FF0000"/>
              </a:solidFill>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排序查询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8" name="文本框 7"/>
          <p:cNvSpPr txBox="1"/>
          <p:nvPr/>
        </p:nvSpPr>
        <p:spPr>
          <a:xfrm>
            <a:off x="965857" y="2133260"/>
            <a:ext cx="8828773" cy="1754326"/>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使用价格排序</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在价格排序</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的基础上，以分类排序</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category_id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显示商品的价格</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去重复</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，并排序</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降序</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distinct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rPr>
              <a:t>操作</a:t>
            </a:r>
            <a:endParaRPr lang="zh-CN" altLang="en-US">
              <a:solidFill>
                <a:srgbClr val="FF0000"/>
              </a:solidFill>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聚合查询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p:cNvSpPr txBox="1"/>
          <p:nvPr/>
        </p:nvSpPr>
        <p:spPr>
          <a:xfrm>
            <a:off x="824278" y="2000071"/>
            <a:ext cx="9497890" cy="615553"/>
          </a:xfrm>
          <a:prstGeom prst="rect">
            <a:avLst/>
          </a:prstGeom>
          <a:noFill/>
        </p:spPr>
        <p:txBody>
          <a:bodyPr wrap="square">
            <a:spAutoFit/>
          </a:bodyPr>
          <a:lstStyle/>
          <a:p>
            <a:pPr indent="266700"/>
            <a:r>
              <a:rPr lang="zh-CN" altLang="zh-CN" sz="1600">
                <a:solidFill>
                  <a:srgbClr val="333333"/>
                </a:solidFill>
                <a:latin typeface="Helvetica Neue" panose="02000503000000020004"/>
                <a:ea typeface="Alibaba PuHuiTi B"/>
              </a:rPr>
              <a:t>之前我们做的查询都是横向查询，它们都是根据条件一行一行的进行判断，而使用聚合函数查询是纵向查询，它是对一列的值进行计算，然后返回一个单一的值；另外聚合函数会忽略空值</a:t>
            </a:r>
            <a:r>
              <a:rPr lang="zh-CN" altLang="zh-CN" sz="1800">
                <a:effectLst/>
                <a:latin typeface="微软雅黑 Light" pitchFamily="34" charset="-122"/>
                <a:ea typeface="微软雅黑 Light" pitchFamily="34" charset="-122"/>
                <a:cs typeface="Times New Roman" panose="02020603050405020304" pitchFamily="18" charset="0"/>
              </a:rPr>
              <a:t>。</a:t>
            </a:r>
            <a:endParaRPr lang="zh-CN" altLang="zh-CN" sz="1800">
              <a:effectLst/>
              <a:latin typeface="微软雅黑 Light" pitchFamily="34" charset="-122"/>
              <a:ea typeface="微软雅黑 Light" pitchFamily="34" charset="-122"/>
              <a:cs typeface="Times New Roman" panose="02020603050405020304" pitchFamily="18" charset="0"/>
            </a:endParaRPr>
          </a:p>
        </p:txBody>
      </p:sp>
      <p:graphicFrame>
        <p:nvGraphicFramePr>
          <p:cNvPr id="4" name="表格 3"/>
          <p:cNvGraphicFramePr>
            <a:graphicFrameLocks noGrp="1"/>
          </p:cNvGraphicFramePr>
          <p:nvPr/>
        </p:nvGraphicFramePr>
        <p:xfrm>
          <a:off x="1061672" y="2907374"/>
          <a:ext cx="9344759" cy="2670005"/>
        </p:xfrm>
        <a:graphic>
          <a:graphicData uri="http://schemas.openxmlformats.org/drawingml/2006/table">
            <a:tbl>
              <a:tblPr firstRow="1" firstCol="1" bandRow="1">
                <a:tableStyleId>{5C22544A-7EE6-4342-B048-85BDC9FD1C3A}</a:tableStyleId>
              </a:tblPr>
              <a:tblGrid>
                <a:gridCol w="2018010"/>
                <a:gridCol w="7326749"/>
              </a:tblGrid>
              <a:tr h="392846">
                <a:tc>
                  <a:txBody>
                    <a:bodyPr/>
                    <a:lstStyle/>
                    <a:p>
                      <a:pPr algn="ctr"/>
                      <a:r>
                        <a:rPr lang="zh-CN" sz="1600">
                          <a:effectLst/>
                        </a:rPr>
                        <a:t>聚合函数</a:t>
                      </a:r>
                      <a:endParaRPr lang="zh-CN" sz="1600">
                        <a:effectLst/>
                        <a:latin typeface="微软雅黑 Light" pitchFamily="34" charset="-122"/>
                        <a:ea typeface="微软雅黑 Light" pitchFamily="34" charset="-122"/>
                        <a:cs typeface="Times New Roman" panose="02020603050405020304" pitchFamily="18" charset="0"/>
                      </a:endParaRPr>
                    </a:p>
                  </a:txBody>
                  <a:tcPr marL="68580" marR="68580" marT="0" marB="0"/>
                </a:tc>
                <a:tc>
                  <a:txBody>
                    <a:bodyPr/>
                    <a:lstStyle/>
                    <a:p>
                      <a:pPr algn="ctr"/>
                      <a:r>
                        <a:rPr lang="zh-CN" sz="1600">
                          <a:effectLst/>
                        </a:rPr>
                        <a:t>作用</a:t>
                      </a:r>
                      <a:endParaRPr lang="zh-CN" sz="1600">
                        <a:effectLst/>
                        <a:latin typeface="微软雅黑 Light" pitchFamily="34" charset="-122"/>
                        <a:ea typeface="微软雅黑 Light" pitchFamily="34" charset="-122"/>
                        <a:cs typeface="Times New Roman" panose="02020603050405020304" pitchFamily="18" charset="0"/>
                      </a:endParaRPr>
                    </a:p>
                  </a:txBody>
                  <a:tcPr marL="68580" marR="68580" marT="0" marB="0"/>
                </a:tc>
              </a:tr>
              <a:tr h="394023">
                <a:tc>
                  <a:txBody>
                    <a:bodyPr/>
                    <a:lstStyle/>
                    <a:p>
                      <a:pPr marL="0" algn="ctr" defTabSz="1219200" rtl="0" eaLnBrk="1" latinLnBrk="0" hangingPunct="1"/>
                      <a:r>
                        <a:rPr lang="en-US" sz="1600" b="1" kern="1200">
                          <a:solidFill>
                            <a:schemeClr val="lt1"/>
                          </a:solidFill>
                          <a:effectLst/>
                          <a:latin typeface="+mn-lt"/>
                          <a:ea typeface="+mn-ea"/>
                          <a:cs typeface="+mn-cs"/>
                        </a:rPr>
                        <a:t>count()</a:t>
                      </a:r>
                      <a:endParaRPr lang="zh-CN" altLang="en-US" sz="1600" b="1" kern="1200">
                        <a:solidFill>
                          <a:schemeClr val="lt1"/>
                        </a:solidFill>
                        <a:effectLst/>
                        <a:latin typeface="+mn-lt"/>
                        <a:ea typeface="+mn-ea"/>
                        <a:cs typeface="+mn-cs"/>
                      </a:endParaRPr>
                    </a:p>
                  </a:txBody>
                  <a:tcPr marL="68580" marR="68580" marT="0" marB="0"/>
                </a:tc>
                <a:tc>
                  <a:txBody>
                    <a:bodyPr/>
                    <a:lstStyle/>
                    <a:p>
                      <a:pPr marL="0" indent="-266700" algn="l" defTabSz="1219200" rtl="0" eaLnBrk="1" latinLnBrk="0" hangingPunct="1">
                        <a:tabLst>
                          <a:tab pos="533400" algn="l"/>
                          <a:tab pos="533400" algn="l"/>
                          <a:tab pos="2426970" algn="l"/>
                        </a:tabLst>
                      </a:pPr>
                      <a:r>
                        <a:rPr lang="zh-CN" altLang="en-US" sz="1600" kern="1200">
                          <a:solidFill>
                            <a:schemeClr val="dk1"/>
                          </a:solidFill>
                          <a:effectLst/>
                          <a:latin typeface="+mn-lt"/>
                          <a:ea typeface="+mn-ea"/>
                          <a:cs typeface="+mn-cs"/>
                        </a:rPr>
                        <a:t>统计指定列不为</a:t>
                      </a:r>
                      <a:r>
                        <a:rPr lang="en-US" sz="1600" kern="1200">
                          <a:solidFill>
                            <a:schemeClr val="dk1"/>
                          </a:solidFill>
                          <a:effectLst/>
                          <a:latin typeface="+mn-lt"/>
                          <a:ea typeface="+mn-ea"/>
                          <a:cs typeface="+mn-cs"/>
                        </a:rPr>
                        <a:t>NULL</a:t>
                      </a:r>
                      <a:r>
                        <a:rPr lang="zh-CN" altLang="en-US" sz="1600" kern="1200">
                          <a:solidFill>
                            <a:schemeClr val="dk1"/>
                          </a:solidFill>
                          <a:effectLst/>
                          <a:latin typeface="+mn-lt"/>
                          <a:ea typeface="+mn-ea"/>
                          <a:cs typeface="+mn-cs"/>
                        </a:rPr>
                        <a:t>的</a:t>
                      </a:r>
                      <a:r>
                        <a:rPr lang="zh-CN" altLang="en-US" sz="1600" kern="1200">
                          <a:solidFill>
                            <a:schemeClr val="dk1"/>
                          </a:solidFill>
                          <a:effectLst/>
                          <a:highlight>
                            <a:srgbClr val="FFFF00"/>
                          </a:highlight>
                          <a:latin typeface="+mn-lt"/>
                          <a:ea typeface="+mn-ea"/>
                          <a:cs typeface="+mn-cs"/>
                        </a:rPr>
                        <a:t>记录行数</a:t>
                      </a:r>
                      <a:r>
                        <a:rPr lang="zh-CN" altLang="en-US" sz="1600" kern="1200">
                          <a:solidFill>
                            <a:schemeClr val="dk1"/>
                          </a:solidFill>
                          <a:effectLst/>
                          <a:latin typeface="+mn-lt"/>
                          <a:ea typeface="+mn-ea"/>
                          <a:cs typeface="+mn-cs"/>
                        </a:rPr>
                        <a:t>；</a:t>
                      </a:r>
                      <a:endParaRPr lang="zh-CN" altLang="en-US" sz="1600" kern="1200">
                        <a:solidFill>
                          <a:schemeClr val="dk1"/>
                        </a:solidFill>
                        <a:effectLst/>
                        <a:latin typeface="+mn-lt"/>
                        <a:ea typeface="+mn-ea"/>
                        <a:cs typeface="+mn-cs"/>
                      </a:endParaRPr>
                    </a:p>
                  </a:txBody>
                  <a:tcPr marL="68580" marR="68580" marT="0" marB="0"/>
                </a:tc>
              </a:tr>
              <a:tr h="461145">
                <a:tc>
                  <a:txBody>
                    <a:bodyPr/>
                    <a:lstStyle/>
                    <a:p>
                      <a:pPr algn="ctr"/>
                      <a:r>
                        <a:rPr lang="en-US" sz="1600">
                          <a:effectLst/>
                        </a:rPr>
                        <a:t>sum()</a:t>
                      </a:r>
                      <a:endParaRPr lang="zh-CN" sz="1600">
                        <a:effectLst/>
                        <a:latin typeface="微软雅黑 Light" pitchFamily="34" charset="-122"/>
                        <a:ea typeface="微软雅黑 Light"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数值和</a:t>
                      </a:r>
                      <a:r>
                        <a:rPr lang="zh-CN" sz="1600">
                          <a:effectLst/>
                        </a:rPr>
                        <a:t>，如果指定列类型不是数值类型，那么计算结果为</a:t>
                      </a:r>
                      <a:r>
                        <a:rPr lang="en-US" sz="1600">
                          <a:effectLst/>
                        </a:rPr>
                        <a:t>0</a:t>
                      </a:r>
                      <a:endParaRPr lang="zh-CN" sz="1600">
                        <a:effectLst/>
                        <a:latin typeface="微软雅黑 Light" pitchFamily="34" charset="-122"/>
                        <a:ea typeface="微软雅黑 Light" pitchFamily="34" charset="-122"/>
                        <a:cs typeface="Times New Roman" panose="02020603050405020304" pitchFamily="18" charset="0"/>
                      </a:endParaRPr>
                    </a:p>
                  </a:txBody>
                  <a:tcPr marL="68580" marR="68580" marT="0" marB="0"/>
                </a:tc>
              </a:tr>
              <a:tr h="480423">
                <a:tc>
                  <a:txBody>
                    <a:bodyPr/>
                    <a:lstStyle/>
                    <a:p>
                      <a:pPr algn="ctr"/>
                      <a:r>
                        <a:rPr lang="en-US" sz="1600">
                          <a:effectLst/>
                        </a:rPr>
                        <a:t>max()</a:t>
                      </a:r>
                      <a:endParaRPr lang="zh-CN" sz="1600">
                        <a:effectLst/>
                        <a:latin typeface="微软雅黑 Light" pitchFamily="34" charset="-122"/>
                        <a:ea typeface="微软雅黑 Light"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最大值</a:t>
                      </a:r>
                      <a:r>
                        <a:rPr lang="zh-CN" sz="1600">
                          <a:effectLst/>
                        </a:rPr>
                        <a:t>，如果指定列是字符串类型，那么使用字符串排序运算；</a:t>
                      </a:r>
                      <a:endParaRPr lang="zh-CN" sz="1600">
                        <a:effectLst/>
                        <a:latin typeface="微软雅黑 Light" pitchFamily="34" charset="-122"/>
                        <a:ea typeface="微软雅黑 Light" pitchFamily="34" charset="-122"/>
                        <a:cs typeface="Times New Roman" panose="02020603050405020304" pitchFamily="18" charset="0"/>
                      </a:endParaRPr>
                    </a:p>
                  </a:txBody>
                  <a:tcPr marL="68580" marR="68580" marT="0" marB="0"/>
                </a:tc>
              </a:tr>
              <a:tr h="480423">
                <a:tc>
                  <a:txBody>
                    <a:bodyPr/>
                    <a:lstStyle/>
                    <a:p>
                      <a:pPr algn="ctr"/>
                      <a:r>
                        <a:rPr lang="en-US" sz="1600">
                          <a:effectLst/>
                        </a:rPr>
                        <a:t>min()</a:t>
                      </a:r>
                      <a:endParaRPr lang="zh-CN" sz="1600">
                        <a:effectLst/>
                        <a:latin typeface="微软雅黑 Light" pitchFamily="34" charset="-122"/>
                        <a:ea typeface="微软雅黑 Light"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最小值</a:t>
                      </a:r>
                      <a:r>
                        <a:rPr lang="zh-CN" sz="1600">
                          <a:effectLst/>
                        </a:rPr>
                        <a:t>，如果指定列是字符串类型，那么使用字符串排序运算；</a:t>
                      </a:r>
                      <a:endParaRPr lang="zh-CN" sz="1600">
                        <a:effectLst/>
                        <a:latin typeface="微软雅黑 Light" pitchFamily="34" charset="-122"/>
                        <a:ea typeface="微软雅黑 Light" pitchFamily="34" charset="-122"/>
                        <a:cs typeface="Times New Roman" panose="02020603050405020304" pitchFamily="18" charset="0"/>
                      </a:endParaRPr>
                    </a:p>
                  </a:txBody>
                  <a:tcPr marL="68580" marR="68580" marT="0" marB="0"/>
                </a:tc>
              </a:tr>
              <a:tr h="461145">
                <a:tc>
                  <a:txBody>
                    <a:bodyPr/>
                    <a:lstStyle/>
                    <a:p>
                      <a:pPr algn="ctr"/>
                      <a:r>
                        <a:rPr lang="en-US" sz="1600">
                          <a:effectLst/>
                        </a:rPr>
                        <a:t>avg()</a:t>
                      </a:r>
                      <a:endParaRPr lang="zh-CN" sz="1600">
                        <a:effectLst/>
                        <a:latin typeface="微软雅黑 Light" pitchFamily="34" charset="-122"/>
                        <a:ea typeface="微软雅黑 Light" pitchFamily="34" charset="-122"/>
                        <a:cs typeface="Times New Roman" panose="02020603050405020304" pitchFamily="18" charset="0"/>
                      </a:endParaRPr>
                    </a:p>
                  </a:txBody>
                  <a:tcPr marL="68580" marR="68580" marT="0" marB="0"/>
                </a:tc>
                <a:tc>
                  <a:txBody>
                    <a:bodyPr/>
                    <a:lstStyle/>
                    <a:p>
                      <a:pPr algn="l"/>
                      <a:r>
                        <a:rPr lang="zh-CN" sz="1600">
                          <a:effectLst/>
                        </a:rPr>
                        <a:t>计算指定列的</a:t>
                      </a:r>
                      <a:r>
                        <a:rPr lang="zh-CN" sz="1600">
                          <a:effectLst/>
                          <a:highlight>
                            <a:srgbClr val="FFFF00"/>
                          </a:highlight>
                        </a:rPr>
                        <a:t>平均值</a:t>
                      </a:r>
                      <a:r>
                        <a:rPr lang="zh-CN" sz="1600">
                          <a:effectLst/>
                        </a:rPr>
                        <a:t>，如果指定列类型不是数值类型，那么计算结果为</a:t>
                      </a:r>
                      <a:r>
                        <a:rPr lang="en-US" sz="1600">
                          <a:effectLst/>
                        </a:rPr>
                        <a:t>0</a:t>
                      </a:r>
                      <a:endParaRPr lang="zh-CN" sz="1600">
                        <a:effectLst/>
                        <a:latin typeface="微软雅黑 Light" pitchFamily="34" charset="-122"/>
                        <a:ea typeface="微软雅黑 Light" pitchFamily="34" charset="-122"/>
                        <a:cs typeface="Times New Roman" panose="02020603050405020304" pitchFamily="18" charset="0"/>
                      </a:endParaRPr>
                    </a:p>
                  </a:txBody>
                  <a:tcPr marL="68580" marR="68580" marT="0" marB="0"/>
                </a:tc>
              </a:tr>
            </a:tbl>
          </a:graphicData>
        </a:graphic>
      </p:graphicFrame>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聚合查询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p:cNvSpPr txBox="1"/>
          <p:nvPr/>
        </p:nvSpPr>
        <p:spPr>
          <a:xfrm>
            <a:off x="1114424" y="2035241"/>
            <a:ext cx="9497890" cy="3416320"/>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-- 1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查询商品的总条数</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-- 2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查询价格大于</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200</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商品的总条数</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&gt;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-- 3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查询分类为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'c001'</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的所有商品的总和</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-- 4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查询商品的最大价格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max</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-- 5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查询商品的最小价格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min</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-- 6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查询分类为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'c002'</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所有商品的平均价格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avg</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price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'c002'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聚合查询</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-NULL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值的处理</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a:ea typeface="黑体"/>
              </a:rPr>
              <a:t>介绍</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052879" y="2136338"/>
            <a:ext cx="8864844" cy="2308324"/>
          </a:xfrm>
          <a:prstGeom prst="rect">
            <a:avLst/>
          </a:prstGeom>
          <a:noFill/>
        </p:spPr>
        <p:txBody>
          <a:bodyPr wrap="square">
            <a:spAutoFit/>
          </a:bodyPr>
          <a:lstStyle/>
          <a:p>
            <a:r>
              <a:rPr lang="en-US" altLang="zh-CN" sz="1600">
                <a:solidFill>
                  <a:srgbClr val="333333"/>
                </a:solidFill>
                <a:latin typeface="Helvetica Neue" panose="02000503000000020004"/>
                <a:ea typeface="Alibaba PuHuiTi B"/>
              </a:rPr>
              <a:t>1</a:t>
            </a:r>
            <a:r>
              <a:rPr lang="zh-CN" altLang="zh-CN" sz="1600">
                <a:solidFill>
                  <a:srgbClr val="333333"/>
                </a:solidFill>
                <a:latin typeface="Helvetica Neue" panose="02000503000000020004"/>
                <a:ea typeface="Alibaba PuHuiTi B"/>
              </a:rPr>
              <a:t>、</a:t>
            </a:r>
            <a:r>
              <a:rPr lang="en-US" altLang="zh-CN" sz="1600">
                <a:solidFill>
                  <a:srgbClr val="333333"/>
                </a:solidFill>
                <a:latin typeface="Helvetica Neue" panose="02000503000000020004"/>
                <a:ea typeface="Alibaba PuHuiTi B"/>
              </a:rPr>
              <a:t>count</a:t>
            </a:r>
            <a:r>
              <a:rPr lang="zh-CN" altLang="zh-CN" sz="1600">
                <a:solidFill>
                  <a:srgbClr val="333333"/>
                </a:solidFill>
                <a:latin typeface="Helvetica Neue" panose="02000503000000020004"/>
                <a:ea typeface="Alibaba PuHuiTi B"/>
              </a:rPr>
              <a:t>函数对</a:t>
            </a:r>
            <a:r>
              <a:rPr lang="en-US" altLang="zh-CN" sz="1600">
                <a:solidFill>
                  <a:srgbClr val="333333"/>
                </a:solidFill>
                <a:latin typeface="Helvetica Neue" panose="02000503000000020004"/>
                <a:ea typeface="Alibaba PuHuiTi B"/>
              </a:rPr>
              <a:t>null</a:t>
            </a:r>
            <a:r>
              <a:rPr lang="zh-CN" altLang="zh-CN" sz="1600">
                <a:solidFill>
                  <a:srgbClr val="333333"/>
                </a:solidFill>
                <a:latin typeface="Helvetica Neue" panose="02000503000000020004"/>
                <a:ea typeface="Alibaba PuHuiTi B"/>
              </a:rPr>
              <a:t>值的处理</a:t>
            </a:r>
            <a:endParaRPr lang="zh-CN" altLang="zh-CN" sz="1600">
              <a:solidFill>
                <a:srgbClr val="333333"/>
              </a:solidFill>
              <a:latin typeface="Helvetica Neue" panose="02000503000000020004"/>
              <a:ea typeface="Alibaba PuHuiTi B"/>
            </a:endParaRPr>
          </a:p>
          <a:p>
            <a:r>
              <a:rPr lang="zh-CN" altLang="zh-CN" sz="1600">
                <a:solidFill>
                  <a:srgbClr val="333333"/>
                </a:solidFill>
                <a:latin typeface="Helvetica Neue" panose="02000503000000020004"/>
                <a:ea typeface="Alibaba PuHuiTi B"/>
              </a:rPr>
              <a:t>如果</a:t>
            </a:r>
            <a:r>
              <a:rPr lang="en-US" altLang="zh-CN" sz="1600">
                <a:solidFill>
                  <a:srgbClr val="333333"/>
                </a:solidFill>
                <a:latin typeface="Helvetica Neue" panose="02000503000000020004"/>
                <a:ea typeface="Alibaba PuHuiTi B"/>
              </a:rPr>
              <a:t>count</a:t>
            </a:r>
            <a:r>
              <a:rPr lang="zh-CN" altLang="zh-CN" sz="1600">
                <a:solidFill>
                  <a:srgbClr val="333333"/>
                </a:solidFill>
                <a:latin typeface="Helvetica Neue" panose="02000503000000020004"/>
                <a:ea typeface="Alibaba PuHuiTi B"/>
              </a:rPr>
              <a:t>函数的参数为星号（</a:t>
            </a:r>
            <a:r>
              <a:rPr lang="en-US" altLang="zh-CN" sz="1600">
                <a:solidFill>
                  <a:srgbClr val="333333"/>
                </a:solidFill>
                <a:latin typeface="Helvetica Neue" panose="02000503000000020004"/>
                <a:ea typeface="Alibaba PuHuiTi B"/>
              </a:rPr>
              <a:t>*</a:t>
            </a:r>
            <a:r>
              <a:rPr lang="zh-CN" altLang="zh-CN" sz="1600">
                <a:solidFill>
                  <a:srgbClr val="333333"/>
                </a:solidFill>
                <a:latin typeface="Helvetica Neue" panose="02000503000000020004"/>
                <a:ea typeface="Alibaba PuHuiTi B"/>
              </a:rPr>
              <a:t>），则统计所有记录的个数。而如果参数为某字段，不统计含</a:t>
            </a:r>
            <a:r>
              <a:rPr lang="en-US" altLang="zh-CN" sz="1600">
                <a:solidFill>
                  <a:srgbClr val="333333"/>
                </a:solidFill>
                <a:latin typeface="Helvetica Neue" panose="02000503000000020004"/>
                <a:ea typeface="Alibaba PuHuiTi B"/>
              </a:rPr>
              <a:t>null</a:t>
            </a:r>
            <a:r>
              <a:rPr lang="zh-CN" altLang="zh-CN" sz="1600">
                <a:solidFill>
                  <a:srgbClr val="333333"/>
                </a:solidFill>
                <a:latin typeface="Helvetica Neue" panose="02000503000000020004"/>
                <a:ea typeface="Alibaba PuHuiTi B"/>
              </a:rPr>
              <a:t>值的记录个数。</a:t>
            </a:r>
            <a:endParaRPr lang="en-US" altLang="zh-CN" sz="1600">
              <a:solidFill>
                <a:srgbClr val="333333"/>
              </a:solidFill>
              <a:latin typeface="Helvetica Neue" panose="02000503000000020004"/>
              <a:ea typeface="Alibaba PuHuiTi B"/>
            </a:endParaRPr>
          </a:p>
          <a:p>
            <a:endParaRPr lang="zh-CN" altLang="zh-CN" sz="1600">
              <a:solidFill>
                <a:srgbClr val="333333"/>
              </a:solidFill>
              <a:latin typeface="Helvetica Neue" panose="02000503000000020004"/>
              <a:ea typeface="Alibaba PuHuiTi B"/>
            </a:endParaRPr>
          </a:p>
          <a:p>
            <a:r>
              <a:rPr lang="en-US" altLang="zh-CN" sz="1600">
                <a:solidFill>
                  <a:srgbClr val="333333"/>
                </a:solidFill>
                <a:latin typeface="Helvetica Neue" panose="02000503000000020004"/>
                <a:ea typeface="Alibaba PuHuiTi B"/>
              </a:rPr>
              <a:t>2</a:t>
            </a:r>
            <a:r>
              <a:rPr lang="zh-CN" altLang="zh-CN" sz="1600">
                <a:solidFill>
                  <a:srgbClr val="333333"/>
                </a:solidFill>
                <a:latin typeface="Helvetica Neue" panose="02000503000000020004"/>
                <a:ea typeface="Alibaba PuHuiTi B"/>
              </a:rPr>
              <a:t>、</a:t>
            </a:r>
            <a:r>
              <a:rPr lang="en-US" altLang="zh-CN" sz="1600">
                <a:solidFill>
                  <a:srgbClr val="333333"/>
                </a:solidFill>
                <a:latin typeface="Helvetica Neue" panose="02000503000000020004"/>
                <a:ea typeface="Alibaba PuHuiTi B"/>
              </a:rPr>
              <a:t>sum</a:t>
            </a:r>
            <a:r>
              <a:rPr lang="zh-CN" altLang="zh-CN" sz="1600">
                <a:solidFill>
                  <a:srgbClr val="333333"/>
                </a:solidFill>
                <a:latin typeface="Helvetica Neue" panose="02000503000000020004"/>
                <a:ea typeface="Alibaba PuHuiTi B"/>
              </a:rPr>
              <a:t>和</a:t>
            </a:r>
            <a:r>
              <a:rPr lang="en-US" altLang="zh-CN" sz="1600">
                <a:solidFill>
                  <a:srgbClr val="333333"/>
                </a:solidFill>
                <a:latin typeface="Helvetica Neue" panose="02000503000000020004"/>
                <a:ea typeface="Alibaba PuHuiTi B"/>
              </a:rPr>
              <a:t>avg</a:t>
            </a:r>
            <a:r>
              <a:rPr lang="zh-CN" altLang="zh-CN" sz="1600">
                <a:solidFill>
                  <a:srgbClr val="333333"/>
                </a:solidFill>
                <a:latin typeface="Helvetica Neue" panose="02000503000000020004"/>
                <a:ea typeface="Alibaba PuHuiTi B"/>
              </a:rPr>
              <a:t>函数对</a:t>
            </a:r>
            <a:r>
              <a:rPr lang="en-US" altLang="zh-CN" sz="1600">
                <a:solidFill>
                  <a:srgbClr val="333333"/>
                </a:solidFill>
                <a:latin typeface="Helvetica Neue" panose="02000503000000020004"/>
                <a:ea typeface="Alibaba PuHuiTi B"/>
              </a:rPr>
              <a:t>null</a:t>
            </a:r>
            <a:r>
              <a:rPr lang="zh-CN" altLang="zh-CN" sz="1600">
                <a:solidFill>
                  <a:srgbClr val="333333"/>
                </a:solidFill>
                <a:latin typeface="Helvetica Neue" panose="02000503000000020004"/>
                <a:ea typeface="Alibaba PuHuiTi B"/>
              </a:rPr>
              <a:t>值的处理</a:t>
            </a:r>
            <a:endParaRPr lang="zh-CN" altLang="zh-CN" sz="1600">
              <a:solidFill>
                <a:srgbClr val="333333"/>
              </a:solidFill>
              <a:latin typeface="Helvetica Neue" panose="02000503000000020004"/>
              <a:ea typeface="Alibaba PuHuiTi B"/>
            </a:endParaRPr>
          </a:p>
          <a:p>
            <a:r>
              <a:rPr lang="zh-CN" altLang="zh-CN" sz="1600">
                <a:solidFill>
                  <a:srgbClr val="333333"/>
                </a:solidFill>
                <a:latin typeface="Helvetica Neue" panose="02000503000000020004"/>
                <a:ea typeface="Alibaba PuHuiTi B"/>
              </a:rPr>
              <a:t>这两个函数忽略</a:t>
            </a:r>
            <a:r>
              <a:rPr lang="en-US" altLang="zh-CN" sz="1600">
                <a:solidFill>
                  <a:srgbClr val="333333"/>
                </a:solidFill>
                <a:latin typeface="Helvetica Neue" panose="02000503000000020004"/>
                <a:ea typeface="Alibaba PuHuiTi B"/>
              </a:rPr>
              <a:t>null</a:t>
            </a:r>
            <a:r>
              <a:rPr lang="zh-CN" altLang="zh-CN" sz="1600">
                <a:solidFill>
                  <a:srgbClr val="333333"/>
                </a:solidFill>
                <a:latin typeface="Helvetica Neue" panose="02000503000000020004"/>
                <a:ea typeface="Alibaba PuHuiTi B"/>
              </a:rPr>
              <a:t>值的存在，就好象该条记录不存在一样。</a:t>
            </a:r>
            <a:endParaRPr lang="en-US" altLang="zh-CN" sz="1600">
              <a:solidFill>
                <a:srgbClr val="333333"/>
              </a:solidFill>
              <a:latin typeface="Helvetica Neue" panose="02000503000000020004"/>
              <a:ea typeface="Alibaba PuHuiTi B"/>
            </a:endParaRPr>
          </a:p>
          <a:p>
            <a:endParaRPr lang="zh-CN" altLang="zh-CN" sz="1600">
              <a:solidFill>
                <a:srgbClr val="333333"/>
              </a:solidFill>
              <a:latin typeface="Helvetica Neue" panose="02000503000000020004"/>
              <a:ea typeface="Alibaba PuHuiTi B"/>
            </a:endParaRPr>
          </a:p>
          <a:p>
            <a:r>
              <a:rPr lang="en-US" altLang="zh-CN" sz="1600">
                <a:solidFill>
                  <a:srgbClr val="333333"/>
                </a:solidFill>
                <a:latin typeface="Helvetica Neue" panose="02000503000000020004"/>
                <a:ea typeface="Alibaba PuHuiTi B"/>
              </a:rPr>
              <a:t>3</a:t>
            </a:r>
            <a:r>
              <a:rPr lang="zh-CN" altLang="zh-CN" sz="1600">
                <a:solidFill>
                  <a:srgbClr val="333333"/>
                </a:solidFill>
                <a:latin typeface="Helvetica Neue" panose="02000503000000020004"/>
                <a:ea typeface="Alibaba PuHuiTi B"/>
              </a:rPr>
              <a:t>、</a:t>
            </a:r>
            <a:r>
              <a:rPr lang="en-US" altLang="zh-CN" sz="1600">
                <a:solidFill>
                  <a:srgbClr val="333333"/>
                </a:solidFill>
                <a:latin typeface="Helvetica Neue" panose="02000503000000020004"/>
                <a:ea typeface="Alibaba PuHuiTi B"/>
              </a:rPr>
              <a:t>max</a:t>
            </a:r>
            <a:r>
              <a:rPr lang="zh-CN" altLang="zh-CN" sz="1600">
                <a:solidFill>
                  <a:srgbClr val="333333"/>
                </a:solidFill>
                <a:latin typeface="Helvetica Neue" panose="02000503000000020004"/>
                <a:ea typeface="Alibaba PuHuiTi B"/>
              </a:rPr>
              <a:t>和</a:t>
            </a:r>
            <a:r>
              <a:rPr lang="en-US" altLang="zh-CN" sz="1600">
                <a:solidFill>
                  <a:srgbClr val="333333"/>
                </a:solidFill>
                <a:latin typeface="Helvetica Neue" panose="02000503000000020004"/>
                <a:ea typeface="Alibaba PuHuiTi B"/>
              </a:rPr>
              <a:t>min</a:t>
            </a:r>
            <a:r>
              <a:rPr lang="zh-CN" altLang="zh-CN" sz="1600">
                <a:solidFill>
                  <a:srgbClr val="333333"/>
                </a:solidFill>
                <a:latin typeface="Helvetica Neue" panose="02000503000000020004"/>
                <a:ea typeface="Alibaba PuHuiTi B"/>
              </a:rPr>
              <a:t>函数对</a:t>
            </a:r>
            <a:r>
              <a:rPr lang="en-US" altLang="zh-CN" sz="1600">
                <a:solidFill>
                  <a:srgbClr val="333333"/>
                </a:solidFill>
                <a:latin typeface="Helvetica Neue" panose="02000503000000020004"/>
                <a:ea typeface="Alibaba PuHuiTi B"/>
              </a:rPr>
              <a:t>null</a:t>
            </a:r>
            <a:r>
              <a:rPr lang="zh-CN" altLang="zh-CN" sz="1600">
                <a:solidFill>
                  <a:srgbClr val="333333"/>
                </a:solidFill>
                <a:latin typeface="Helvetica Neue" panose="02000503000000020004"/>
                <a:ea typeface="Alibaba PuHuiTi B"/>
              </a:rPr>
              <a:t>值的处理</a:t>
            </a:r>
            <a:endParaRPr lang="zh-CN" altLang="zh-CN" sz="1600">
              <a:solidFill>
                <a:srgbClr val="333333"/>
              </a:solidFill>
              <a:latin typeface="Helvetica Neue" panose="02000503000000020004"/>
              <a:ea typeface="Alibaba PuHuiTi B"/>
            </a:endParaRPr>
          </a:p>
          <a:p>
            <a:r>
              <a:rPr lang="en-US" altLang="zh-CN" sz="1600">
                <a:solidFill>
                  <a:srgbClr val="333333"/>
                </a:solidFill>
                <a:latin typeface="Helvetica Neue" panose="02000503000000020004"/>
                <a:ea typeface="Alibaba PuHuiTi B"/>
              </a:rPr>
              <a:t> max</a:t>
            </a:r>
            <a:r>
              <a:rPr lang="zh-CN" altLang="zh-CN" sz="1600">
                <a:solidFill>
                  <a:srgbClr val="333333"/>
                </a:solidFill>
                <a:latin typeface="Helvetica Neue" panose="02000503000000020004"/>
                <a:ea typeface="Alibaba PuHuiTi B"/>
              </a:rPr>
              <a:t>和</a:t>
            </a:r>
            <a:r>
              <a:rPr lang="en-US" altLang="zh-CN" sz="1600">
                <a:solidFill>
                  <a:srgbClr val="333333"/>
                </a:solidFill>
                <a:latin typeface="Helvetica Neue" panose="02000503000000020004"/>
                <a:ea typeface="Alibaba PuHuiTi B"/>
              </a:rPr>
              <a:t>min</a:t>
            </a:r>
            <a:r>
              <a:rPr lang="zh-CN" altLang="zh-CN" sz="1600">
                <a:solidFill>
                  <a:srgbClr val="333333"/>
                </a:solidFill>
                <a:latin typeface="Helvetica Neue" panose="02000503000000020004"/>
                <a:ea typeface="Alibaba PuHuiTi B"/>
              </a:rPr>
              <a:t>两个函数同样忽略</a:t>
            </a:r>
            <a:r>
              <a:rPr lang="en-US" altLang="zh-CN" sz="1600">
                <a:solidFill>
                  <a:srgbClr val="333333"/>
                </a:solidFill>
                <a:latin typeface="Helvetica Neue" panose="02000503000000020004"/>
                <a:ea typeface="Alibaba PuHuiTi B"/>
              </a:rPr>
              <a:t>null</a:t>
            </a:r>
            <a:r>
              <a:rPr lang="zh-CN" altLang="zh-CN" sz="1600">
                <a:solidFill>
                  <a:srgbClr val="333333"/>
                </a:solidFill>
                <a:latin typeface="Helvetica Neue" panose="02000503000000020004"/>
                <a:ea typeface="Alibaba PuHuiTi B"/>
              </a:rPr>
              <a:t>值的存在。</a:t>
            </a:r>
            <a:endParaRPr lang="zh-CN" altLang="zh-CN" sz="1600">
              <a:solidFill>
                <a:srgbClr val="333333"/>
              </a:solidFill>
              <a:latin typeface="Helvetica Neue" panose="02000503000000020004"/>
              <a:ea typeface="Alibaba PuHuiTi B"/>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聚合查询</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-NULL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值的处理</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044087" y="1969284"/>
            <a:ext cx="8864844" cy="4493538"/>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itchFamily="2" charset="-122"/>
                <a:cs typeface="Times New Roman" panose="02020603050405020304" pitchFamily="18" charset="0"/>
              </a:rPr>
              <a:t>-- </a:t>
            </a:r>
            <a:r>
              <a:rPr lang="zh-CN" altLang="en-US" kern="0">
                <a:solidFill>
                  <a:srgbClr val="008000"/>
                </a:solidFill>
                <a:latin typeface="Courier New" panose="02070309020205020404" pitchFamily="49" charset="0"/>
                <a:ea typeface="宋体" pitchFamily="2" charset="-122"/>
                <a:cs typeface="Times New Roman" panose="02020603050405020304" pitchFamily="18" charset="0"/>
              </a:rPr>
              <a:t>创建表</a:t>
            </a:r>
            <a:endParaRPr lang="en-US" altLang="zh-CN" kern="0">
              <a:solidFill>
                <a:srgbClr val="008000"/>
              </a:solidFill>
              <a:latin typeface="Courier New" panose="02070309020205020404" pitchFamily="49" charset="0"/>
              <a:ea typeface="宋体" pitchFamily="2" charset="-122"/>
              <a:cs typeface="Times New Roman" panose="02020603050405020304" pitchFamily="18"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test_null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c1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solidFill>
                <a:srgbClr val="00000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 c2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endParaRPr lang="en-US" altLang="zh-CN">
              <a:effectLst/>
            </a:endParaRPr>
          </a:p>
          <a:p>
            <a:endParaRPr kumimoji="0" lang="en-US" altLang="zh-CN" b="1" i="0" u="none" strike="noStrike" kern="0" cap="none" spc="0" normalizeH="0" baseline="0" noProof="0">
              <a:ln>
                <a:noFill/>
              </a:ln>
              <a:solidFill>
                <a:srgbClr val="000080"/>
              </a:solidFill>
              <a:uLnTx/>
              <a:uFillTx/>
              <a:latin typeface="Courier New" panose="02070309020205020404" pitchFamily="49" charset="0"/>
              <a:ea typeface="宋体"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插入数据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'aaa'</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'bbb'</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'ccc'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test_null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'ddd'</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6</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测试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test_null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max</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min</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avg</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c2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test_null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kumimoji="0" lang="zh-CN"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分组查询</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-group by</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p:cNvSpPr txBox="1"/>
          <p:nvPr/>
        </p:nvSpPr>
        <p:spPr>
          <a:xfrm>
            <a:off x="842765" y="1902880"/>
            <a:ext cx="10666365" cy="1354217"/>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lang="zh-CN" altLang="en-US" sz="1600">
                <a:solidFill>
                  <a:srgbClr val="333333"/>
                </a:solidFill>
                <a:latin typeface="Helvetica Neue" panose="02000503000000020004"/>
                <a:ea typeface="Alibaba PuHuiTi B"/>
              </a:rPr>
              <a:t>分组查询是指使用</a:t>
            </a:r>
            <a:r>
              <a:rPr lang="en-US" altLang="zh-CN" sz="1600">
                <a:solidFill>
                  <a:srgbClr val="333333"/>
                </a:solidFill>
                <a:highlight>
                  <a:srgbClr val="FFFF00"/>
                </a:highlight>
                <a:latin typeface="Helvetica Neue" panose="02000503000000020004"/>
                <a:ea typeface="Alibaba PuHuiTi B"/>
              </a:rPr>
              <a:t>group by</a:t>
            </a:r>
            <a:r>
              <a:rPr lang="zh-CN" altLang="en-US" sz="1600">
                <a:solidFill>
                  <a:srgbClr val="333333"/>
                </a:solidFill>
                <a:latin typeface="Helvetica Neue" panose="02000503000000020004"/>
                <a:ea typeface="Alibaba PuHuiTi B"/>
              </a:rPr>
              <a:t>字句对查询信息进行分组。</a:t>
            </a:r>
            <a:endParaRPr lang="en-US" altLang="zh-CN" sz="1600">
              <a:solidFill>
                <a:srgbClr val="333333"/>
              </a:solidFill>
              <a:latin typeface="Helvetica Neue" panose="02000503000000020004"/>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defRPr/>
            </a:pPr>
            <a:endParaRPr lang="zh-CN" altLang="en-US" sz="1600">
              <a:solidFill>
                <a:srgbClr val="333333"/>
              </a:solidFill>
              <a:latin typeface="Helvetica Neue" panose="02000503000000020004"/>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defRPr/>
            </a:pPr>
            <a:r>
              <a:rPr lang="zh-CN" altLang="en-US" sz="1600">
                <a:solidFill>
                  <a:srgbClr val="333333"/>
                </a:solidFill>
                <a:latin typeface="Helvetica Neue" panose="02000503000000020004"/>
                <a:ea typeface="Alibaba PuHuiTi B"/>
              </a:rPr>
              <a:t>格式：</a:t>
            </a:r>
            <a:endParaRPr lang="zh-CN" altLang="en-US" sz="1600">
              <a:solidFill>
                <a:srgbClr val="333333"/>
              </a:solidFill>
              <a:latin typeface="Helvetica Neue" panose="02000503000000020004"/>
              <a:ea typeface="Alibaba PuHuiTi B"/>
            </a:endParaRPr>
          </a:p>
          <a:p>
            <a:pPr marL="0" marR="0" lvl="0" indent="266700" algn="l" defTabSz="914400" rtl="0" eaLnBrk="1" fontAlgn="auto" latinLnBrk="0" hangingPunct="1">
              <a:lnSpc>
                <a:spcPct val="100000"/>
              </a:lnSpc>
              <a:spcBef>
                <a:spcPts val="0"/>
              </a:spcBef>
              <a:spcAft>
                <a:spcPts val="0"/>
              </a:spcAft>
              <a:buClrTx/>
              <a:buSzTx/>
              <a:buFontTx/>
              <a:buNone/>
              <a:defRPr/>
            </a:pPr>
            <a:r>
              <a:rPr lang="en-US" altLang="zh-CN" sz="1600">
                <a:solidFill>
                  <a:srgbClr val="333333"/>
                </a:solidFill>
                <a:latin typeface="Helvetica Neue" panose="02000503000000020004"/>
                <a:ea typeface="Alibaba PuHuiTi B"/>
              </a:rPr>
              <a:t>  </a:t>
            </a:r>
            <a:endParaRPr lang="en-US" altLang="zh-CN" sz="1600">
              <a:solidFill>
                <a:srgbClr val="333333"/>
              </a:solidFill>
              <a:latin typeface="Helvetica Neue" panose="02000503000000020004"/>
              <a:ea typeface="Alibaba PuHuiTi B"/>
            </a:endParaRPr>
          </a:p>
          <a:p>
            <a:pPr indent="266700"/>
            <a:endParaRPr lang="zh-CN" altLang="en-US" sz="1800">
              <a:solidFill>
                <a:srgbClr val="000000"/>
              </a:solidFill>
              <a:effectLst/>
              <a:latin typeface="Courier New" panose="02070309020205020404" pitchFamily="49" charset="0"/>
            </a:endParaRPr>
          </a:p>
        </p:txBody>
      </p:sp>
      <p:sp>
        <p:nvSpPr>
          <p:cNvPr id="10" name="文本框 9"/>
          <p:cNvSpPr txBox="1"/>
          <p:nvPr/>
        </p:nvSpPr>
        <p:spPr>
          <a:xfrm>
            <a:off x="1088047" y="4031790"/>
            <a:ext cx="9893544" cy="646331"/>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itchFamily="2" charset="-122"/>
                <a:cs typeface="Times New Roman" panose="02020603050405020304" pitchFamily="18" charset="0"/>
              </a:rPr>
              <a:t>-- 1 </a:t>
            </a:r>
            <a:r>
              <a:rPr lang="zh-CN" altLang="zh-CN" kern="0">
                <a:solidFill>
                  <a:srgbClr val="008000"/>
                </a:solidFill>
                <a:latin typeface="Courier New" panose="02070309020205020404" pitchFamily="49" charset="0"/>
                <a:ea typeface="宋体" pitchFamily="2" charset="-122"/>
                <a:cs typeface="Times New Roman" panose="02020603050405020304" pitchFamily="18" charset="0"/>
              </a:rPr>
              <a:t>统计各个分类商品的个数</a:t>
            </a:r>
            <a:endParaRPr lang="zh-CN" altLang="zh-CN" kern="0">
              <a:solidFill>
                <a:srgbClr val="008000"/>
              </a:solidFill>
              <a:latin typeface="Courier New" panose="02070309020205020404" pitchFamily="49" charset="0"/>
              <a:ea typeface="宋体"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count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product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group</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category_id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1088047" y="2782669"/>
            <a:ext cx="10095767" cy="369332"/>
          </a:xfrm>
          <a:prstGeom prst="rect">
            <a:avLst/>
          </a:prstGeom>
          <a:solidFill>
            <a:srgbClr val="FFFFE4"/>
          </a:solidFill>
          <a:ln>
            <a:solidFill>
              <a:schemeClr val="tx1"/>
            </a:solidFill>
          </a:ln>
        </p:spPr>
        <p:txBody>
          <a:bodyPr wrap="square">
            <a:spAutoFit/>
          </a:bodyPr>
          <a:lstStyle/>
          <a:p>
            <a:pPr indent="266700"/>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分组字段 </a:t>
            </a:r>
            <a:r>
              <a:rPr lang="en-US" altLang="zh-CN" sz="1800" b="1">
                <a:solidFill>
                  <a:srgbClr val="0000FF"/>
                </a:solidFill>
                <a:effectLst/>
                <a:latin typeface="Courier New" panose="02070309020205020404" pitchFamily="49" charset="0"/>
              </a:rPr>
              <a:t>having</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分组条件</a:t>
            </a:r>
            <a:r>
              <a:rPr lang="en-US" altLang="zh-CN" sz="1800" b="1">
                <a:solidFill>
                  <a:srgbClr val="000080"/>
                </a:solidFill>
                <a:effectLst/>
                <a:latin typeface="Courier New" panose="02070309020205020404" pitchFamily="49" charset="0"/>
              </a:rPr>
              <a:t>;</a:t>
            </a:r>
            <a:endParaRPr lang="en-US" altLang="zh-CN">
              <a:solidFill>
                <a:prstClr val="black"/>
              </a:solidFill>
              <a:latin typeface="微软雅黑 Light" pitchFamily="34" charset="-122"/>
              <a:ea typeface="微软雅黑 Light" pitchFamily="34" charset="-122"/>
              <a:cs typeface="Times New Roman" panose="02020603050405020304" pitchFamily="18" charset="0"/>
            </a:endParaRPr>
          </a:p>
        </p:txBody>
      </p:sp>
      <p:sp>
        <p:nvSpPr>
          <p:cNvPr id="14" name="文本框 13"/>
          <p:cNvSpPr txBox="1"/>
          <p:nvPr/>
        </p:nvSpPr>
        <p:spPr>
          <a:xfrm>
            <a:off x="991333" y="3441735"/>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8" name="文本框 17"/>
          <p:cNvSpPr txBox="1"/>
          <p:nvPr/>
        </p:nvSpPr>
        <p:spPr>
          <a:xfrm>
            <a:off x="1015815" y="5207279"/>
            <a:ext cx="9893543" cy="338554"/>
          </a:xfrm>
          <a:prstGeom prst="rect">
            <a:avLst/>
          </a:prstGeom>
          <a:noFill/>
          <a:ln>
            <a:solidFill>
              <a:schemeClr val="bg1"/>
            </a:solidFill>
          </a:ln>
        </p:spPr>
        <p:txBody>
          <a:bodyPr wrap="square">
            <a:spAutoFit/>
          </a:bodyPr>
          <a:lstStyle/>
          <a:p>
            <a:r>
              <a:rPr lang="zh-CN" altLang="en-US" sz="1600" b="0" i="0">
                <a:effectLst/>
                <a:highlight>
                  <a:srgbClr val="FFFF00"/>
                </a:highlight>
                <a:latin typeface="-apple-system"/>
              </a:rPr>
              <a:t>如果要进行分组的话，则</a:t>
            </a:r>
            <a:r>
              <a:rPr lang="en-US" altLang="zh-CN" sz="1600" b="0" i="0">
                <a:effectLst/>
                <a:highlight>
                  <a:srgbClr val="FFFF00"/>
                </a:highlight>
                <a:latin typeface="-apple-system"/>
              </a:rPr>
              <a:t>SELECT</a:t>
            </a:r>
            <a:r>
              <a:rPr lang="zh-CN" altLang="en-US" sz="1600" b="0" i="0">
                <a:effectLst/>
                <a:highlight>
                  <a:srgbClr val="FFFF00"/>
                </a:highlight>
                <a:latin typeface="-apple-system"/>
              </a:rPr>
              <a:t>子句之后，只能</a:t>
            </a:r>
            <a:r>
              <a:rPr lang="zh-CN" altLang="en-US" sz="1600">
                <a:highlight>
                  <a:srgbClr val="FFFF00"/>
                </a:highlight>
                <a:latin typeface="-apple-system"/>
              </a:rPr>
              <a:t>出现分组的字段和统计函数，</a:t>
            </a:r>
            <a:r>
              <a:rPr lang="zh-CN" altLang="en-US" sz="1600" b="0" i="0">
                <a:effectLst/>
                <a:highlight>
                  <a:srgbClr val="FFFF00"/>
                </a:highlight>
                <a:latin typeface="-apple-system"/>
              </a:rPr>
              <a:t>其他的字段不能出现：</a:t>
            </a:r>
            <a:endParaRPr lang="zh-CN" altLang="en-US" sz="1600">
              <a:highlight>
                <a:srgbClr val="FFFF00"/>
              </a:highlight>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分组查询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a:ea typeface="黑体"/>
              </a:rPr>
              <a:t>分组之后的条件筛选</a:t>
            </a:r>
            <a:r>
              <a:rPr lang="en-US" altLang="zh-CN">
                <a:solidFill>
                  <a:srgbClr val="FF0000"/>
                </a:solidFill>
                <a:latin typeface="Calibri"/>
                <a:ea typeface="黑体"/>
              </a:rPr>
              <a:t>-having</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p:cNvSpPr txBox="1"/>
          <p:nvPr/>
        </p:nvSpPr>
        <p:spPr>
          <a:xfrm>
            <a:off x="842765" y="1902880"/>
            <a:ext cx="10666365" cy="18466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分组之后对统计结果进行筛选的话必须使用</a:t>
            </a: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having</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，不能使用</a:t>
            </a: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where</a:t>
            </a:r>
            <a:endParaRPr lang="en-US" altLang="zh-CN" sz="1600">
              <a:solidFill>
                <a:srgbClr val="333333"/>
              </a:solidFill>
              <a:latin typeface="Helvetica Neue" panose="020005030000000200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where</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子句用来筛选 </a:t>
            </a: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FROM </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子句中指定的操作所产生的行 </a:t>
            </a:r>
            <a:endPar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group  by  </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子句用来分组 </a:t>
            </a: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WHERE </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子句的输出。 </a:t>
            </a:r>
            <a:endPar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having </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子句用来从分组的结果中筛选行</a:t>
            </a:r>
            <a:endPar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srgbClr val="333333"/>
              </a:solidFill>
              <a:latin typeface="Helvetica Neue" panose="02000503000000020004"/>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a:ea typeface="黑体"/>
              </a:rPr>
              <a:t>格式</a:t>
            </a:r>
            <a:endParaRPr lang="zh-CN" altLang="en-US">
              <a:solidFill>
                <a:srgbClr val="FF0000"/>
              </a:solidFill>
              <a:latin typeface="Calibri"/>
              <a:ea typeface="黑体"/>
            </a:endParaRPr>
          </a:p>
          <a:p>
            <a:pPr marL="0" marR="0" lvl="0" indent="26670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 </a:t>
            </a:r>
            <a:endPar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endParaRPr>
          </a:p>
        </p:txBody>
      </p:sp>
      <p:sp>
        <p:nvSpPr>
          <p:cNvPr id="10" name="文本框 9"/>
          <p:cNvSpPr txBox="1"/>
          <p:nvPr/>
        </p:nvSpPr>
        <p:spPr>
          <a:xfrm>
            <a:off x="991333" y="4765656"/>
            <a:ext cx="9893544" cy="9233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-- 2</a:t>
            </a:r>
            <a:r>
              <a:rPr lang="en-US" altLang="zh-CN" kern="0">
                <a:solidFill>
                  <a:srgbClr val="008000"/>
                </a:solidFill>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统计各个分类商品的个数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且只显示个数大于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4</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的信息</a:t>
            </a:r>
            <a:endPar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product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category_id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991333" y="3586200"/>
            <a:ext cx="10095767" cy="369332"/>
          </a:xfrm>
          <a:prstGeom prst="rect">
            <a:avLst/>
          </a:prstGeom>
          <a:solidFill>
            <a:srgbClr val="FFFFE4"/>
          </a:solidFill>
          <a:ln>
            <a:solidFill>
              <a:schemeClr val="tx1"/>
            </a:solidFill>
          </a:ln>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group</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by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分组字段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having</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分组条件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微软雅黑 Light" pitchFamily="34" charset="-122"/>
              <a:ea typeface="微软雅黑 Light" pitchFamily="34" charset="-122"/>
              <a:cs typeface="Times New Roman" panose="02020603050405020304" pitchFamily="18" charset="0"/>
            </a:endParaRPr>
          </a:p>
        </p:txBody>
      </p:sp>
      <p:sp>
        <p:nvSpPr>
          <p:cNvPr id="15" name="文本框 14"/>
          <p:cNvSpPr txBox="1"/>
          <p:nvPr/>
        </p:nvSpPr>
        <p:spPr>
          <a:xfrm>
            <a:off x="842765" y="4175928"/>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a:ea typeface="黑体"/>
              </a:rPr>
              <a:t>操作</a:t>
            </a:r>
            <a:endParaRPr lang="zh-CN" altLang="en-US">
              <a:solidFill>
                <a:srgbClr val="FF0000"/>
              </a:solidFill>
              <a:latin typeface="Calibri"/>
              <a:ea typeface="黑体"/>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、数据库管理系统分类</a:t>
            </a:r>
            <a:endParaRPr kumimoji="1" lang="zh-CN" altLang="en-US" dirty="0"/>
          </a:p>
        </p:txBody>
      </p:sp>
      <p:sp>
        <p:nvSpPr>
          <p:cNvPr id="5" name="文本占位符 1"/>
          <p:cNvSpPr>
            <a:spLocks noGrp="1"/>
          </p:cNvSpPr>
          <p:nvPr>
            <p:ph type="body" sz="quarter" idx="11"/>
          </p:nvPr>
        </p:nvSpPr>
        <p:spPr>
          <a:xfrm>
            <a:off x="710881" y="1646133"/>
            <a:ext cx="10749598" cy="4219575"/>
          </a:xfrm>
        </p:spPr>
        <p:txBody>
          <a:bodyPr/>
          <a:lstStyle/>
          <a:p>
            <a:pPr>
              <a:buFont typeface="Wingdings" panose="05000000000000000000" pitchFamily="2" charset="2"/>
              <a:buChar char="u"/>
            </a:pPr>
            <a:r>
              <a:rPr lang="zh-CN" altLang="en-US"/>
              <a:t>关系型数据库（</a:t>
            </a:r>
            <a:r>
              <a:rPr lang="en-US" altLang="zh-CN"/>
              <a:t>RDBMS</a:t>
            </a:r>
            <a:r>
              <a:rPr lang="zh-CN" altLang="en-US"/>
              <a:t>）</a:t>
            </a:r>
            <a:endParaRPr lang="en-US" altLang="zh-CN"/>
          </a:p>
          <a:p>
            <a:pPr marL="0" indent="0">
              <a:buNone/>
            </a:pPr>
            <a:r>
              <a:rPr lang="en-US" altLang="zh-CN">
                <a:solidFill>
                  <a:schemeClr val="accent1"/>
                </a:solidFill>
                <a:latin typeface="PingFang SC" panose="020B0400000000000000" charset="-122"/>
                <a:ea typeface="Alibaba PuHuiTi B"/>
              </a:rPr>
              <a:t>     1</a:t>
            </a:r>
            <a:r>
              <a:rPr lang="zh-CN" altLang="en-US">
                <a:solidFill>
                  <a:schemeClr val="accent1"/>
                </a:solidFill>
                <a:latin typeface="PingFang SC" panose="020B0400000000000000" charset="-122"/>
                <a:ea typeface="Alibaba PuHuiTi B"/>
              </a:rPr>
              <a:t>、</a:t>
            </a:r>
            <a:r>
              <a:rPr lang="en-US" altLang="zh-CN">
                <a:solidFill>
                  <a:schemeClr val="accent1"/>
                </a:solidFill>
                <a:latin typeface="PingFang SC" panose="020B0400000000000000" charset="-122"/>
                <a:ea typeface="Alibaba PuHuiTi B"/>
              </a:rPr>
              <a:t>Oracle</a:t>
            </a:r>
            <a:r>
              <a:rPr lang="zh-CN" altLang="en-US">
                <a:solidFill>
                  <a:schemeClr val="accent1"/>
                </a:solidFill>
                <a:latin typeface="PingFang SC" panose="020B0400000000000000" charset="-122"/>
                <a:ea typeface="Alibaba PuHuiTi B"/>
              </a:rPr>
              <a:t>数据库 （老大，最挣钱的数据库）</a:t>
            </a:r>
            <a:endParaRPr lang="en-US" altLang="zh-CN">
              <a:solidFill>
                <a:schemeClr val="accent1"/>
              </a:solidFill>
              <a:latin typeface="PingFang SC" panose="020B0400000000000000" charset="-122"/>
              <a:ea typeface="Alibaba PuHuiTi B"/>
            </a:endParaRPr>
          </a:p>
          <a:p>
            <a:pPr marL="0" indent="0">
              <a:buNone/>
            </a:pPr>
            <a:r>
              <a:rPr lang="en-US" altLang="zh-CN">
                <a:solidFill>
                  <a:schemeClr val="accent1"/>
                </a:solidFill>
                <a:latin typeface="PingFang SC" panose="020B0400000000000000" charset="-122"/>
                <a:ea typeface="Alibaba PuHuiTi B"/>
              </a:rPr>
              <a:t>     2</a:t>
            </a:r>
            <a:r>
              <a:rPr lang="zh-CN" altLang="en-US">
                <a:solidFill>
                  <a:schemeClr val="accent1"/>
                </a:solidFill>
                <a:latin typeface="PingFang SC" panose="020B0400000000000000" charset="-122"/>
                <a:ea typeface="Alibaba PuHuiTi B"/>
              </a:rPr>
              <a:t>、</a:t>
            </a:r>
            <a:r>
              <a:rPr lang="en-US" altLang="zh-CN" dirty="0">
                <a:solidFill>
                  <a:schemeClr val="accent1"/>
                </a:solidFill>
                <a:latin typeface="PingFang SC" panose="020B0400000000000000" charset="-122"/>
                <a:ea typeface="Alibaba PuHuiTi B"/>
              </a:rPr>
              <a:t>MySQL</a:t>
            </a:r>
            <a:r>
              <a:rPr lang="zh-CN" altLang="en-US" dirty="0">
                <a:solidFill>
                  <a:schemeClr val="accent1"/>
                </a:solidFill>
                <a:latin typeface="PingFang SC" panose="020B0400000000000000" charset="-122"/>
                <a:ea typeface="Alibaba PuHuiTi B"/>
              </a:rPr>
              <a:t>数据库 （</a:t>
            </a:r>
            <a:r>
              <a:rPr lang="zh-CN" altLang="en-US">
                <a:solidFill>
                  <a:schemeClr val="accent1"/>
                </a:solidFill>
                <a:latin typeface="PingFang SC" panose="020B0400000000000000" charset="-122"/>
                <a:ea typeface="Alibaba PuHuiTi B"/>
              </a:rPr>
              <a:t>最流行中型数据库））</a:t>
            </a:r>
            <a:endParaRPr lang="zh-CN" altLang="en-US" dirty="0">
              <a:solidFill>
                <a:schemeClr val="accent1"/>
              </a:solidFill>
              <a:latin typeface="PingFang SC" panose="020B0400000000000000" charset="-122"/>
              <a:ea typeface="Alibaba PuHuiTi B"/>
            </a:endParaRPr>
          </a:p>
          <a:p>
            <a:pPr marL="0" indent="0">
              <a:buNone/>
            </a:pPr>
            <a:r>
              <a:rPr lang="en-US" altLang="zh-CN">
                <a:solidFill>
                  <a:schemeClr val="accent1"/>
                </a:solidFill>
                <a:latin typeface="PingFang SC" panose="020B0400000000000000" charset="-122"/>
                <a:ea typeface="Alibaba PuHuiTi B"/>
              </a:rPr>
              <a:t>     3</a:t>
            </a:r>
            <a:r>
              <a:rPr lang="zh-CN" altLang="en-US">
                <a:solidFill>
                  <a:schemeClr val="accent1"/>
                </a:solidFill>
                <a:latin typeface="PingFang SC" panose="020B0400000000000000" charset="-122"/>
                <a:ea typeface="Alibaba PuHuiTi B"/>
              </a:rPr>
              <a:t>、</a:t>
            </a:r>
            <a:r>
              <a:rPr lang="en-US" altLang="zh-CN" dirty="0">
                <a:solidFill>
                  <a:schemeClr val="accent1"/>
                </a:solidFill>
                <a:latin typeface="PingFang SC" panose="020B0400000000000000" charset="-122"/>
                <a:ea typeface="Alibaba PuHuiTi B"/>
              </a:rPr>
              <a:t>SQL server</a:t>
            </a:r>
            <a:r>
              <a:rPr lang="zh-CN" altLang="en-US">
                <a:solidFill>
                  <a:schemeClr val="accent1"/>
                </a:solidFill>
                <a:latin typeface="PingFang SC" panose="020B0400000000000000" charset="-122"/>
                <a:ea typeface="Alibaba PuHuiTi B"/>
              </a:rPr>
              <a:t>数据库 （</a:t>
            </a:r>
            <a:r>
              <a:rPr lang="en-US" altLang="zh-CN" dirty="0">
                <a:solidFill>
                  <a:schemeClr val="accent1"/>
                </a:solidFill>
                <a:latin typeface="PingFang SC" panose="020B0400000000000000" charset="-122"/>
                <a:ea typeface="Alibaba PuHuiTi B"/>
              </a:rPr>
              <a:t>Windows</a:t>
            </a:r>
            <a:r>
              <a:rPr lang="zh-CN" altLang="en-US" dirty="0">
                <a:solidFill>
                  <a:schemeClr val="accent1"/>
                </a:solidFill>
                <a:latin typeface="PingFang SC" panose="020B0400000000000000" charset="-122"/>
                <a:ea typeface="Alibaba PuHuiTi B"/>
              </a:rPr>
              <a:t>上最好的</a:t>
            </a:r>
            <a:r>
              <a:rPr lang="zh-CN" altLang="en-US">
                <a:solidFill>
                  <a:schemeClr val="accent1"/>
                </a:solidFill>
                <a:latin typeface="PingFang SC" panose="020B0400000000000000" charset="-122"/>
                <a:ea typeface="Alibaba PuHuiTi B"/>
              </a:rPr>
              <a:t>数据库）</a:t>
            </a:r>
            <a:endParaRPr lang="en-US" altLang="zh-CN" dirty="0">
              <a:solidFill>
                <a:schemeClr val="accent1"/>
              </a:solidFill>
              <a:latin typeface="PingFang SC" panose="020B0400000000000000" charset="-122"/>
              <a:ea typeface="Alibaba PuHuiTi B"/>
            </a:endParaRPr>
          </a:p>
          <a:p>
            <a:pPr marL="0" indent="0">
              <a:buNone/>
            </a:pPr>
            <a:r>
              <a:rPr lang="en-US" altLang="zh-CN">
                <a:solidFill>
                  <a:schemeClr val="accent1"/>
                </a:solidFill>
                <a:latin typeface="PingFang SC" panose="020B0400000000000000" charset="-122"/>
                <a:ea typeface="Alibaba PuHuiTi B"/>
              </a:rPr>
              <a:t>     4</a:t>
            </a:r>
            <a:r>
              <a:rPr lang="zh-CN" altLang="en-US">
                <a:solidFill>
                  <a:schemeClr val="accent1"/>
                </a:solidFill>
                <a:latin typeface="PingFang SC" panose="020B0400000000000000" charset="-122"/>
                <a:ea typeface="Alibaba PuHuiTi B"/>
              </a:rPr>
              <a:t>、</a:t>
            </a:r>
            <a:r>
              <a:rPr lang="en-US" altLang="zh-CN" dirty="0">
                <a:solidFill>
                  <a:schemeClr val="accent1"/>
                </a:solidFill>
                <a:latin typeface="PingFang SC" panose="020B0400000000000000" charset="-122"/>
                <a:ea typeface="Alibaba PuHuiTi B"/>
              </a:rPr>
              <a:t>PostgreSQL</a:t>
            </a:r>
            <a:r>
              <a:rPr lang="zh-CN" altLang="en-US" dirty="0">
                <a:solidFill>
                  <a:schemeClr val="accent1"/>
                </a:solidFill>
                <a:latin typeface="PingFang SC" panose="020B0400000000000000" charset="-122"/>
                <a:ea typeface="Alibaba PuHuiTi B"/>
              </a:rPr>
              <a:t>（功能最强大的开源</a:t>
            </a:r>
            <a:r>
              <a:rPr lang="zh-CN" altLang="en-US">
                <a:solidFill>
                  <a:schemeClr val="accent1"/>
                </a:solidFill>
                <a:latin typeface="PingFang SC" panose="020B0400000000000000" charset="-122"/>
                <a:ea typeface="Alibaba PuHuiTi B"/>
              </a:rPr>
              <a:t>数据库）</a:t>
            </a:r>
            <a:endParaRPr lang="en-US" altLang="zh-CN">
              <a:solidFill>
                <a:schemeClr val="accent1"/>
              </a:solidFill>
              <a:latin typeface="PingFang SC" panose="020B0400000000000000" charset="-122"/>
              <a:ea typeface="Alibaba PuHuiTi B"/>
            </a:endParaRPr>
          </a:p>
          <a:p>
            <a:pPr marL="0" indent="0">
              <a:buNone/>
            </a:pPr>
            <a:r>
              <a:rPr lang="en-US" altLang="zh-CN">
                <a:solidFill>
                  <a:schemeClr val="accent1"/>
                </a:solidFill>
                <a:latin typeface="PingFang SC" panose="020B0400000000000000" charset="-122"/>
                <a:ea typeface="Alibaba PuHuiTi B"/>
              </a:rPr>
              <a:t>     5</a:t>
            </a:r>
            <a:r>
              <a:rPr lang="zh-CN" altLang="en-US">
                <a:solidFill>
                  <a:schemeClr val="accent1"/>
                </a:solidFill>
                <a:latin typeface="PingFang SC" panose="020B0400000000000000" charset="-122"/>
                <a:ea typeface="Alibaba PuHuiTi B"/>
              </a:rPr>
              <a:t>、</a:t>
            </a:r>
            <a:r>
              <a:rPr lang="en-US" altLang="zh-CN">
                <a:solidFill>
                  <a:schemeClr val="accent1"/>
                </a:solidFill>
                <a:latin typeface="PingFang SC" panose="020B0400000000000000" charset="-122"/>
                <a:ea typeface="Alibaba PuHuiTi B"/>
              </a:rPr>
              <a:t>SQLite</a:t>
            </a:r>
            <a:r>
              <a:rPr lang="zh-CN" altLang="en-US">
                <a:solidFill>
                  <a:schemeClr val="accent1"/>
                </a:solidFill>
                <a:latin typeface="PingFang SC" panose="020B0400000000000000" charset="-122"/>
                <a:ea typeface="Alibaba PuHuiTi B"/>
              </a:rPr>
              <a:t>（最流行的嵌入式数据库）</a:t>
            </a:r>
            <a:endParaRPr lang="en-US" altLang="zh-CN">
              <a:solidFill>
                <a:schemeClr val="accent1"/>
              </a:solidFill>
              <a:latin typeface="PingFang SC" panose="020B0400000000000000" charset="-122"/>
              <a:ea typeface="Alibaba PuHuiTi B"/>
            </a:endParaRPr>
          </a:p>
          <a:p>
            <a:pPr marL="0" indent="0">
              <a:buNone/>
            </a:pPr>
            <a:endParaRPr lang="en-US" altLang="zh-CN" dirty="0"/>
          </a:p>
          <a:p>
            <a:pPr>
              <a:buFont typeface="Wingdings" panose="05000000000000000000" pitchFamily="2" charset="2"/>
              <a:buChar char="u"/>
            </a:pPr>
            <a:r>
              <a:rPr lang="zh-CN" altLang="en-US" dirty="0"/>
              <a:t>非关系型数据库</a:t>
            </a:r>
            <a:r>
              <a:rPr lang="en-US" altLang="zh-CN" dirty="0"/>
              <a:t>(NoSQL)</a:t>
            </a:r>
            <a:endParaRPr lang="en-US" altLang="zh-CN" dirty="0"/>
          </a:p>
          <a:p>
            <a:pPr>
              <a:buFont typeface="Wingdings" panose="05000000000000000000" pitchFamily="2" charset="2"/>
              <a:buChar char="u"/>
            </a:pPr>
            <a:endParaRPr lang="zh-CN" altLang="en-US" dirty="0"/>
          </a:p>
        </p:txBody>
      </p:sp>
      <p:pic>
        <p:nvPicPr>
          <p:cNvPr id="1126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755706" y="502784"/>
            <a:ext cx="2221402"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08762" y="1382962"/>
            <a:ext cx="2354093" cy="1301634"/>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94791" y="2447856"/>
            <a:ext cx="2634531" cy="1254057"/>
          </a:xfrm>
          <a:prstGeom prst="rect">
            <a:avLst/>
          </a:prstGeom>
          <a:noFill/>
          <a:extLst>
            <a:ext uri="{909E8E84-426E-40DD-AFC4-6F175D3DCCD1}">
              <a14:hiddenFill xmlns:a14="http://schemas.microsoft.com/office/drawing/2010/main">
                <a:solidFill>
                  <a:srgbClr val="FFFFFF"/>
                </a:solidFill>
              </a14:hiddenFill>
            </a:ext>
          </a:extLst>
        </p:spPr>
      </p:pic>
      <p:pic>
        <p:nvPicPr>
          <p:cNvPr id="11274"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9580" y="4940905"/>
            <a:ext cx="2252931" cy="1068265"/>
          </a:xfrm>
          <a:prstGeom prst="rect">
            <a:avLst/>
          </a:prstGeom>
          <a:noFill/>
          <a:extLst>
            <a:ext uri="{909E8E84-426E-40DD-AFC4-6F175D3DCCD1}">
              <a14:hiddenFill xmlns:a14="http://schemas.microsoft.com/office/drawing/2010/main">
                <a:solidFill>
                  <a:srgbClr val="FFFFFF"/>
                </a:solidFill>
              </a14:hiddenFill>
            </a:ext>
          </a:extLst>
        </p:spPr>
      </p:pic>
      <p:pic>
        <p:nvPicPr>
          <p:cNvPr id="11276" name="Picture 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9580" y="3644776"/>
            <a:ext cx="2252931" cy="105725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分页查询</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-limit</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p:cNvSpPr txBox="1"/>
          <p:nvPr/>
        </p:nvSpPr>
        <p:spPr>
          <a:xfrm>
            <a:off x="814755" y="1823411"/>
            <a:ext cx="10666365" cy="584775"/>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分页查询在项目开发中常见，由于数据量很大，显示屏长度有限，因此对数据需要采取分页显示方式。例如数据共有</a:t>
            </a: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30</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条，每页显示</a:t>
            </a: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5</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条，第一页显示</a:t>
            </a: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1-5</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条，第二页显示</a:t>
            </a: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6-10</a:t>
            </a:r>
            <a:r>
              <a:rPr kumimoji="0" lang="zh-CN" altLang="en-US"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条。</a:t>
            </a:r>
            <a:r>
              <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rPr>
              <a:t>  </a:t>
            </a:r>
            <a:endPar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endParaRPr>
          </a:p>
        </p:txBody>
      </p:sp>
      <p:sp>
        <p:nvSpPr>
          <p:cNvPr id="14" name="文本框 13"/>
          <p:cNvSpPr txBox="1"/>
          <p:nvPr/>
        </p:nvSpPr>
        <p:spPr>
          <a:xfrm>
            <a:off x="814755" y="4754516"/>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8" name="文本框 17"/>
          <p:cNvSpPr txBox="1"/>
          <p:nvPr/>
        </p:nvSpPr>
        <p:spPr>
          <a:xfrm>
            <a:off x="1015815" y="5207279"/>
            <a:ext cx="9893543"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查询</a:t>
            </a:r>
            <a:r>
              <a:rPr lang="en-US" altLang="zh-CN" sz="1800">
                <a:solidFill>
                  <a:srgbClr val="008000"/>
                </a:solidFill>
                <a:effectLst/>
                <a:latin typeface="Courier New" panose="02070309020205020404" pitchFamily="49" charset="0"/>
              </a:rPr>
              <a:t>product</a:t>
            </a:r>
            <a:r>
              <a:rPr lang="zh-CN" altLang="en-US" sz="1800">
                <a:solidFill>
                  <a:srgbClr val="008000"/>
                </a:solidFill>
                <a:effectLst/>
                <a:latin typeface="Courier New" panose="02070309020205020404" pitchFamily="49" charset="0"/>
              </a:rPr>
              <a:t>表的前</a:t>
            </a:r>
            <a:r>
              <a:rPr lang="en-US" altLang="zh-CN" sz="1800">
                <a:solidFill>
                  <a:srgbClr val="008000"/>
                </a:solidFill>
                <a:effectLst/>
                <a:latin typeface="Courier New" panose="02070309020205020404" pitchFamily="49" charset="0"/>
              </a:rPr>
              <a:t>5</a:t>
            </a:r>
            <a:r>
              <a:rPr lang="zh-CN" altLang="en-US" sz="1800">
                <a:solidFill>
                  <a:srgbClr val="008000"/>
                </a:solidFill>
                <a:effectLst/>
                <a:latin typeface="Courier New" panose="02070309020205020404" pitchFamily="49" charset="0"/>
              </a:rPr>
              <a:t>条记录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product </a:t>
            </a:r>
            <a:r>
              <a:rPr lang="en-US" altLang="zh-CN" sz="1800" b="1">
                <a:solidFill>
                  <a:srgbClr val="0000FF"/>
                </a:solidFill>
                <a:effectLst/>
                <a:latin typeface="Courier New" panose="02070309020205020404" pitchFamily="49" charset="0"/>
              </a:rPr>
              <a:t>limit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5</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从第</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条开始显示，显示</a:t>
            </a:r>
            <a:r>
              <a:rPr lang="en-US" altLang="zh-CN" sz="1800">
                <a:solidFill>
                  <a:srgbClr val="008000"/>
                </a:solidFill>
                <a:effectLst/>
                <a:latin typeface="Courier New" panose="02070309020205020404" pitchFamily="49" charset="0"/>
              </a:rPr>
              <a:t>5</a:t>
            </a:r>
            <a:r>
              <a:rPr lang="zh-CN" altLang="en-US" sz="1800">
                <a:solidFill>
                  <a:srgbClr val="008000"/>
                </a:solidFill>
                <a:effectLst/>
                <a:latin typeface="Courier New" panose="02070309020205020404" pitchFamily="49" charset="0"/>
              </a:rPr>
              <a:t>条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product </a:t>
            </a:r>
            <a:r>
              <a:rPr lang="en-US" altLang="zh-CN" sz="1800" b="1">
                <a:solidFill>
                  <a:srgbClr val="0000FF"/>
                </a:solidFill>
                <a:effectLst/>
                <a:latin typeface="Courier New" panose="02070309020205020404" pitchFamily="49" charset="0"/>
              </a:rPr>
              <a:t>limit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3</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5</a:t>
            </a:r>
            <a:endParaRPr lang="en-US" altLang="zh-CN" sz="1600">
              <a:effectLst/>
            </a:endParaRPr>
          </a:p>
        </p:txBody>
      </p:sp>
      <p:sp>
        <p:nvSpPr>
          <p:cNvPr id="15" name="文本框 14"/>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a:solidFill>
                  <a:srgbClr val="FF0000"/>
                </a:solidFill>
                <a:latin typeface="Calibri"/>
                <a:ea typeface="黑体"/>
              </a:rPr>
              <a:t>格式</a:t>
            </a:r>
            <a:endParaRPr lang="zh-CN" altLang="en-US">
              <a:solidFill>
                <a:srgbClr val="FF0000"/>
              </a:solidFill>
              <a:latin typeface="Calibri"/>
              <a:ea typeface="黑体"/>
            </a:endParaRPr>
          </a:p>
        </p:txBody>
      </p:sp>
      <p:sp>
        <p:nvSpPr>
          <p:cNvPr id="16" name="文本框 15"/>
          <p:cNvSpPr txBox="1"/>
          <p:nvPr/>
        </p:nvSpPr>
        <p:spPr>
          <a:xfrm>
            <a:off x="1015815" y="2843669"/>
            <a:ext cx="10062493" cy="1754326"/>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方式</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显示前</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n</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条</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表明</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limit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方式</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2-</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分页显示</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表明</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limit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m</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n</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m</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整数，表</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示</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从</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第</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几条索引开始，计算方式</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（当前页</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每页</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显示</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条数</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n</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整数，表</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示</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查询多少条数据</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INSERT INTO SELECT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语句</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p:cNvSpPr txBox="1"/>
          <p:nvPr/>
        </p:nvSpPr>
        <p:spPr>
          <a:xfrm>
            <a:off x="762817" y="1957204"/>
            <a:ext cx="10666365" cy="3385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lang="zh-CN" altLang="en-US" sz="1600" b="0" i="0">
                <a:solidFill>
                  <a:srgbClr val="393939"/>
                </a:solidFill>
                <a:effectLst/>
                <a:latin typeface="PingFang SC" panose="020B0400000000000000" charset="-122"/>
              </a:rPr>
              <a:t>将一张表的数据导入到另一张表中，</a:t>
            </a:r>
            <a:r>
              <a:rPr lang="zh-CN" altLang="en-US" sz="1600">
                <a:solidFill>
                  <a:srgbClr val="393939"/>
                </a:solidFill>
                <a:latin typeface="PingFang SC" panose="020B0400000000000000" charset="-122"/>
              </a:rPr>
              <a:t>可以使用</a:t>
            </a:r>
            <a:r>
              <a:rPr lang="en-US" altLang="zh-CN" sz="1600" b="0" i="0">
                <a:solidFill>
                  <a:srgbClr val="393939"/>
                </a:solidFill>
                <a:effectLst/>
                <a:latin typeface="PingFang SC" panose="020B0400000000000000" charset="-122"/>
              </a:rPr>
              <a:t>INSERT INTO SELECT</a:t>
            </a:r>
            <a:r>
              <a:rPr lang="zh-CN" altLang="en-US" sz="1600" b="0" i="0">
                <a:solidFill>
                  <a:srgbClr val="393939"/>
                </a:solidFill>
                <a:effectLst/>
                <a:latin typeface="PingFang SC" panose="020B0400000000000000" charset="-122"/>
              </a:rPr>
              <a:t>语句</a:t>
            </a:r>
            <a:r>
              <a:rPr lang="en-US" altLang="zh-CN" sz="1600" b="0" i="0">
                <a:solidFill>
                  <a:srgbClr val="393939"/>
                </a:solidFill>
                <a:effectLst/>
                <a:latin typeface="PingFang SC" panose="020B0400000000000000" charset="-122"/>
              </a:rPr>
              <a:t> </a:t>
            </a:r>
            <a:r>
              <a:rPr lang="zh-CN" altLang="en-US" sz="1600" b="0" i="0">
                <a:solidFill>
                  <a:srgbClr val="393939"/>
                </a:solidFill>
                <a:effectLst/>
                <a:latin typeface="PingFang SC" panose="020B0400000000000000" charset="-122"/>
              </a:rPr>
              <a:t>。</a:t>
            </a:r>
            <a:endPar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endParaRPr>
          </a:p>
        </p:txBody>
      </p:sp>
      <p:sp>
        <p:nvSpPr>
          <p:cNvPr id="15" name="文本框 14"/>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p:cNvSpPr txBox="1"/>
          <p:nvPr/>
        </p:nvSpPr>
        <p:spPr>
          <a:xfrm>
            <a:off x="1015815" y="2843669"/>
            <a:ext cx="10062493" cy="923330"/>
          </a:xfrm>
          <a:prstGeom prst="rect">
            <a:avLst/>
          </a:prstGeom>
          <a:solidFill>
            <a:srgbClr val="FFFFE4"/>
          </a:solidFill>
          <a:ln>
            <a:solidFill>
              <a:schemeClr val="tx1"/>
            </a:solidFill>
          </a:ln>
        </p:spPr>
        <p:txBody>
          <a:bodyPr wrap="square">
            <a:spAutoFit/>
          </a:bodyPr>
          <a:lstStyle/>
          <a:p>
            <a:r>
              <a:rPr lang="en-US" altLang="zh-CN" b="1">
                <a:solidFill>
                  <a:srgbClr val="0000FF"/>
                </a:solidFill>
                <a:latin typeface="Courier New" panose="02070309020205020404" pitchFamily="49" charset="0"/>
              </a:rPr>
              <a:t>i</a:t>
            </a:r>
            <a:r>
              <a:rPr lang="en-US" altLang="zh-CN" sz="1800" b="1">
                <a:solidFill>
                  <a:srgbClr val="0000FF"/>
                </a:solidFill>
                <a:effectLst/>
                <a:latin typeface="Courier New" panose="02070309020205020404" pitchFamily="49" charset="0"/>
              </a:rPr>
              <a:t>nsert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field1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field2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value1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value2</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 </a:t>
            </a:r>
            <a:r>
              <a:rPr lang="zh-CN" altLang="en-US" sz="1800">
                <a:solidFill>
                  <a:srgbClr val="000000"/>
                </a:solidFill>
                <a:effectLst/>
                <a:latin typeface="Courier New" panose="02070309020205020404" pitchFamily="49" charset="0"/>
              </a:rPr>
              <a:t>或者：</a:t>
            </a:r>
            <a:endParaRPr lang="en-US" altLang="zh-CN" b="1">
              <a:solidFill>
                <a:srgbClr val="000000"/>
              </a:solidFill>
              <a:latin typeface="Courier New" panose="02070309020205020404" pitchFamily="49" charset="0"/>
            </a:endParaRPr>
          </a:p>
          <a:p>
            <a:r>
              <a:rPr lang="en-US" altLang="zh-CN" b="1">
                <a:solidFill>
                  <a:srgbClr val="0000FF"/>
                </a:solidFill>
                <a:latin typeface="Courier New" panose="02070309020205020404" pitchFamily="49" charset="0"/>
              </a:rPr>
              <a:t>i</a:t>
            </a:r>
            <a:r>
              <a:rPr lang="en-US" altLang="zh-CN" sz="1800" b="1">
                <a:solidFill>
                  <a:srgbClr val="0000FF"/>
                </a:solidFill>
                <a:effectLst/>
                <a:latin typeface="Courier New" panose="02070309020205020404" pitchFamily="49" charset="0"/>
              </a:rPr>
              <a:t>nsert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a:t>
            </a:r>
            <a:endParaRPr lang="en-US" altLang="zh-CN">
              <a:effectLst/>
            </a:endParaRPr>
          </a:p>
        </p:txBody>
      </p:sp>
      <p:sp>
        <p:nvSpPr>
          <p:cNvPr id="13" name="文本框 12"/>
          <p:cNvSpPr txBox="1"/>
          <p:nvPr/>
        </p:nvSpPr>
        <p:spPr>
          <a:xfrm>
            <a:off x="1015815" y="4314910"/>
            <a:ext cx="6097464" cy="369332"/>
          </a:xfrm>
          <a:prstGeom prst="rect">
            <a:avLst/>
          </a:prstGeom>
          <a:noFill/>
        </p:spPr>
        <p:txBody>
          <a:bodyPr wrap="square">
            <a:spAutoFit/>
          </a:bodyPr>
          <a:lstStyle/>
          <a:p>
            <a:r>
              <a:rPr lang="zh-CN" altLang="en-US" b="0" i="0">
                <a:solidFill>
                  <a:srgbClr val="393939"/>
                </a:solidFill>
                <a:effectLst/>
                <a:highlight>
                  <a:srgbClr val="FFFF00"/>
                </a:highlight>
                <a:latin typeface="Verdana" panose="020B0604030504040204" pitchFamily="34" charset="0"/>
              </a:rPr>
              <a:t>要求目标表</a:t>
            </a:r>
            <a:r>
              <a:rPr lang="en-US" altLang="zh-CN" b="0" i="0">
                <a:solidFill>
                  <a:srgbClr val="393939"/>
                </a:solidFill>
                <a:effectLst/>
                <a:highlight>
                  <a:srgbClr val="FFFF00"/>
                </a:highlight>
                <a:latin typeface="Verdana" panose="020B0604030504040204" pitchFamily="34" charset="0"/>
              </a:rPr>
              <a:t>Table2</a:t>
            </a:r>
            <a:r>
              <a:rPr lang="zh-CN" altLang="en-US" b="0" i="0">
                <a:solidFill>
                  <a:srgbClr val="393939"/>
                </a:solidFill>
                <a:effectLst/>
                <a:highlight>
                  <a:srgbClr val="FFFF00"/>
                </a:highlight>
                <a:latin typeface="Verdana" panose="020B0604030504040204" pitchFamily="34" charset="0"/>
              </a:rPr>
              <a:t>必须存在</a:t>
            </a:r>
            <a:endParaRPr lang="zh-CN" altLang="en-US">
              <a:highlight>
                <a:srgbClr val="FFFF00"/>
              </a:highlight>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SELECT INTO FROM</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语句</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710880" y="1481444"/>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简介</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710880" y="2402187"/>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p:cNvSpPr txBox="1"/>
          <p:nvPr/>
        </p:nvSpPr>
        <p:spPr>
          <a:xfrm>
            <a:off x="1015815" y="2843669"/>
            <a:ext cx="10062493"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vale1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value2 </a:t>
            </a:r>
            <a:r>
              <a:rPr lang="en-US" altLang="zh-CN" sz="1800" b="1">
                <a:solidFill>
                  <a:srgbClr val="0000FF"/>
                </a:solidFill>
                <a:effectLst/>
                <a:latin typeface="Courier New" panose="02070309020205020404" pitchFamily="49" charset="0"/>
              </a:rPr>
              <a:t>into</a:t>
            </a:r>
            <a:r>
              <a:rPr lang="en-US" altLang="zh-CN" sz="1800">
                <a:solidFill>
                  <a:srgbClr val="000000"/>
                </a:solidFill>
                <a:effectLst/>
                <a:latin typeface="Courier New" panose="02070309020205020404" pitchFamily="49" charset="0"/>
              </a:rPr>
              <a:t> Table2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Table1</a:t>
            </a:r>
            <a:endParaRPr lang="en-US" altLang="zh-CN">
              <a:effectLst/>
            </a:endParaRPr>
          </a:p>
        </p:txBody>
      </p:sp>
      <p:sp>
        <p:nvSpPr>
          <p:cNvPr id="13" name="文本框 12"/>
          <p:cNvSpPr txBox="1"/>
          <p:nvPr/>
        </p:nvSpPr>
        <p:spPr>
          <a:xfrm>
            <a:off x="1015815" y="3862682"/>
            <a:ext cx="9473408" cy="584775"/>
          </a:xfrm>
          <a:prstGeom prst="rect">
            <a:avLst/>
          </a:prstGeom>
          <a:noFill/>
        </p:spPr>
        <p:txBody>
          <a:bodyPr wrap="square">
            <a:spAutoFit/>
          </a:bodyPr>
          <a:lstStyle/>
          <a:p>
            <a:r>
              <a:rPr lang="zh-CN" altLang="en-US" sz="1600" b="0" i="0">
                <a:solidFill>
                  <a:srgbClr val="393939"/>
                </a:solidFill>
                <a:effectLst/>
                <a:highlight>
                  <a:srgbClr val="FFFF00"/>
                </a:highlight>
                <a:latin typeface="PingFang SC" panose="020B0400000000000000" charset="-122"/>
              </a:rPr>
              <a:t> </a:t>
            </a:r>
            <a:r>
              <a:rPr lang="zh-CN" altLang="en-US" sz="1600" b="0" i="0">
                <a:solidFill>
                  <a:srgbClr val="393939"/>
                </a:solidFill>
                <a:effectLst/>
                <a:highlight>
                  <a:srgbClr val="FFFF00"/>
                </a:highlight>
                <a:latin typeface="Verdana" panose="020B0604030504040204" pitchFamily="34" charset="0"/>
              </a:rPr>
              <a:t>要求目标表</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不存在，因为在插入时会自动创建表</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，并将</a:t>
            </a:r>
            <a:r>
              <a:rPr lang="en-US" altLang="zh-CN" sz="1600" b="0" i="0">
                <a:solidFill>
                  <a:srgbClr val="393939"/>
                </a:solidFill>
                <a:effectLst/>
                <a:highlight>
                  <a:srgbClr val="FFFF00"/>
                </a:highlight>
                <a:latin typeface="Verdana" panose="020B0604030504040204" pitchFamily="34" charset="0"/>
              </a:rPr>
              <a:t>Table1</a:t>
            </a:r>
            <a:r>
              <a:rPr lang="zh-CN" altLang="en-US" sz="1600" b="0" i="0">
                <a:solidFill>
                  <a:srgbClr val="393939"/>
                </a:solidFill>
                <a:effectLst/>
                <a:highlight>
                  <a:srgbClr val="FFFF00"/>
                </a:highlight>
                <a:latin typeface="Verdana" panose="020B0604030504040204" pitchFamily="34" charset="0"/>
              </a:rPr>
              <a:t>中指定字段数据复制到</a:t>
            </a:r>
            <a:r>
              <a:rPr lang="en-US" altLang="zh-CN" sz="1600" b="0" i="0">
                <a:solidFill>
                  <a:srgbClr val="393939"/>
                </a:solidFill>
                <a:effectLst/>
                <a:highlight>
                  <a:srgbClr val="FFFF00"/>
                </a:highlight>
                <a:latin typeface="Verdana" panose="020B0604030504040204" pitchFamily="34" charset="0"/>
              </a:rPr>
              <a:t>Table2</a:t>
            </a:r>
            <a:r>
              <a:rPr lang="zh-CN" altLang="en-US" sz="1600" b="0" i="0">
                <a:solidFill>
                  <a:srgbClr val="393939"/>
                </a:solidFill>
                <a:effectLst/>
                <a:highlight>
                  <a:srgbClr val="FFFF00"/>
                </a:highlight>
                <a:latin typeface="Verdana" panose="020B0604030504040204" pitchFamily="34" charset="0"/>
              </a:rPr>
              <a:t>中。</a:t>
            </a:r>
            <a:endParaRPr lang="zh-CN" altLang="en-US" sz="1600">
              <a:highlight>
                <a:srgbClr val="FFFF00"/>
              </a:highlight>
            </a:endParaRPr>
          </a:p>
        </p:txBody>
      </p:sp>
      <p:sp>
        <p:nvSpPr>
          <p:cNvPr id="17" name="文本框 16"/>
          <p:cNvSpPr txBox="1"/>
          <p:nvPr/>
        </p:nvSpPr>
        <p:spPr>
          <a:xfrm>
            <a:off x="833155" y="1922926"/>
            <a:ext cx="10666365" cy="338554"/>
          </a:xfrm>
          <a:prstGeom prst="rect">
            <a:avLst/>
          </a:prstGeom>
          <a:noFill/>
        </p:spPr>
        <p:txBody>
          <a:bodyPr wrap="square">
            <a:spAutoFit/>
          </a:bodyPr>
          <a:lstStyle/>
          <a:p>
            <a:pPr marL="0" marR="0" lvl="0" indent="266700" algn="l" defTabSz="914400" rtl="0" eaLnBrk="1" fontAlgn="auto" latinLnBrk="0" hangingPunct="1">
              <a:lnSpc>
                <a:spcPct val="100000"/>
              </a:lnSpc>
              <a:spcBef>
                <a:spcPts val="0"/>
              </a:spcBef>
              <a:spcAft>
                <a:spcPts val="0"/>
              </a:spcAft>
              <a:buClrTx/>
              <a:buSzTx/>
              <a:buFontTx/>
              <a:buNone/>
              <a:defRPr/>
            </a:pPr>
            <a:r>
              <a:rPr lang="zh-CN" altLang="en-US" sz="1600" b="0" i="0">
                <a:solidFill>
                  <a:srgbClr val="393939"/>
                </a:solidFill>
                <a:effectLst/>
                <a:latin typeface="PingFang SC" panose="020B0400000000000000" charset="-122"/>
              </a:rPr>
              <a:t>将一张表的数据导入到另一张表中，有两种选择 </a:t>
            </a:r>
            <a:r>
              <a:rPr lang="en-US" altLang="zh-CN" sz="1600" b="0" i="0">
                <a:solidFill>
                  <a:srgbClr val="393939"/>
                </a:solidFill>
                <a:effectLst/>
                <a:latin typeface="PingFang SC" panose="020B0400000000000000" charset="-122"/>
              </a:rPr>
              <a:t>SELECT INTO </a:t>
            </a:r>
            <a:r>
              <a:rPr lang="zh-CN" altLang="en-US" sz="1600" b="0" i="0">
                <a:solidFill>
                  <a:srgbClr val="393939"/>
                </a:solidFill>
                <a:effectLst/>
                <a:latin typeface="PingFang SC" panose="020B0400000000000000" charset="-122"/>
              </a:rPr>
              <a:t>和 </a:t>
            </a:r>
            <a:r>
              <a:rPr lang="en-US" altLang="zh-CN" sz="1600" b="0" i="0">
                <a:solidFill>
                  <a:srgbClr val="393939"/>
                </a:solidFill>
                <a:effectLst/>
                <a:latin typeface="PingFang SC" panose="020B0400000000000000" charset="-122"/>
              </a:rPr>
              <a:t>INSERT INTO SELECT </a:t>
            </a:r>
            <a:r>
              <a:rPr lang="zh-CN" altLang="en-US" sz="1600" b="0" i="0">
                <a:solidFill>
                  <a:srgbClr val="393939"/>
                </a:solidFill>
                <a:effectLst/>
                <a:latin typeface="PingFang SC" panose="020B0400000000000000" charset="-122"/>
              </a:rPr>
              <a:t>。</a:t>
            </a:r>
            <a:endParaRPr kumimoji="0" lang="en-US" altLang="zh-CN" sz="1600" b="0" i="0" u="none" strike="noStrike" kern="1200" cap="none" spc="0" normalizeH="0" baseline="0" noProof="0">
              <a:ln>
                <a:noFill/>
              </a:ln>
              <a:solidFill>
                <a:srgbClr val="333333"/>
              </a:solidFill>
              <a:effectLst/>
              <a:uLnTx/>
              <a:uFillTx/>
              <a:latin typeface="Helvetica Neue" panose="02000503000000020004"/>
              <a:ea typeface="Alibaba PuHuiTi B"/>
              <a:cs typeface="+mn-cs"/>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：简单查询</a:t>
            </a:r>
            <a:endParaRPr lang="en-US" altLang="zh-CN"/>
          </a:p>
          <a:p>
            <a:pPr marL="0" indent="0">
              <a:buNone/>
            </a:pPr>
            <a:r>
              <a:rPr lang="en-US" altLang="zh-CN"/>
              <a:t>2</a:t>
            </a:r>
            <a:r>
              <a:rPr lang="zh-CN" altLang="en-US"/>
              <a:t>：运算符操作</a:t>
            </a:r>
            <a:endParaRPr lang="en-US" altLang="zh-CN"/>
          </a:p>
          <a:p>
            <a:pPr marL="0" indent="0">
              <a:buNone/>
            </a:pPr>
            <a:r>
              <a:rPr lang="en-US" altLang="zh-CN"/>
              <a:t>3</a:t>
            </a:r>
            <a:r>
              <a:rPr lang="zh-CN" altLang="en-US"/>
              <a:t>：排序查询</a:t>
            </a:r>
            <a:endParaRPr lang="en-US" altLang="zh-CN"/>
          </a:p>
          <a:p>
            <a:pPr marL="0" indent="0">
              <a:buNone/>
            </a:pPr>
            <a:r>
              <a:rPr lang="en-US" altLang="zh-CN"/>
              <a:t>4</a:t>
            </a:r>
            <a:r>
              <a:rPr lang="zh-CN" altLang="en-US"/>
              <a:t>：聚合查询</a:t>
            </a:r>
            <a:endParaRPr lang="en-US" altLang="zh-CN"/>
          </a:p>
          <a:p>
            <a:pPr marL="0" indent="0">
              <a:buNone/>
            </a:pPr>
            <a:r>
              <a:rPr lang="en-US" altLang="zh-CN"/>
              <a:t>5.  </a:t>
            </a:r>
            <a:r>
              <a:rPr lang="zh-CN" altLang="en-US"/>
              <a:t>分组查询</a:t>
            </a:r>
            <a:endParaRPr lang="en-US" altLang="zh-CN"/>
          </a:p>
          <a:p>
            <a:pPr marL="0" indent="0">
              <a:buNone/>
            </a:pPr>
            <a:r>
              <a:rPr lang="en-US" altLang="zh-CN"/>
              <a:t>6.  </a:t>
            </a:r>
            <a:r>
              <a:rPr lang="zh-CN" altLang="en-US"/>
              <a:t>分页查询</a:t>
            </a:r>
            <a:endParaRPr lang="en-US" altLang="zh-CN"/>
          </a:p>
          <a:p>
            <a:pPr marL="0" indent="0">
              <a:buNone/>
            </a:pP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基本操作</a:t>
            </a:r>
            <a:r>
              <a:rPr kumimoji="1" lang="en-US" altLang="zh-CN"/>
              <a:t>-DQL</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5" name="矩形 4"/>
          <p:cNvSpPr/>
          <p:nvPr/>
        </p:nvSpPr>
        <p:spPr>
          <a:xfrm>
            <a:off x="10208260" y="76835"/>
            <a:ext cx="1800860" cy="632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3" name="文本占位符 12"/>
          <p:cNvSpPr/>
          <p:nvPr>
            <p:ph type="body" sz="quarter" idx="10"/>
          </p:nvPr>
        </p:nvSpPr>
        <p:spPr>
          <a:xfrm>
            <a:off x="710880" y="1645566"/>
            <a:ext cx="10698800" cy="517190"/>
          </a:xfrm>
        </p:spPr>
        <p:txBody>
          <a:bodyPr/>
          <a:p>
            <a:r>
              <a:rPr lang="zh-CN" altLang="en-US"/>
              <a:t>习题</a:t>
            </a:r>
            <a:r>
              <a:rPr lang="en-US" altLang="zh-CN"/>
              <a:t> 1 - 19</a:t>
            </a:r>
            <a:endParaRPr lang="en-US" altLang="zh-CN"/>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的多表操作</a:t>
            </a:r>
            <a:br>
              <a:rPr kumimoji="1" lang="en-US" altLang="zh-CN"/>
            </a:br>
            <a:endParaRPr kumimoji="1" lang="zh-CN" altLang="en-US" dirty="0"/>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介绍</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8" name="文本框 7"/>
          <p:cNvSpPr txBox="1"/>
          <p:nvPr/>
        </p:nvSpPr>
        <p:spPr>
          <a:xfrm>
            <a:off x="710880" y="1580110"/>
            <a:ext cx="10749598" cy="830997"/>
          </a:xfrm>
          <a:prstGeom prst="rect">
            <a:avLst/>
          </a:prstGeom>
          <a:noFill/>
        </p:spPr>
        <p:txBody>
          <a:bodyPr wrap="square">
            <a:spAutoFit/>
          </a:bodyPr>
          <a:lstStyle/>
          <a:p>
            <a:r>
              <a:rPr lang="zh-CN" altLang="en-US" sz="1600">
                <a:ea typeface="Alibaba PuHuiTi B"/>
              </a:rPr>
              <a:t>实际开发中，一个项目通常需要很多张表才能完成。例如：一个商城项目就需要分类表</a:t>
            </a:r>
            <a:r>
              <a:rPr lang="en-US" altLang="zh-CN" sz="1600">
                <a:ea typeface="Alibaba PuHuiTi B"/>
              </a:rPr>
              <a:t>(category)</a:t>
            </a:r>
            <a:r>
              <a:rPr lang="zh-CN" altLang="en-US" sz="1600">
                <a:ea typeface="Alibaba PuHuiTi B"/>
              </a:rPr>
              <a:t>、商品表</a:t>
            </a:r>
            <a:r>
              <a:rPr lang="en-US" altLang="zh-CN" sz="1600">
                <a:ea typeface="Alibaba PuHuiTi B"/>
              </a:rPr>
              <a:t>(products)</a:t>
            </a:r>
            <a:r>
              <a:rPr lang="zh-CN" altLang="en-US" sz="1600">
                <a:ea typeface="Alibaba PuHuiTi B"/>
              </a:rPr>
              <a:t>、订单表</a:t>
            </a:r>
            <a:r>
              <a:rPr lang="en-US" altLang="zh-CN" sz="1600">
                <a:ea typeface="Alibaba PuHuiTi B"/>
              </a:rPr>
              <a:t>(orders)</a:t>
            </a:r>
            <a:r>
              <a:rPr lang="zh-CN" altLang="en-US" sz="1600">
                <a:ea typeface="Alibaba PuHuiTi B"/>
              </a:rPr>
              <a:t>等多张表。且这些表的数据之间存在一定的关系，接下来我们将在单表的基础上，一起学习多表方面的知识。</a:t>
            </a:r>
            <a:endParaRPr lang="zh-CN" altLang="en-US" sz="1600">
              <a:ea typeface="Alibaba PuHuiTi B"/>
            </a:endParaRPr>
          </a:p>
        </p:txBody>
      </p:sp>
      <p:pic>
        <p:nvPicPr>
          <p:cNvPr id="9" name="图片 8" descr="tab_category"/>
          <p:cNvPicPr/>
          <p:nvPr/>
        </p:nvPicPr>
        <p:blipFill>
          <a:blip r:embed="rId1"/>
          <a:stretch>
            <a:fillRect/>
          </a:stretch>
        </p:blipFill>
        <p:spPr>
          <a:xfrm>
            <a:off x="3320629" y="2561877"/>
            <a:ext cx="3551521" cy="3764130"/>
          </a:xfrm>
          <a:prstGeom prst="rect">
            <a:avLst/>
          </a:prstGeom>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多表关系</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8" name="文本框 7"/>
          <p:cNvSpPr txBox="1"/>
          <p:nvPr/>
        </p:nvSpPr>
        <p:spPr>
          <a:xfrm>
            <a:off x="721201" y="2157076"/>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a:ea typeface="黑体"/>
              </a:rPr>
              <a:t>一对一关系</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7" name="文本框 6"/>
          <p:cNvSpPr txBox="1"/>
          <p:nvPr/>
        </p:nvSpPr>
        <p:spPr>
          <a:xfrm>
            <a:off x="835050" y="2732435"/>
            <a:ext cx="10521899" cy="861774"/>
          </a:xfrm>
          <a:prstGeom prst="rect">
            <a:avLst/>
          </a:prstGeom>
          <a:noFill/>
        </p:spPr>
        <p:txBody>
          <a:bodyPr wrap="square">
            <a:spAutoFit/>
          </a:bodyPr>
          <a:lstStyle/>
          <a:p>
            <a:pPr marL="285750" indent="-285750" algn="l">
              <a:buFont typeface="Arial" panose="020B0604020202020204" pitchFamily="34" charset="0"/>
              <a:buChar char="•"/>
            </a:pPr>
            <a:r>
              <a:rPr lang="zh-CN" altLang="en-US" sz="1600">
                <a:ea typeface="Alibaba PuHuiTi B"/>
              </a:rPr>
              <a:t>一个学生只有一张身份证；一张身份证只能对应一学生。</a:t>
            </a:r>
            <a:endParaRPr lang="en-US" altLang="zh-CN" sz="1600">
              <a:ea typeface="Alibaba PuHuiTi B"/>
            </a:endParaRPr>
          </a:p>
          <a:p>
            <a:pPr marL="285750" indent="-285750" algn="l">
              <a:buFont typeface="Arial" panose="020B0604020202020204" pitchFamily="34" charset="0"/>
              <a:buChar char="•"/>
            </a:pPr>
            <a:r>
              <a:rPr lang="zh-CN" altLang="en-US" sz="1600">
                <a:ea typeface="Alibaba PuHuiTi B"/>
              </a:rPr>
              <a:t>在任一表中添加唯一外键，指向另一方主键，确保一对一关系。</a:t>
            </a:r>
            <a:endParaRPr lang="en-US" altLang="zh-CN" sz="1600">
              <a:ea typeface="Alibaba PuHuiTi B"/>
            </a:endParaRPr>
          </a:p>
          <a:p>
            <a:pPr marL="285750" indent="-285750" algn="l">
              <a:buFont typeface="Arial" panose="020B0604020202020204" pitchFamily="34" charset="0"/>
              <a:buChar char="•"/>
            </a:pPr>
            <a:r>
              <a:rPr lang="zh-CN" altLang="en-US" sz="1600">
                <a:ea typeface="Alibaba PuHuiTi B"/>
              </a:rPr>
              <a:t>一般一对一关系很少见，遇到一对一关系的表最好是合并表</a:t>
            </a:r>
            <a:r>
              <a:rPr lang="zh-CN" altLang="en-US" b="0" i="0">
                <a:solidFill>
                  <a:srgbClr val="494949"/>
                </a:solidFill>
                <a:effectLst/>
                <a:latin typeface="Courier New" panose="02070309020205020404" pitchFamily="49" charset="0"/>
              </a:rPr>
              <a:t>。</a:t>
            </a:r>
            <a:endParaRPr lang="zh-CN" altLang="en-US" b="0" i="0">
              <a:solidFill>
                <a:srgbClr val="494949"/>
              </a:solidFill>
              <a:effectLst/>
              <a:latin typeface="PingFang SC" panose="020B0400000000000000" charset="-122"/>
            </a:endParaRPr>
          </a:p>
        </p:txBody>
      </p:sp>
      <p:pic>
        <p:nvPicPr>
          <p:cNvPr id="21" name="图片 20"/>
          <p:cNvPicPr>
            <a:picLocks noChangeAspect="1"/>
          </p:cNvPicPr>
          <p:nvPr/>
        </p:nvPicPr>
        <p:blipFill>
          <a:blip r:embed="rId1"/>
          <a:stretch>
            <a:fillRect/>
          </a:stretch>
        </p:blipFill>
        <p:spPr>
          <a:xfrm>
            <a:off x="938579" y="4027184"/>
            <a:ext cx="7667625" cy="2343150"/>
          </a:xfrm>
          <a:prstGeom prst="rect">
            <a:avLst/>
          </a:prstGeom>
        </p:spPr>
      </p:pic>
      <p:sp>
        <p:nvSpPr>
          <p:cNvPr id="9" name="文本框 8"/>
          <p:cNvSpPr txBox="1"/>
          <p:nvPr/>
        </p:nvSpPr>
        <p:spPr>
          <a:xfrm>
            <a:off x="721200" y="1520162"/>
            <a:ext cx="9170145" cy="646331"/>
          </a:xfrm>
          <a:prstGeom prst="rect">
            <a:avLst/>
          </a:prstGeom>
          <a:noFill/>
        </p:spPr>
        <p:txBody>
          <a:bodyPr wrap="square">
            <a:spAutoFit/>
          </a:bodyPr>
          <a:lstStyle/>
          <a:p>
            <a:r>
              <a:rPr lang="en-US" altLang="zh-CN"/>
              <a:t>MySQL</a:t>
            </a:r>
            <a:r>
              <a:rPr lang="zh-CN" altLang="en-US"/>
              <a:t>多表之间的关系可以概括为：</a:t>
            </a:r>
            <a:r>
              <a:rPr lang="zh-CN" altLang="en-US">
                <a:highlight>
                  <a:srgbClr val="FFFF00"/>
                </a:highlight>
              </a:rPr>
              <a:t>一对一、一对多</a:t>
            </a:r>
            <a:r>
              <a:rPr lang="en-US" altLang="zh-CN">
                <a:highlight>
                  <a:srgbClr val="FFFF00"/>
                </a:highlight>
              </a:rPr>
              <a:t>/</a:t>
            </a:r>
            <a:r>
              <a:rPr lang="zh-CN" altLang="en-US">
                <a:highlight>
                  <a:srgbClr val="FFFF00"/>
                </a:highlight>
              </a:rPr>
              <a:t>多对一关系，多对多</a:t>
            </a:r>
            <a:endParaRPr lang="zh-CN" altLang="en-US">
              <a:highlight>
                <a:srgbClr val="FFFF00"/>
              </a:highlight>
            </a:endParaRPr>
          </a:p>
          <a:p>
            <a:endParaRPr lang="zh-CN" altLang="en-US"/>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多表关系</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0" name="文本框 9"/>
          <p:cNvSpPr txBox="1"/>
          <p:nvPr/>
        </p:nvSpPr>
        <p:spPr>
          <a:xfrm>
            <a:off x="587788" y="1749136"/>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一对多</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多对一关系</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3" name="文本框 12"/>
          <p:cNvSpPr txBox="1"/>
          <p:nvPr/>
        </p:nvSpPr>
        <p:spPr>
          <a:xfrm>
            <a:off x="833070" y="2268134"/>
            <a:ext cx="901431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部门和员工</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分析：一个部门有多个员工，一个员工只能对应一个部门</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实现原则：在多的一方建立外键，指向一的一方的主键</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4" name="图片 3"/>
          <p:cNvPicPr>
            <a:picLocks noChangeAspect="1"/>
          </p:cNvPicPr>
          <p:nvPr/>
        </p:nvPicPr>
        <p:blipFill>
          <a:blip r:embed="rId1"/>
          <a:stretch>
            <a:fillRect/>
          </a:stretch>
        </p:blipFill>
        <p:spPr>
          <a:xfrm>
            <a:off x="1674935" y="3666537"/>
            <a:ext cx="6362700" cy="2333625"/>
          </a:xfrm>
          <a:prstGeom prst="rect">
            <a:avLst/>
          </a:prstGeom>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多表关系</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多对多关系</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807594" y="1889054"/>
            <a:ext cx="999026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ea typeface="Alibaba PuHuiTi B"/>
              </a:rPr>
              <a:t>学生和课程</a:t>
            </a:r>
            <a:endParaRPr lang="zh-CN" altLang="en-US" sz="1600">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ea typeface="Alibaba PuHuiTi B"/>
              </a:rPr>
              <a:t>分析：一个学生可以选择很多门课程，一个课程也可以被很多学生选择</a:t>
            </a:r>
            <a:endParaRPr lang="zh-CN" altLang="en-US" sz="1600">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ea typeface="Alibaba PuHuiTi B"/>
              </a:rPr>
              <a:t>原则：多对多关系实现需要借助第三张中间表。中间表至少包含两个字段，将多对多的关系，拆成一对多的关系，中间表至少要有两个外键，这两个外键分别指向原来的那两张表的主键</a:t>
            </a:r>
            <a:endParaRPr lang="zh-CN" altLang="en-US" sz="1600">
              <a:ea typeface="Alibaba PuHuiTi B"/>
            </a:endParaRPr>
          </a:p>
        </p:txBody>
      </p:sp>
      <p:pic>
        <p:nvPicPr>
          <p:cNvPr id="7" name="图片 6"/>
          <p:cNvPicPr>
            <a:picLocks noChangeAspect="1"/>
          </p:cNvPicPr>
          <p:nvPr/>
        </p:nvPicPr>
        <p:blipFill>
          <a:blip r:embed="rId1"/>
          <a:stretch>
            <a:fillRect/>
          </a:stretch>
        </p:blipFill>
        <p:spPr>
          <a:xfrm>
            <a:off x="2329377" y="3458714"/>
            <a:ext cx="5534025" cy="335280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、数据库管理系统分类</a:t>
            </a:r>
            <a:endParaRPr kumimoji="1" lang="zh-CN" altLang="en-US" dirty="0"/>
          </a:p>
        </p:txBody>
      </p:sp>
      <p:sp>
        <p:nvSpPr>
          <p:cNvPr id="5" name="文本占位符 1"/>
          <p:cNvSpPr>
            <a:spLocks noGrp="1"/>
          </p:cNvSpPr>
          <p:nvPr>
            <p:ph type="body" sz="quarter" idx="11"/>
          </p:nvPr>
        </p:nvSpPr>
        <p:spPr>
          <a:xfrm>
            <a:off x="710880" y="1594582"/>
            <a:ext cx="4949431" cy="3223605"/>
          </a:xfrm>
        </p:spPr>
        <p:txBody>
          <a:bodyPr/>
          <a:lstStyle/>
          <a:p>
            <a:pPr marL="0" indent="0">
              <a:buNone/>
            </a:pPr>
            <a:endParaRPr lang="en-US" altLang="zh-CN" dirty="0"/>
          </a:p>
          <a:p>
            <a:pPr>
              <a:buFont typeface="Wingdings" panose="05000000000000000000" pitchFamily="2" charset="2"/>
              <a:buChar char="u"/>
            </a:pPr>
            <a:r>
              <a:rPr lang="zh-CN" altLang="en-US" dirty="0"/>
              <a:t>非关系型数据库</a:t>
            </a:r>
            <a:r>
              <a:rPr lang="en-US" altLang="zh-CN" dirty="0"/>
              <a:t>(</a:t>
            </a:r>
            <a:r>
              <a:rPr lang="en-US" altLang="zh-CN"/>
              <a:t>NoSQL)</a:t>
            </a:r>
            <a:endParaRPr lang="en-US" altLang="zh-CN"/>
          </a:p>
          <a:p>
            <a:pPr marL="0" indent="0">
              <a:buNone/>
            </a:pPr>
            <a:r>
              <a:rPr lang="en-US" altLang="zh-CN">
                <a:solidFill>
                  <a:schemeClr val="accent1"/>
                </a:solidFill>
                <a:latin typeface="PingFang SC" panose="020B0400000000000000" charset="-122"/>
                <a:ea typeface="Alibaba PuHuiTi B"/>
              </a:rPr>
              <a:t>      1</a:t>
            </a:r>
            <a:r>
              <a:rPr lang="zh-CN" altLang="en-US">
                <a:solidFill>
                  <a:schemeClr val="accent1"/>
                </a:solidFill>
                <a:latin typeface="PingFang SC" panose="020B0400000000000000" charset="-122"/>
                <a:ea typeface="Alibaba PuHuiTi B"/>
              </a:rPr>
              <a:t>、</a:t>
            </a:r>
            <a:r>
              <a:rPr lang="en-US" altLang="zh-CN">
                <a:solidFill>
                  <a:schemeClr val="accent1"/>
                </a:solidFill>
                <a:latin typeface="PingFang SC" panose="020B0400000000000000" charset="-122"/>
                <a:ea typeface="Alibaba PuHuiTi B"/>
              </a:rPr>
              <a:t>Redis</a:t>
            </a:r>
            <a:r>
              <a:rPr lang="zh-CN" altLang="en-US">
                <a:solidFill>
                  <a:schemeClr val="accent1"/>
                </a:solidFill>
                <a:latin typeface="PingFang SC" panose="020B0400000000000000" charset="-122"/>
                <a:ea typeface="Alibaba PuHuiTi B"/>
              </a:rPr>
              <a:t>（最好的缓存数据库）</a:t>
            </a:r>
            <a:endParaRPr lang="en-US" altLang="zh-CN" dirty="0">
              <a:solidFill>
                <a:schemeClr val="accent1"/>
              </a:solidFill>
              <a:latin typeface="PingFang SC" panose="020B0400000000000000" charset="-122"/>
              <a:ea typeface="Alibaba PuHuiTi B"/>
            </a:endParaRPr>
          </a:p>
          <a:p>
            <a:pPr marL="0" indent="0">
              <a:buNone/>
            </a:pPr>
            <a:r>
              <a:rPr lang="en-US" altLang="zh-CN">
                <a:solidFill>
                  <a:schemeClr val="accent1"/>
                </a:solidFill>
                <a:latin typeface="PingFang SC" panose="020B0400000000000000" charset="-122"/>
                <a:ea typeface="Alibaba PuHuiTi B"/>
              </a:rPr>
              <a:t>      2</a:t>
            </a:r>
            <a:r>
              <a:rPr lang="zh-CN" altLang="en-US">
                <a:solidFill>
                  <a:schemeClr val="accent1"/>
                </a:solidFill>
                <a:latin typeface="PingFang SC" panose="020B0400000000000000" charset="-122"/>
                <a:ea typeface="Alibaba PuHuiTi B"/>
              </a:rPr>
              <a:t>、</a:t>
            </a:r>
            <a:r>
              <a:rPr lang="en-US" altLang="zh-CN">
                <a:solidFill>
                  <a:schemeClr val="accent1"/>
                </a:solidFill>
                <a:latin typeface="PingFang SC" panose="020B0400000000000000" charset="-122"/>
                <a:ea typeface="Alibaba PuHuiTi B"/>
              </a:rPr>
              <a:t>MongoDB</a:t>
            </a:r>
            <a:r>
              <a:rPr lang="zh-CN" altLang="en-US">
                <a:solidFill>
                  <a:schemeClr val="accent1"/>
                </a:solidFill>
                <a:latin typeface="PingFang SC" panose="020B0400000000000000" charset="-122"/>
                <a:ea typeface="Alibaba PuHuiTi B"/>
              </a:rPr>
              <a:t>（最好的文档型数据库）</a:t>
            </a:r>
            <a:endParaRPr lang="zh-CN" altLang="en-US">
              <a:solidFill>
                <a:schemeClr val="accent1"/>
              </a:solidFill>
              <a:latin typeface="PingFang SC" panose="020B0400000000000000" charset="-122"/>
              <a:ea typeface="Alibaba PuHuiTi B"/>
            </a:endParaRPr>
          </a:p>
          <a:p>
            <a:pPr marL="0" indent="0">
              <a:buNone/>
            </a:pPr>
            <a:r>
              <a:rPr lang="en-US" altLang="zh-CN">
                <a:solidFill>
                  <a:schemeClr val="accent1"/>
                </a:solidFill>
                <a:latin typeface="PingFang SC" panose="020B0400000000000000" charset="-122"/>
                <a:ea typeface="Alibaba PuHuiTi B"/>
              </a:rPr>
              <a:t>      3</a:t>
            </a:r>
            <a:r>
              <a:rPr lang="zh-CN" altLang="en-US">
                <a:solidFill>
                  <a:schemeClr val="accent1"/>
                </a:solidFill>
                <a:latin typeface="PingFang SC" panose="020B0400000000000000" charset="-122"/>
                <a:ea typeface="Alibaba PuHuiTi B"/>
              </a:rPr>
              <a:t>、</a:t>
            </a:r>
            <a:r>
              <a:rPr lang="en-US" altLang="zh-CN">
                <a:solidFill>
                  <a:schemeClr val="accent1"/>
                </a:solidFill>
                <a:latin typeface="PingFang SC" panose="020B0400000000000000" charset="-122"/>
                <a:ea typeface="Alibaba PuHuiTi B"/>
              </a:rPr>
              <a:t>Elasticsearch</a:t>
            </a:r>
            <a:r>
              <a:rPr lang="zh-CN" altLang="en-US">
                <a:solidFill>
                  <a:schemeClr val="accent1"/>
                </a:solidFill>
                <a:latin typeface="PingFang SC" panose="020B0400000000000000" charset="-122"/>
                <a:ea typeface="Alibaba PuHuiTi B"/>
              </a:rPr>
              <a:t>（最好的搜索服务）</a:t>
            </a:r>
            <a:endParaRPr lang="zh-CN" altLang="en-US">
              <a:solidFill>
                <a:schemeClr val="accent1"/>
              </a:solidFill>
              <a:latin typeface="PingFang SC" panose="020B0400000000000000" charset="-122"/>
              <a:ea typeface="Alibaba PuHuiTi B"/>
            </a:endParaRPr>
          </a:p>
          <a:p>
            <a:pPr marL="0" indent="0">
              <a:buNone/>
            </a:pPr>
            <a:r>
              <a:rPr lang="en-US" altLang="zh-CN">
                <a:solidFill>
                  <a:schemeClr val="accent1"/>
                </a:solidFill>
                <a:latin typeface="PingFang SC" panose="020B0400000000000000" charset="-122"/>
                <a:ea typeface="Alibaba PuHuiTi B"/>
              </a:rPr>
              <a:t>      4</a:t>
            </a:r>
            <a:r>
              <a:rPr lang="zh-CN" altLang="en-US">
                <a:solidFill>
                  <a:schemeClr val="accent1"/>
                </a:solidFill>
                <a:latin typeface="PingFang SC" panose="020B0400000000000000" charset="-122"/>
                <a:ea typeface="Alibaba PuHuiTi B"/>
              </a:rPr>
              <a:t>、</a:t>
            </a:r>
            <a:r>
              <a:rPr lang="en-US" altLang="zh-CN">
                <a:solidFill>
                  <a:schemeClr val="accent1"/>
                </a:solidFill>
                <a:latin typeface="PingFang SC" panose="020B0400000000000000" charset="-122"/>
                <a:ea typeface="Alibaba PuHuiTi B"/>
              </a:rPr>
              <a:t>Cassandra</a:t>
            </a:r>
            <a:r>
              <a:rPr lang="zh-CN" altLang="en-US">
                <a:solidFill>
                  <a:schemeClr val="accent1"/>
                </a:solidFill>
                <a:latin typeface="PingFang SC" panose="020B0400000000000000" charset="-122"/>
                <a:ea typeface="Alibaba PuHuiTi B"/>
              </a:rPr>
              <a:t>（</a:t>
            </a:r>
            <a:r>
              <a:rPr lang="zh-CN" altLang="en-US" dirty="0">
                <a:solidFill>
                  <a:schemeClr val="accent1"/>
                </a:solidFill>
                <a:latin typeface="PingFang SC" panose="020B0400000000000000" charset="-122"/>
                <a:ea typeface="Alibaba PuHuiTi B"/>
              </a:rPr>
              <a:t>最好的列式</a:t>
            </a:r>
            <a:r>
              <a:rPr lang="zh-CN" altLang="en-US">
                <a:solidFill>
                  <a:schemeClr val="accent1"/>
                </a:solidFill>
                <a:latin typeface="PingFang SC" panose="020B0400000000000000" charset="-122"/>
                <a:ea typeface="Alibaba PuHuiTi B"/>
              </a:rPr>
              <a:t>数据库）</a:t>
            </a:r>
            <a:endParaRPr lang="en-US" altLang="zh-CN">
              <a:solidFill>
                <a:schemeClr val="accent1"/>
              </a:solidFill>
              <a:latin typeface="PingFang SC" panose="020B0400000000000000" charset="-122"/>
              <a:ea typeface="Alibaba PuHuiTi B"/>
            </a:endParaRPr>
          </a:p>
          <a:p>
            <a:pPr marL="0" indent="0">
              <a:buNone/>
            </a:pPr>
            <a:r>
              <a:rPr lang="en-US" altLang="zh-CN">
                <a:solidFill>
                  <a:schemeClr val="accent1"/>
                </a:solidFill>
                <a:latin typeface="PingFang SC" panose="020B0400000000000000" charset="-122"/>
                <a:ea typeface="Alibaba PuHuiTi B"/>
              </a:rPr>
              <a:t>      5</a:t>
            </a:r>
            <a:r>
              <a:rPr lang="zh-CN" altLang="en-US">
                <a:solidFill>
                  <a:schemeClr val="accent1"/>
                </a:solidFill>
                <a:latin typeface="PingFang SC" panose="020B0400000000000000" charset="-122"/>
                <a:ea typeface="Alibaba PuHuiTi B"/>
              </a:rPr>
              <a:t>、</a:t>
            </a:r>
            <a:r>
              <a:rPr lang="en-US" altLang="zh-CN">
                <a:solidFill>
                  <a:schemeClr val="accent1"/>
                </a:solidFill>
                <a:latin typeface="PingFang SC" panose="020B0400000000000000" charset="-122"/>
                <a:ea typeface="Alibaba PuHuiTi B"/>
              </a:rPr>
              <a:t>HBase</a:t>
            </a:r>
            <a:r>
              <a:rPr lang="zh-CN" altLang="en-US">
                <a:solidFill>
                  <a:schemeClr val="accent1"/>
                </a:solidFill>
                <a:latin typeface="PingFang SC" panose="020B0400000000000000" charset="-122"/>
                <a:ea typeface="Alibaba PuHuiTi B"/>
              </a:rPr>
              <a:t>（优秀的分布式、列式数据库）</a:t>
            </a:r>
            <a:endParaRPr lang="en-US" altLang="zh-CN" dirty="0">
              <a:solidFill>
                <a:schemeClr val="accent1"/>
              </a:solidFill>
              <a:latin typeface="PingFang SC" panose="020B0400000000000000" charset="-122"/>
              <a:ea typeface="Alibaba PuHuiTi B"/>
            </a:endParaRPr>
          </a:p>
        </p:txBody>
      </p:sp>
      <p:sp>
        <p:nvSpPr>
          <p:cNvPr id="2"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13316"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415723" y="761379"/>
            <a:ext cx="2584312" cy="970963"/>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82736" y="1594582"/>
            <a:ext cx="2509127" cy="772353"/>
          </a:xfrm>
          <a:prstGeom prst="rect">
            <a:avLst/>
          </a:prstGeom>
          <a:noFill/>
          <a:extLst>
            <a:ext uri="{909E8E84-426E-40DD-AFC4-6F175D3DCCD1}">
              <a14:hiddenFill xmlns:a14="http://schemas.microsoft.com/office/drawing/2010/main">
                <a:solidFill>
                  <a:srgbClr val="FFFFFF"/>
                </a:solidFill>
              </a14:hiddenFill>
            </a:ext>
          </a:extLst>
        </p:spPr>
      </p:pic>
      <p:pic>
        <p:nvPicPr>
          <p:cNvPr id="1332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04115" y="2249532"/>
            <a:ext cx="2466368" cy="1134832"/>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p:cNvPicPr>
            <a:picLocks noChangeAspect="1"/>
          </p:cNvPicPr>
          <p:nvPr/>
        </p:nvPicPr>
        <p:blipFill>
          <a:blip r:embed="rId4"/>
          <a:stretch>
            <a:fillRect/>
          </a:stretch>
        </p:blipFill>
        <p:spPr>
          <a:xfrm>
            <a:off x="8104176" y="3162414"/>
            <a:ext cx="1866246" cy="1242607"/>
          </a:xfrm>
          <a:prstGeom prst="rect">
            <a:avLst/>
          </a:prstGeom>
        </p:spPr>
      </p:pic>
      <p:pic>
        <p:nvPicPr>
          <p:cNvPr id="13326" name="Picture 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1822" y="4629758"/>
            <a:ext cx="2190953" cy="159274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外键约束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a:ea typeface="黑体"/>
              </a:rPr>
              <a:t>介绍</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710880" y="1831222"/>
            <a:ext cx="9990260"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外键约束（</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FOREIGN KEY</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）是表的一个特殊字段，经常与主键约束一起使用。对于两个具有关联关系的表而言，相关联字段中主键所在的表就是主表（父表），外键所在的表就是从表（子表）。</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外键用来建立主表与从表的关联关系，为两个表的数据建立连接，约束两个表中数据的一致性和完整性。比如，一个水果摊，只有苹果、桃子、李子、西瓜等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4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种水果，那么，你来到水果摊要买水果就只能选择苹果、桃子、李子和西瓜，其它的水果都是不能购买的。</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pic>
        <p:nvPicPr>
          <p:cNvPr id="4" name="图片 3"/>
          <p:cNvPicPr>
            <a:picLocks noChangeAspect="1"/>
          </p:cNvPicPr>
          <p:nvPr/>
        </p:nvPicPr>
        <p:blipFill>
          <a:blip r:embed="rId1"/>
          <a:stretch>
            <a:fillRect/>
          </a:stretch>
        </p:blipFill>
        <p:spPr>
          <a:xfrm>
            <a:off x="2389234" y="3568594"/>
            <a:ext cx="5414311" cy="2886042"/>
          </a:xfrm>
          <a:prstGeom prst="rect">
            <a:avLst/>
          </a:prstGeom>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a:ea typeface="黑体"/>
              </a:rPr>
              <a:t>特点</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710879" y="1831221"/>
            <a:ext cx="10626507" cy="3581163"/>
          </a:xfrm>
          <a:prstGeom prst="rect">
            <a:avLst/>
          </a:prstGeom>
          <a:noFill/>
        </p:spPr>
        <p:txBody>
          <a:bodyPr wrap="square">
            <a:spAutoFit/>
          </a:bodyPr>
          <a:lstStyle/>
          <a:p>
            <a:pPr algn="l"/>
            <a:r>
              <a:rPr lang="zh-CN" altLang="en-US" sz="1600">
                <a:solidFill>
                  <a:prstClr val="black"/>
                </a:solidFill>
                <a:highlight>
                  <a:srgbClr val="FFFF00"/>
                </a:highlight>
                <a:latin typeface="Calibri"/>
                <a:ea typeface="Alibaba PuHuiTi B"/>
              </a:rPr>
              <a:t>定义一个外键时，需要遵守下列规则：</a:t>
            </a:r>
            <a:endParaRPr lang="en-US" altLang="zh-CN" sz="1600">
              <a:solidFill>
                <a:prstClr val="black"/>
              </a:solidFill>
              <a:highlight>
                <a:srgbClr val="FFFF00"/>
              </a:highlight>
              <a:latin typeface="Calibri"/>
              <a:ea typeface="Alibaba PuHuiTi B"/>
            </a:endParaRPr>
          </a:p>
          <a:p>
            <a:pPr algn="l"/>
            <a:endParaRPr lang="zh-CN" altLang="en-US" sz="1600">
              <a:solidFill>
                <a:prstClr val="black"/>
              </a:solidFill>
              <a:latin typeface="Calibri"/>
              <a:ea typeface="Alibaba PuHuiTi B"/>
            </a:endParaRPr>
          </a:p>
          <a:p>
            <a:pPr marL="285750" indent="-285750" algn="l">
              <a:buFont typeface="Arial" panose="020B0604020202020204" pitchFamily="34" charset="0"/>
              <a:buChar char="•"/>
            </a:pPr>
            <a:r>
              <a:rPr lang="zh-CN" altLang="en-US" sz="1600">
                <a:solidFill>
                  <a:prstClr val="black"/>
                </a:solidFill>
                <a:latin typeface="Calibri"/>
                <a:ea typeface="Alibaba PuHuiTi B"/>
              </a:rPr>
              <a:t>主表必须已经存在于数据库中，或者是当前正在创建的表。</a:t>
            </a:r>
            <a:endParaRPr lang="en-US" altLang="zh-CN" sz="1600">
              <a:solidFill>
                <a:prstClr val="black"/>
              </a:solidFill>
              <a:latin typeface="Calibri"/>
              <a:ea typeface="Alibaba PuHuiTi B"/>
            </a:endParaRPr>
          </a:p>
          <a:p>
            <a:pPr marL="285750" indent="-285750"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必须为主表定义主键。</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主键不能包含空值，但允许在外键中出现空值。也就是说，只要外键的每个非空值出现在指定的主键中，这 个外键的内容就是正确的。</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在主表的表名后面指定列名或列名的组合。这个列或列的组合必须是主表的主键或候选键。</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外键中列的数目必须和主表的主键中列的数目相同。</a:t>
            </a:r>
            <a:endParaRPr lang="en-US" altLang="zh-CN" sz="1600">
              <a:solidFill>
                <a:prstClr val="black"/>
              </a:solidFill>
              <a:latin typeface="Calibri"/>
              <a:ea typeface="Alibaba PuHuiTi B"/>
            </a:endParaRPr>
          </a:p>
          <a:p>
            <a:pPr algn="l">
              <a:buFont typeface="Arial" panose="020B0604020202020204" pitchFamily="34" charset="0"/>
              <a:buChar char="•"/>
            </a:pPr>
            <a:endParaRPr lang="zh-CN" altLang="en-US" sz="1600">
              <a:solidFill>
                <a:prstClr val="black"/>
              </a:solidFill>
              <a:latin typeface="Calibri"/>
              <a:ea typeface="Alibaba PuHuiTi B"/>
            </a:endParaRPr>
          </a:p>
          <a:p>
            <a:pPr algn="l">
              <a:buFont typeface="Arial" panose="020B0604020202020204" pitchFamily="34" charset="0"/>
              <a:buChar char="•"/>
            </a:pPr>
            <a:r>
              <a:rPr lang="zh-CN" altLang="en-US" sz="1600">
                <a:solidFill>
                  <a:prstClr val="black"/>
                </a:solidFill>
                <a:latin typeface="Calibri"/>
                <a:ea typeface="Alibaba PuHuiTi B"/>
              </a:rPr>
              <a:t>   外键中列的数据类型必须和主表主键中对应列的数据类型相同。</a:t>
            </a:r>
            <a:endParaRPr lang="zh-CN" altLang="en-US" sz="1600">
              <a:solidFill>
                <a:prstClr val="black"/>
              </a:solidFill>
              <a:latin typeface="Calibri"/>
              <a:ea typeface="Alibaba PuHuiTi B"/>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636145" y="1433498"/>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587788" y="1950287"/>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lang="en-US" altLang="zh-CN" sz="1600">
                <a:solidFill>
                  <a:prstClr val="black"/>
                </a:solidFill>
                <a:latin typeface="Calibri"/>
                <a:ea typeface="Alibaba PuHuiTi B"/>
              </a:rPr>
              <a:t>1-</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p:cNvSpPr txBox="1"/>
          <p:nvPr/>
        </p:nvSpPr>
        <p:spPr>
          <a:xfrm>
            <a:off x="731522" y="2336958"/>
            <a:ext cx="8838467" cy="338554"/>
          </a:xfrm>
          <a:prstGeom prst="rect">
            <a:avLst/>
          </a:prstGeom>
          <a:noFill/>
        </p:spPr>
        <p:txBody>
          <a:bodyPr wrap="square">
            <a:spAutoFit/>
          </a:bodyPr>
          <a:lstStyle/>
          <a:p>
            <a:r>
              <a:rPr lang="zh-CN" altLang="en-US" sz="1600">
                <a:solidFill>
                  <a:prstClr val="black"/>
                </a:solidFill>
                <a:latin typeface="Calibri"/>
                <a:ea typeface="Alibaba PuHuiTi B"/>
              </a:rPr>
              <a:t>在 </a:t>
            </a:r>
            <a:r>
              <a:rPr lang="en-US" altLang="zh-CN" sz="1600">
                <a:solidFill>
                  <a:prstClr val="black"/>
                </a:solidFill>
                <a:latin typeface="Calibri"/>
                <a:ea typeface="Alibaba PuHuiTi B"/>
              </a:rPr>
              <a:t>create table </a:t>
            </a:r>
            <a:r>
              <a:rPr lang="zh-CN" altLang="en-US" sz="1600">
                <a:solidFill>
                  <a:prstClr val="black"/>
                </a:solidFill>
                <a:latin typeface="Calibri"/>
                <a:ea typeface="Alibaba PuHuiTi B"/>
              </a:rPr>
              <a:t>语句中，通过 </a:t>
            </a:r>
            <a:r>
              <a:rPr lang="en-US" altLang="zh-CN" sz="1600">
                <a:solidFill>
                  <a:prstClr val="black"/>
                </a:solidFill>
                <a:highlight>
                  <a:srgbClr val="FFFF00"/>
                </a:highlight>
                <a:latin typeface="Calibri"/>
                <a:ea typeface="Alibaba PuHuiTi B"/>
              </a:rPr>
              <a:t>foreign key </a:t>
            </a:r>
            <a:r>
              <a:rPr lang="zh-CN" altLang="en-US" sz="1600">
                <a:solidFill>
                  <a:prstClr val="black"/>
                </a:solidFill>
                <a:latin typeface="Calibri"/>
                <a:ea typeface="Alibaba PuHuiTi B"/>
              </a:rPr>
              <a:t>关键字来指定外键，具体的语法格式如下：</a:t>
            </a:r>
            <a:endParaRPr lang="en-US" altLang="zh-CN" sz="1600">
              <a:solidFill>
                <a:prstClr val="black"/>
              </a:solidFill>
              <a:latin typeface="Calibri"/>
              <a:ea typeface="Alibaba PuHuiTi B"/>
            </a:endParaRPr>
          </a:p>
        </p:txBody>
      </p:sp>
      <p:sp>
        <p:nvSpPr>
          <p:cNvPr id="10" name="文本框 9"/>
          <p:cNvSpPr txBox="1"/>
          <p:nvPr/>
        </p:nvSpPr>
        <p:spPr>
          <a:xfrm>
            <a:off x="710880" y="2878218"/>
            <a:ext cx="10600128" cy="307777"/>
          </a:xfrm>
          <a:prstGeom prst="rect">
            <a:avLst/>
          </a:prstGeom>
          <a:solidFill>
            <a:srgbClr val="FFFFE4"/>
          </a:solidFill>
          <a:ln>
            <a:solidFill>
              <a:schemeClr val="tx1"/>
            </a:solidFill>
          </a:ln>
        </p:spPr>
        <p:txBody>
          <a:bodyPr wrap="square">
            <a:spAutoFit/>
          </a:bodyPr>
          <a:lstStyle/>
          <a:p>
            <a:r>
              <a:rPr lang="en-US" altLang="zh-CN" sz="1400" b="1">
                <a:solidFill>
                  <a:srgbClr val="000080"/>
                </a:solidFill>
                <a:effectLst/>
                <a:latin typeface="Courier New" panose="02070309020205020404" pitchFamily="49" charset="0"/>
              </a:rPr>
              <a:t>[</a:t>
            </a:r>
            <a:r>
              <a:rPr lang="en-US" altLang="zh-CN" sz="1400" b="1">
                <a:solidFill>
                  <a:srgbClr val="0000FF"/>
                </a:solidFill>
                <a:effectLst/>
                <a:latin typeface="Courier New" panose="02070309020205020404" pitchFamily="49" charset="0"/>
              </a:rPr>
              <a:t>constraint</a:t>
            </a:r>
            <a:r>
              <a:rPr lang="en-US" altLang="zh-CN"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&lt;</a:t>
            </a:r>
            <a:r>
              <a:rPr lang="zh-CN" altLang="en-US" sz="1400">
                <a:solidFill>
                  <a:srgbClr val="000000"/>
                </a:solidFill>
                <a:effectLst/>
                <a:latin typeface="Courier New" panose="02070309020205020404" pitchFamily="49" charset="0"/>
              </a:rPr>
              <a:t>外</a:t>
            </a:r>
            <a:r>
              <a:rPr lang="zh-CN" altLang="en-US" sz="1400" b="1">
                <a:solidFill>
                  <a:srgbClr val="000080"/>
                </a:solidFill>
                <a:effectLst/>
                <a:latin typeface="Courier New" panose="02070309020205020404" pitchFamily="49" charset="0"/>
              </a:rPr>
              <a:t>键</a:t>
            </a:r>
            <a:r>
              <a:rPr lang="zh-CN" altLang="en-US" sz="1400">
                <a:solidFill>
                  <a:srgbClr val="000000"/>
                </a:solidFill>
                <a:effectLst/>
                <a:latin typeface="Courier New" panose="02070309020205020404" pitchFamily="49" charset="0"/>
              </a:rPr>
              <a:t>名</a:t>
            </a:r>
            <a:r>
              <a:rPr lang="en-US" altLang="zh-CN" sz="1400" b="1">
                <a:solidFill>
                  <a:srgbClr val="000080"/>
                </a:solidFill>
                <a:effectLst/>
                <a:latin typeface="Courier New" panose="02070309020205020404" pitchFamily="49" charset="0"/>
              </a:rPr>
              <a:t>&gt;]</a:t>
            </a:r>
            <a:r>
              <a:rPr lang="zh-CN" altLang="en-US"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foreign</a:t>
            </a:r>
            <a:r>
              <a:rPr lang="en-US" altLang="zh-CN"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key</a:t>
            </a:r>
            <a:r>
              <a:rPr lang="en-US" altLang="zh-CN" sz="1400">
                <a:solidFill>
                  <a:srgbClr val="000000"/>
                </a:solidFill>
                <a:effectLst/>
                <a:latin typeface="Courier New" panose="02070309020205020404" pitchFamily="49" charset="0"/>
              </a:rPr>
              <a:t> </a:t>
            </a:r>
            <a:r>
              <a:rPr lang="zh-CN" altLang="en-US" sz="1400">
                <a:solidFill>
                  <a:srgbClr val="000000"/>
                </a:solidFill>
                <a:effectLst/>
                <a:latin typeface="Courier New" panose="02070309020205020404" pitchFamily="49" charset="0"/>
              </a:rPr>
              <a:t>字段名 </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，字段名</a:t>
            </a:r>
            <a:r>
              <a:rPr lang="en-US" altLang="zh-CN" sz="1400">
                <a:solidFill>
                  <a:srgbClr val="FF8000"/>
                </a:solidFill>
                <a:effectLst/>
                <a:latin typeface="Courier New" panose="02070309020205020404" pitchFamily="49" charset="0"/>
              </a:rPr>
              <a:t>2</a:t>
            </a:r>
            <a:r>
              <a:rPr lang="zh-CN" altLang="en-US" sz="1400">
                <a:solidFill>
                  <a:srgbClr val="000000"/>
                </a:solidFill>
                <a:effectLst/>
                <a:latin typeface="Courier New" panose="02070309020205020404" pitchFamily="49" charset="0"/>
              </a:rPr>
              <a:t>，</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 </a:t>
            </a:r>
            <a:r>
              <a:rPr lang="en-US" altLang="zh-CN" sz="1400" b="1">
                <a:solidFill>
                  <a:srgbClr val="0000FF"/>
                </a:solidFill>
                <a:effectLst/>
                <a:latin typeface="Courier New" panose="02070309020205020404" pitchFamily="49" charset="0"/>
              </a:rPr>
              <a:t>references</a:t>
            </a:r>
            <a:r>
              <a:rPr lang="en-US" altLang="zh-CN"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&lt;</a:t>
            </a:r>
            <a:r>
              <a:rPr lang="zh-CN" altLang="en-US" sz="1400" b="1">
                <a:solidFill>
                  <a:srgbClr val="000080"/>
                </a:solidFill>
                <a:effectLst/>
                <a:latin typeface="Courier New" panose="02070309020205020404" pitchFamily="49" charset="0"/>
              </a:rPr>
              <a:t>主</a:t>
            </a:r>
            <a:r>
              <a:rPr lang="zh-CN" altLang="en-US" sz="1400">
                <a:solidFill>
                  <a:srgbClr val="000000"/>
                </a:solidFill>
                <a:effectLst/>
                <a:latin typeface="Courier New" panose="02070309020205020404" pitchFamily="49" charset="0"/>
              </a:rPr>
              <a:t>表名</a:t>
            </a:r>
            <a:r>
              <a:rPr lang="en-US" altLang="zh-CN" sz="1400" b="1">
                <a:solidFill>
                  <a:srgbClr val="000080"/>
                </a:solidFill>
                <a:effectLst/>
                <a:latin typeface="Courier New" panose="02070309020205020404" pitchFamily="49" charset="0"/>
              </a:rPr>
              <a:t>&gt;</a:t>
            </a:r>
            <a:r>
              <a:rPr lang="zh-CN" altLang="en-US" sz="1400">
                <a:solidFill>
                  <a:srgbClr val="000000"/>
                </a:solidFill>
                <a:effectLst/>
                <a:latin typeface="Courier New" panose="02070309020205020404" pitchFamily="49" charset="0"/>
              </a:rPr>
              <a:t> </a:t>
            </a:r>
            <a:r>
              <a:rPr lang="zh-CN" altLang="en-US" sz="1400" b="1">
                <a:solidFill>
                  <a:srgbClr val="000080"/>
                </a:solidFill>
                <a:effectLst/>
                <a:latin typeface="Courier New" panose="02070309020205020404" pitchFamily="49" charset="0"/>
              </a:rPr>
              <a:t>主键</a:t>
            </a:r>
            <a:r>
              <a:rPr lang="zh-CN" altLang="en-US" sz="1400">
                <a:solidFill>
                  <a:srgbClr val="000000"/>
                </a:solidFill>
                <a:effectLst/>
                <a:latin typeface="Courier New" panose="02070309020205020404" pitchFamily="49" charset="0"/>
              </a:rPr>
              <a:t>列</a:t>
            </a:r>
            <a:r>
              <a:rPr lang="en-US" altLang="zh-CN" sz="1400">
                <a:solidFill>
                  <a:srgbClr val="FF8000"/>
                </a:solidFill>
                <a:effectLst/>
                <a:latin typeface="Courier New" panose="02070309020205020404" pitchFamily="49" charset="0"/>
              </a:rPr>
              <a:t>1</a:t>
            </a:r>
            <a:r>
              <a:rPr lang="zh-CN" altLang="en-US" sz="1400">
                <a:solidFill>
                  <a:srgbClr val="000000"/>
                </a:solidFill>
                <a:effectLst/>
                <a:latin typeface="Courier New" panose="02070309020205020404" pitchFamily="49" charset="0"/>
              </a:rPr>
              <a:t> </a:t>
            </a:r>
            <a:r>
              <a:rPr lang="en-US" altLang="zh-CN" sz="1400" b="1">
                <a:solidFill>
                  <a:srgbClr val="000080"/>
                </a:solidFill>
                <a:effectLst/>
                <a:latin typeface="Courier New" panose="02070309020205020404" pitchFamily="49" charset="0"/>
              </a:rPr>
              <a:t>[</a:t>
            </a:r>
            <a:r>
              <a:rPr lang="zh-CN" altLang="en-US" sz="1400">
                <a:solidFill>
                  <a:srgbClr val="000000"/>
                </a:solidFill>
                <a:effectLst/>
                <a:latin typeface="Courier New" panose="02070309020205020404" pitchFamily="49" charset="0"/>
              </a:rPr>
              <a:t>，</a:t>
            </a:r>
            <a:r>
              <a:rPr lang="zh-CN" altLang="en-US" sz="1400" b="1">
                <a:solidFill>
                  <a:srgbClr val="000080"/>
                </a:solidFill>
                <a:effectLst/>
                <a:latin typeface="Courier New" panose="02070309020205020404" pitchFamily="49" charset="0"/>
              </a:rPr>
              <a:t>主键</a:t>
            </a:r>
            <a:r>
              <a:rPr lang="zh-CN" altLang="en-US" sz="1400">
                <a:solidFill>
                  <a:srgbClr val="000000"/>
                </a:solidFill>
                <a:effectLst/>
                <a:latin typeface="Courier New" panose="02070309020205020404" pitchFamily="49" charset="0"/>
              </a:rPr>
              <a:t>列</a:t>
            </a:r>
            <a:r>
              <a:rPr lang="en-US" altLang="zh-CN" sz="1400">
                <a:solidFill>
                  <a:srgbClr val="FF8000"/>
                </a:solidFill>
                <a:effectLst/>
                <a:latin typeface="Courier New" panose="02070309020205020404" pitchFamily="49" charset="0"/>
              </a:rPr>
              <a:t>2</a:t>
            </a:r>
            <a:r>
              <a:rPr lang="zh-CN" altLang="en-US" sz="1400">
                <a:solidFill>
                  <a:srgbClr val="000000"/>
                </a:solidFill>
                <a:effectLst/>
                <a:latin typeface="Courier New" panose="02070309020205020404" pitchFamily="49" charset="0"/>
              </a:rPr>
              <a:t>，</a:t>
            </a:r>
            <a:r>
              <a:rPr lang="en-US" altLang="zh-CN" sz="1400" b="1">
                <a:solidFill>
                  <a:srgbClr val="000080"/>
                </a:solidFill>
                <a:effectLst/>
                <a:latin typeface="Courier New" panose="02070309020205020404" pitchFamily="49" charset="0"/>
              </a:rPr>
              <a:t>…]</a:t>
            </a:r>
            <a:endParaRPr lang="zh-CN" altLang="en-US" sz="1400">
              <a:effectLst/>
            </a:endParaRPr>
          </a:p>
        </p:txBody>
      </p:sp>
      <p:sp>
        <p:nvSpPr>
          <p:cNvPr id="12" name="文本框 11"/>
          <p:cNvSpPr txBox="1"/>
          <p:nvPr/>
        </p:nvSpPr>
        <p:spPr>
          <a:xfrm>
            <a:off x="710880" y="3847852"/>
            <a:ext cx="10600129" cy="1815882"/>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ea typeface="Alibaba PuHuiTi B"/>
              </a:rPr>
              <a:t>create</a:t>
            </a:r>
            <a:r>
              <a:rPr lang="en-US" altLang="zh-CN" sz="1600">
                <a:solidFill>
                  <a:srgbClr val="000000"/>
                </a:solidFill>
                <a:effectLst/>
                <a:latin typeface="Courier New" panose="02070309020205020404" pitchFamily="49" charset="0"/>
                <a:ea typeface="Alibaba PuHuiTi B"/>
              </a:rPr>
              <a:t> </a:t>
            </a:r>
            <a:r>
              <a:rPr lang="en-US" altLang="zh-CN" sz="1600" b="1">
                <a:solidFill>
                  <a:srgbClr val="0000FF"/>
                </a:solidFill>
                <a:effectLst/>
                <a:latin typeface="Courier New" panose="02070309020205020404" pitchFamily="49" charset="0"/>
                <a:ea typeface="Alibaba PuHuiTi B"/>
              </a:rPr>
              <a:t>database</a:t>
            </a:r>
            <a:r>
              <a:rPr lang="en-US" altLang="zh-CN" sz="1600">
                <a:solidFill>
                  <a:srgbClr val="000000"/>
                </a:solidFill>
                <a:effectLst/>
                <a:latin typeface="Courier New" panose="02070309020205020404" pitchFamily="49" charset="0"/>
                <a:ea typeface="Alibaba PuHuiTi B"/>
              </a:rPr>
              <a:t> mydb3</a:t>
            </a:r>
            <a:r>
              <a:rPr lang="en-US" altLang="zh-CN" sz="1600" b="1">
                <a:solidFill>
                  <a:srgbClr val="000080"/>
                </a:solidFill>
                <a:effectLst/>
                <a:latin typeface="Courier New" panose="02070309020205020404" pitchFamily="49" charset="0"/>
                <a:ea typeface="Alibaba PuHuiTi B"/>
              </a:rPr>
              <a:t>;</a:t>
            </a:r>
            <a:r>
              <a:rPr lang="en-US" altLang="zh-CN" sz="1600">
                <a:solidFill>
                  <a:srgbClr val="000000"/>
                </a:solidFill>
                <a:effectLst/>
                <a:latin typeface="Courier New" panose="02070309020205020404" pitchFamily="49" charset="0"/>
                <a:ea typeface="Alibaba PuHuiTi B"/>
              </a:rPr>
              <a:t> </a:t>
            </a:r>
            <a:endParaRPr lang="en-US" altLang="zh-CN" sz="1600">
              <a:solidFill>
                <a:srgbClr val="000000"/>
              </a:solidFill>
              <a:effectLst/>
              <a:latin typeface="Courier New" panose="02070309020205020404" pitchFamily="49" charset="0"/>
              <a:ea typeface="Alibaba PuHuiTi B"/>
            </a:endParaRPr>
          </a:p>
          <a:p>
            <a:r>
              <a:rPr lang="en-US" altLang="zh-CN" sz="1600" b="1">
                <a:solidFill>
                  <a:srgbClr val="0000FF"/>
                </a:solidFill>
                <a:effectLst/>
                <a:latin typeface="Courier New" panose="02070309020205020404" pitchFamily="49" charset="0"/>
                <a:ea typeface="Alibaba PuHuiTi B"/>
              </a:rPr>
              <a:t>use</a:t>
            </a:r>
            <a:r>
              <a:rPr lang="en-US" altLang="zh-CN" sz="1600">
                <a:solidFill>
                  <a:srgbClr val="000000"/>
                </a:solidFill>
                <a:effectLst/>
                <a:latin typeface="Courier New" panose="02070309020205020404" pitchFamily="49" charset="0"/>
                <a:ea typeface="Alibaba PuHuiTi B"/>
              </a:rPr>
              <a:t> mydb3</a:t>
            </a:r>
            <a:r>
              <a:rPr lang="en-US" altLang="zh-CN" sz="1600" b="1">
                <a:solidFill>
                  <a:srgbClr val="000080"/>
                </a:solidFill>
                <a:effectLst/>
                <a:latin typeface="Courier New" panose="02070309020205020404" pitchFamily="49" charset="0"/>
                <a:ea typeface="Alibaba PuHuiTi B"/>
              </a:rPr>
              <a:t>;</a:t>
            </a:r>
            <a:endParaRPr lang="en-US" altLang="zh-CN" sz="1600" kern="0">
              <a:solidFill>
                <a:srgbClr val="008000"/>
              </a:solidFill>
              <a:effectLst/>
              <a:latin typeface="Courier New" panose="02070309020205020404" pitchFamily="49" charset="0"/>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创建部门表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deptno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部门号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7" name="文本框 16"/>
          <p:cNvSpPr txBox="1"/>
          <p:nvPr/>
        </p:nvSpPr>
        <p:spPr>
          <a:xfrm>
            <a:off x="636145" y="3412346"/>
            <a:ext cx="6097464" cy="338554"/>
          </a:xfrm>
          <a:prstGeom prst="rect">
            <a:avLst/>
          </a:prstGeom>
          <a:noFill/>
        </p:spPr>
        <p:txBody>
          <a:bodyPr wrap="square">
            <a:spAutoFit/>
          </a:bodyPr>
          <a:lstStyle/>
          <a:p>
            <a:r>
              <a:rPr lang="zh-CN" altLang="en-US" sz="1600">
                <a:solidFill>
                  <a:prstClr val="black"/>
                </a:solidFill>
                <a:latin typeface="Calibri"/>
                <a:ea typeface="Alibaba PuHuiTi B"/>
              </a:rPr>
              <a:t>实现：</a:t>
            </a:r>
            <a:endParaRPr lang="zh-CN" altLang="en-US" sz="1600">
              <a:solidFill>
                <a:prstClr val="black"/>
              </a:solidFill>
              <a:latin typeface="Calibri"/>
              <a:ea typeface="Alibaba PuHuiTi B"/>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710880" y="1921134"/>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1-</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2" name="文本框 11"/>
          <p:cNvSpPr txBox="1"/>
          <p:nvPr/>
        </p:nvSpPr>
        <p:spPr>
          <a:xfrm>
            <a:off x="888777" y="2521059"/>
            <a:ext cx="10147620" cy="181588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员工编号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员工年龄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dept_id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员工所属部门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constraint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emp_fk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dept_id</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deptno</a:t>
            </a:r>
            <a:r>
              <a:rPr lang="en-US" altLang="zh-CN" sz="1600" kern="0">
                <a:solidFill>
                  <a:srgbClr val="008000"/>
                </a:solidFill>
                <a:highlight>
                  <a:srgbClr val="FFFF00"/>
                </a:highlight>
                <a:latin typeface="Courier New" panose="02070309020205020404" pitchFamily="49" charset="0"/>
                <a:ea typeface="宋体" pitchFamily="2" charset="-122"/>
                <a:cs typeface="Courier New" panose="02070309020205020404" pitchFamily="49" charset="0"/>
              </a:rPr>
              <a:t>) –- </a:t>
            </a:r>
            <a:r>
              <a:rPr lang="zh-CN" altLang="en-US" sz="1600" kern="0">
                <a:solidFill>
                  <a:srgbClr val="008000"/>
                </a:solidFill>
                <a:highlight>
                  <a:srgbClr val="FFFF00"/>
                </a:highlight>
                <a:latin typeface="Courier New" panose="02070309020205020404" pitchFamily="49" charset="0"/>
                <a:ea typeface="宋体" pitchFamily="2" charset="-122"/>
                <a:cs typeface="Courier New" panose="02070309020205020404" pitchFamily="49" charset="0"/>
              </a:rPr>
              <a:t>外键约束</a:t>
            </a:r>
            <a:endParaRPr lang="zh-CN" altLang="zh-CN" sz="1600" kern="0">
              <a:solidFill>
                <a:srgbClr val="008000"/>
              </a:solidFill>
              <a:highlight>
                <a:srgbClr val="FFFF00"/>
              </a:highlight>
              <a:latin typeface="Courier New" panose="02070309020205020404" pitchFamily="49" charset="0"/>
              <a:ea typeface="宋体"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lang="en-US" altLang="zh-CN" sz="1600">
                <a:solidFill>
                  <a:prstClr val="black"/>
                </a:solidFill>
                <a:latin typeface="Calibri"/>
                <a:ea typeface="Alibaba PuHuiTi B"/>
              </a:rPr>
              <a:t>1-</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pic>
        <p:nvPicPr>
          <p:cNvPr id="7" name="图片 6"/>
          <p:cNvPicPr>
            <a:picLocks noChangeAspect="1"/>
          </p:cNvPicPr>
          <p:nvPr/>
        </p:nvPicPr>
        <p:blipFill>
          <a:blip r:embed="rId1"/>
          <a:stretch>
            <a:fillRect/>
          </a:stretch>
        </p:blipFill>
        <p:spPr>
          <a:xfrm>
            <a:off x="2346909" y="2769010"/>
            <a:ext cx="5247350" cy="2480565"/>
          </a:xfrm>
          <a:prstGeom prst="rect">
            <a:avLst/>
          </a:prstGeom>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a:ea typeface="黑体"/>
              </a:rPr>
              <a:t>操作</a:t>
            </a:r>
            <a:r>
              <a:rPr lang="en-US" altLang="zh-CN">
                <a:solidFill>
                  <a:srgbClr val="FF0000"/>
                </a:solidFill>
                <a:latin typeface="Calibri"/>
                <a:ea typeface="黑体"/>
              </a:rPr>
              <a:t>-</a:t>
            </a:r>
            <a:r>
              <a:rPr lang="zh-CN" altLang="en-US">
                <a:solidFill>
                  <a:srgbClr val="FF0000"/>
                </a:solidFill>
                <a:latin typeface="Calibri"/>
                <a:ea typeface="黑体"/>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772426" y="198933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lang="en-US" altLang="zh-CN" sz="1600">
                <a:solidFill>
                  <a:prstClr val="black"/>
                </a:solidFill>
                <a:latin typeface="Calibri"/>
                <a:ea typeface="Alibaba PuHuiTi B"/>
              </a:rPr>
              <a:t>-</a:t>
            </a:r>
            <a:r>
              <a:rPr lang="zh-CN" altLang="en-US" sz="1600">
                <a:solidFill>
                  <a:prstClr val="black"/>
                </a:solidFill>
                <a:latin typeface="Calibri"/>
                <a:ea typeface="Alibaba PuHuiTi B"/>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p:cNvSpPr txBox="1"/>
          <p:nvPr/>
        </p:nvSpPr>
        <p:spPr>
          <a:xfrm>
            <a:off x="860349" y="2559263"/>
            <a:ext cx="10059697" cy="584775"/>
          </a:xfrm>
          <a:prstGeom prst="rect">
            <a:avLst/>
          </a:prstGeom>
          <a:noFill/>
        </p:spPr>
        <p:txBody>
          <a:bodyPr wrap="square">
            <a:spAutoFit/>
          </a:bodyPr>
          <a:lstStyle/>
          <a:p>
            <a:r>
              <a:rPr lang="zh-CN" altLang="en-US" sz="1600">
                <a:solidFill>
                  <a:prstClr val="black"/>
                </a:solidFill>
                <a:latin typeface="Calibri"/>
                <a:ea typeface="Alibaba PuHuiTi B"/>
              </a:rPr>
              <a:t>外键约束也可以在修改表时添加，但是添加外键约束的前提是：从表中外键列中的数据必须与主表中主键列中的数据一致或者是没有数据。</a:t>
            </a:r>
            <a:endParaRPr lang="en-US" altLang="zh-CN" sz="1600">
              <a:solidFill>
                <a:prstClr val="black"/>
              </a:solidFill>
              <a:latin typeface="Calibri"/>
              <a:ea typeface="Alibaba PuHuiTi B"/>
            </a:endParaRPr>
          </a:p>
        </p:txBody>
      </p:sp>
      <p:sp>
        <p:nvSpPr>
          <p:cNvPr id="10" name="文本框 9"/>
          <p:cNvSpPr txBox="1"/>
          <p:nvPr/>
        </p:nvSpPr>
        <p:spPr>
          <a:xfrm>
            <a:off x="860349" y="3713962"/>
            <a:ext cx="9672835" cy="584775"/>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数据表名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add</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constraint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外</a:t>
            </a:r>
            <a:r>
              <a:rPr lang="zh-CN" altLang="en-US" sz="1600" b="1">
                <a:solidFill>
                  <a:srgbClr val="000080"/>
                </a:solidFill>
                <a:effectLst/>
                <a:latin typeface="Courier New" panose="02070309020205020404" pitchFamily="49" charset="0"/>
              </a:rPr>
              <a:t>键</a:t>
            </a:r>
            <a:r>
              <a:rPr lang="zh-CN" altLang="en-US" sz="1600">
                <a:solidFill>
                  <a:srgbClr val="000000"/>
                </a:solidFill>
                <a:effectLst/>
                <a:latin typeface="Courier New" panose="02070309020205020404" pitchFamily="49" charset="0"/>
              </a:rPr>
              <a:t>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foreign</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key</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列名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references</a:t>
            </a:r>
            <a:r>
              <a:rPr lang="en-US" altLang="zh-CN" sz="1600">
                <a:solidFill>
                  <a:srgbClr val="000000"/>
                </a:solidFill>
                <a:effectLst/>
                <a:latin typeface="Courier New" panose="02070309020205020404" pitchFamily="49" charset="0"/>
              </a:rPr>
              <a:t> </a:t>
            </a:r>
            <a:endParaRPr lang="en-US" altLang="zh-CN" sz="1600">
              <a:solidFill>
                <a:srgbClr val="000000"/>
              </a:solidFill>
              <a:effectLst/>
              <a:latin typeface="Courier New" panose="02070309020205020404" pitchFamily="49" charset="0"/>
            </a:endParaRPr>
          </a:p>
          <a:p>
            <a:r>
              <a:rPr lang="en-US" altLang="zh-CN" sz="1600" b="1">
                <a:solidFill>
                  <a:srgbClr val="000080"/>
                </a:solidFill>
                <a:effectLst/>
                <a:latin typeface="Courier New" panose="02070309020205020404" pitchFamily="49" charset="0"/>
              </a:rPr>
              <a:t>&lt;</a:t>
            </a:r>
            <a:r>
              <a:rPr lang="zh-CN" altLang="en-US" sz="1600" b="1">
                <a:solidFill>
                  <a:srgbClr val="000080"/>
                </a:solidFill>
                <a:effectLst/>
                <a:latin typeface="Courier New" panose="02070309020205020404" pitchFamily="49" charset="0"/>
              </a:rPr>
              <a:t>主</a:t>
            </a:r>
            <a:r>
              <a:rPr lang="zh-CN" altLang="en-US" sz="1600">
                <a:solidFill>
                  <a:srgbClr val="000000"/>
                </a:solidFill>
                <a:effectLst/>
                <a:latin typeface="Courier New" panose="02070309020205020404" pitchFamily="49" charset="0"/>
              </a:rPr>
              <a:t>表名</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列名</a:t>
            </a:r>
            <a:r>
              <a:rPr lang="en-US" altLang="zh-CN" sz="1600" b="1">
                <a:solidFill>
                  <a:srgbClr val="000080"/>
                </a:solidFill>
                <a:effectLst/>
                <a:latin typeface="Courier New" panose="02070309020205020404" pitchFamily="49" charset="0"/>
              </a:rPr>
              <a:t>&gt;);</a:t>
            </a:r>
            <a:endParaRPr lang="zh-CN" altLang="en-US" sz="1600">
              <a:effectLst/>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2" name="文本框 11"/>
          <p:cNvSpPr txBox="1"/>
          <p:nvPr/>
        </p:nvSpPr>
        <p:spPr>
          <a:xfrm>
            <a:off x="948272" y="2529184"/>
            <a:ext cx="10600129" cy="406265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创建部门表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部门号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部门名字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创建员工表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员工编号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员工年龄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dept_id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员工所属部门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r>
              <a:rPr lang="en-US" altLang="zh-CN" sz="1600" kern="0">
                <a:solidFill>
                  <a:srgbClr val="008000"/>
                </a:solidFill>
                <a:latin typeface="Courier New" panose="02070309020205020404" pitchFamily="49" charset="0"/>
                <a:ea typeface="宋体"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itchFamily="2" charset="-122"/>
                <a:cs typeface="Times New Roman" panose="02020603050405020304" pitchFamily="18" charset="0"/>
              </a:rPr>
              <a:t>创建外键约束</a:t>
            </a:r>
            <a:endParaRPr lang="zh-CN" altLang="zh-CN" sz="1600" kern="0">
              <a:solidFill>
                <a:srgbClr val="008000"/>
              </a:solidFill>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emp2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constraint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dept_id_fk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dept_id</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 dept2 </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highlight>
                  <a:srgbClr val="FFFF00"/>
                </a:highligh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highlight>
                <a:srgbClr val="FFFF00"/>
              </a:highligh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创建外键约束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方式</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在创建表时设置外键约束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pic>
        <p:nvPicPr>
          <p:cNvPr id="4" name="图片 3"/>
          <p:cNvPicPr>
            <a:picLocks noChangeAspect="1"/>
          </p:cNvPicPr>
          <p:nvPr/>
        </p:nvPicPr>
        <p:blipFill>
          <a:blip r:embed="rId1"/>
          <a:stretch>
            <a:fillRect/>
          </a:stretch>
        </p:blipFill>
        <p:spPr>
          <a:xfrm>
            <a:off x="1663728" y="2897559"/>
            <a:ext cx="5628975" cy="2122792"/>
          </a:xfrm>
          <a:prstGeom prst="rect">
            <a:avLst/>
          </a:prstGeom>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在外键约束下的数据操作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842765" y="1831222"/>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1</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、数据插入</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p:cNvSpPr txBox="1"/>
          <p:nvPr/>
        </p:nvSpPr>
        <p:spPr>
          <a:xfrm>
            <a:off x="986498" y="2186051"/>
            <a:ext cx="9122814" cy="4278094"/>
          </a:xfrm>
          <a:prstGeom prst="rect">
            <a:avLst/>
          </a:prstGeom>
          <a:solidFill>
            <a:srgbClr val="FFFFE4"/>
          </a:solidFill>
          <a:ln>
            <a:solidFill>
              <a:schemeClr val="tx1"/>
            </a:solidFill>
          </a:ln>
        </p:spPr>
        <p:txBody>
          <a:bodyPr wrap="square">
            <a:spAutoFit/>
          </a:bodyPr>
          <a:lstStyle/>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、添加主表数据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highlight>
                  <a:srgbClr val="FFFF00"/>
                </a:highligh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highlight>
                  <a:srgbClr val="FFFF00"/>
                </a:highligh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highlight>
                  <a:srgbClr val="FFFF00"/>
                </a:highlight>
                <a:latin typeface="Courier New" panose="02070309020205020404" pitchFamily="49" charset="0"/>
                <a:ea typeface="宋体" pitchFamily="2" charset="-122"/>
                <a:cs typeface="Courier New" panose="02070309020205020404" pitchFamily="49" charset="0"/>
              </a:rPr>
              <a:t>注意必须先给主表添加数据</a:t>
            </a:r>
            <a:endParaRPr lang="zh-CN" altLang="zh-CN" sz="16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财务部</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'1004'</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人事部</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endParaRPr>
          </a:p>
          <a:p>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a:t>
            </a:r>
            <a:r>
              <a:rPr lang="zh-CN" altLang="en-US" sz="1600" kern="0">
                <a:solidFill>
                  <a:srgbClr val="008000"/>
                </a:solidFill>
                <a:latin typeface="Courier New" panose="02070309020205020404" pitchFamily="49" charset="0"/>
                <a:ea typeface="宋体" pitchFamily="2" charset="-122"/>
                <a:cs typeface="Courier New" panose="02070309020205020404" pitchFamily="49" charset="0"/>
              </a:rPr>
              <a:t>添加</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从表数据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highlight>
                  <a:srgbClr val="FFFF00"/>
                </a:highligh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highlight>
                  <a:srgbClr val="FFFF00"/>
                </a:highligh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highlight>
                  <a:srgbClr val="FFFF00"/>
                </a:highlight>
                <a:latin typeface="Courier New" panose="02070309020205020404" pitchFamily="49" charset="0"/>
                <a:ea typeface="宋体" pitchFamily="2" charset="-122"/>
                <a:cs typeface="Courier New" panose="02070309020205020404" pitchFamily="49" charset="0"/>
              </a:rPr>
              <a:t>注意给从表添加数据时，外键列的值</a:t>
            </a:r>
            <a:r>
              <a:rPr lang="zh-CN" altLang="en-US" sz="1600" kern="0">
                <a:solidFill>
                  <a:srgbClr val="008000"/>
                </a:solidFill>
                <a:effectLst/>
                <a:highlight>
                  <a:srgbClr val="FFFF00"/>
                </a:highlight>
                <a:latin typeface="Courier New" panose="02070309020205020404" pitchFamily="49" charset="0"/>
                <a:ea typeface="宋体" pitchFamily="2" charset="-122"/>
                <a:cs typeface="Courier New" panose="02070309020205020404" pitchFamily="49" charset="0"/>
              </a:rPr>
              <a:t>不能随便写，</a:t>
            </a:r>
            <a:r>
              <a:rPr lang="zh-CN" altLang="zh-CN" sz="1600" kern="0">
                <a:solidFill>
                  <a:srgbClr val="008000"/>
                </a:solidFill>
                <a:effectLst/>
                <a:highlight>
                  <a:srgbClr val="FFFF00"/>
                </a:highlight>
                <a:latin typeface="Courier New" panose="02070309020205020404" pitchFamily="49" charset="0"/>
                <a:ea typeface="宋体" pitchFamily="2" charset="-122"/>
                <a:cs typeface="Courier New" panose="02070309020205020404" pitchFamily="49" charset="0"/>
              </a:rPr>
              <a:t>必须依赖主表的主键列</a:t>
            </a:r>
            <a:endParaRPr lang="zh-CN" altLang="zh-CN" sz="16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乔峰</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段誉</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虚竹</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'4'</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阿紫</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18</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'5'</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扫地僧</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35</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'6'</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李秋水</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33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'7'</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鸠摩智</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50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'8'</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天山童姥</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60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'1005'</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不可以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在外键约束下的数据操作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860349" y="1967609"/>
            <a:ext cx="999026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 2</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a:t>
            </a:r>
            <a:r>
              <a:rPr lang="zh-CN" altLang="en-US" sz="1600">
                <a:solidFill>
                  <a:prstClr val="black"/>
                </a:solidFill>
                <a:latin typeface="Calibri"/>
                <a:ea typeface="Alibaba PuHuiTi B"/>
              </a:rPr>
              <a:t>删除数据</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8" name="文本框 7"/>
          <p:cNvSpPr txBox="1"/>
          <p:nvPr/>
        </p:nvSpPr>
        <p:spPr>
          <a:xfrm>
            <a:off x="1159288" y="2690785"/>
            <a:ext cx="9392382"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、删除数据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注意：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：主表的数据被从表依赖时，不能删除，否则可以删除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2: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从表的数据可以随便删除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不可以删除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delete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可以删除</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SQL</a:t>
            </a:r>
            <a:r>
              <a:rPr kumimoji="1" lang="zh-CN" altLang="en-US"/>
              <a:t>和数据库管理系统的关系</a:t>
            </a:r>
            <a:endParaRPr kumimoji="1" lang="zh-CN" altLang="en-US" dirty="0"/>
          </a:p>
        </p:txBody>
      </p:sp>
      <p:sp>
        <p:nvSpPr>
          <p:cNvPr id="5" name="文本占位符 1"/>
          <p:cNvSpPr>
            <a:spLocks noGrp="1"/>
          </p:cNvSpPr>
          <p:nvPr>
            <p:ph type="body" sz="quarter" idx="11"/>
          </p:nvPr>
        </p:nvSpPr>
        <p:spPr>
          <a:xfrm>
            <a:off x="710881" y="1198676"/>
            <a:ext cx="10749598" cy="4219575"/>
          </a:xfrm>
        </p:spPr>
        <p:txBody>
          <a:bodyPr/>
          <a:lstStyle/>
          <a:p>
            <a:pPr marL="0" indent="0">
              <a:buNone/>
            </a:pPr>
            <a:endParaRPr lang="en-US" altLang="zh-CN"/>
          </a:p>
          <a:p>
            <a:pPr algn="l"/>
            <a:r>
              <a:rPr lang="en-US" altLang="zh-CN" b="0" i="0">
                <a:solidFill>
                  <a:srgbClr val="4D4D4D"/>
                </a:solidFill>
                <a:effectLst/>
                <a:latin typeface="-apple-system"/>
              </a:rPr>
              <a:t>SQL</a:t>
            </a:r>
            <a:r>
              <a:rPr lang="zh-CN" altLang="en-US" b="0" i="0">
                <a:solidFill>
                  <a:srgbClr val="4D4D4D"/>
                </a:solidFill>
                <a:effectLst/>
                <a:latin typeface="-apple-system"/>
              </a:rPr>
              <a:t>是一种用于操作数据库的语言，</a:t>
            </a:r>
            <a:r>
              <a:rPr lang="en-US" altLang="zh-CN" b="0" i="0">
                <a:solidFill>
                  <a:srgbClr val="4D4D4D"/>
                </a:solidFill>
                <a:effectLst/>
                <a:latin typeface="-apple-system"/>
              </a:rPr>
              <a:t>SQL</a:t>
            </a:r>
            <a:r>
              <a:rPr lang="zh-CN" altLang="en-US">
                <a:solidFill>
                  <a:srgbClr val="4D4D4D"/>
                </a:solidFill>
                <a:latin typeface="-apple-system"/>
              </a:rPr>
              <a:t>适用于</a:t>
            </a:r>
            <a:r>
              <a:rPr lang="zh-CN" altLang="en-US" b="0" i="0">
                <a:solidFill>
                  <a:srgbClr val="4D4D4D"/>
                </a:solidFill>
                <a:effectLst/>
                <a:latin typeface="-apple-system"/>
              </a:rPr>
              <a:t>所有关系型数据库。</a:t>
            </a:r>
            <a:endParaRPr lang="en-US" altLang="zh-CN" b="0" i="0">
              <a:solidFill>
                <a:srgbClr val="4D4D4D"/>
              </a:solidFill>
              <a:effectLst/>
              <a:latin typeface="-apple-system"/>
            </a:endParaRPr>
          </a:p>
          <a:p>
            <a:pPr algn="l"/>
            <a:r>
              <a:rPr lang="en-US" altLang="zh-CN">
                <a:solidFill>
                  <a:srgbClr val="4D4D4D"/>
                </a:solidFill>
                <a:latin typeface="-apple-system"/>
              </a:rPr>
              <a:t>MySQL</a:t>
            </a:r>
            <a:r>
              <a:rPr lang="zh-CN" altLang="en-US">
                <a:solidFill>
                  <a:srgbClr val="4D4D4D"/>
                </a:solidFill>
                <a:latin typeface="-apple-system"/>
              </a:rPr>
              <a:t>、</a:t>
            </a:r>
            <a:r>
              <a:rPr lang="en-US" altLang="zh-CN">
                <a:solidFill>
                  <a:srgbClr val="4D4D4D"/>
                </a:solidFill>
                <a:latin typeface="-apple-system"/>
              </a:rPr>
              <a:t>Oracle</a:t>
            </a:r>
            <a:r>
              <a:rPr lang="zh-CN" altLang="en-US">
                <a:solidFill>
                  <a:srgbClr val="4D4D4D"/>
                </a:solidFill>
                <a:latin typeface="-apple-system"/>
              </a:rPr>
              <a:t>、</a:t>
            </a:r>
            <a:r>
              <a:rPr lang="en-US" altLang="zh-CN">
                <a:solidFill>
                  <a:srgbClr val="4D4D4D"/>
                </a:solidFill>
                <a:latin typeface="-apple-system"/>
              </a:rPr>
              <a:t>SQLServer</a:t>
            </a:r>
            <a:r>
              <a:rPr lang="zh-CN" altLang="en-US">
                <a:solidFill>
                  <a:srgbClr val="4D4D4D"/>
                </a:solidFill>
                <a:latin typeface="-apple-system"/>
              </a:rPr>
              <a:t>是一个数据库软件，这些数据库软件支持标准</a:t>
            </a:r>
            <a:r>
              <a:rPr lang="en-US" altLang="zh-CN">
                <a:solidFill>
                  <a:srgbClr val="4D4D4D"/>
                </a:solidFill>
                <a:latin typeface="-apple-system"/>
              </a:rPr>
              <a:t>SQL</a:t>
            </a:r>
            <a:r>
              <a:rPr lang="zh-CN" altLang="en-US">
                <a:solidFill>
                  <a:srgbClr val="4D4D4D"/>
                </a:solidFill>
                <a:latin typeface="-apple-system"/>
              </a:rPr>
              <a:t>，也就是通过</a:t>
            </a:r>
            <a:r>
              <a:rPr lang="en-US" altLang="zh-CN">
                <a:solidFill>
                  <a:srgbClr val="4D4D4D"/>
                </a:solidFill>
                <a:latin typeface="-apple-system"/>
              </a:rPr>
              <a:t>SQL</a:t>
            </a:r>
            <a:r>
              <a:rPr lang="zh-CN" altLang="en-US">
                <a:solidFill>
                  <a:srgbClr val="4D4D4D"/>
                </a:solidFill>
                <a:latin typeface="-apple-system"/>
              </a:rPr>
              <a:t>可以使用这些软件，不过每一个数据库系统会在标准</a:t>
            </a:r>
            <a:r>
              <a:rPr lang="en-US" altLang="zh-CN">
                <a:solidFill>
                  <a:srgbClr val="4D4D4D"/>
                </a:solidFill>
                <a:latin typeface="-apple-system"/>
              </a:rPr>
              <a:t>SQL</a:t>
            </a:r>
            <a:r>
              <a:rPr lang="zh-CN" altLang="en-US">
                <a:solidFill>
                  <a:srgbClr val="4D4D4D"/>
                </a:solidFill>
                <a:latin typeface="-apple-system"/>
              </a:rPr>
              <a:t>的基础上扩展自己的</a:t>
            </a:r>
            <a:r>
              <a:rPr lang="en-US" altLang="zh-CN">
                <a:solidFill>
                  <a:srgbClr val="4D4D4D"/>
                </a:solidFill>
                <a:latin typeface="-apple-system"/>
              </a:rPr>
              <a:t>SQL</a:t>
            </a:r>
            <a:r>
              <a:rPr lang="zh-CN" altLang="en-US">
                <a:solidFill>
                  <a:srgbClr val="4D4D4D"/>
                </a:solidFill>
                <a:latin typeface="-apple-system"/>
              </a:rPr>
              <a:t>语法。</a:t>
            </a:r>
            <a:endParaRPr lang="zh-CN" altLang="en-US" b="0" i="0">
              <a:solidFill>
                <a:srgbClr val="4D4D4D"/>
              </a:solidFill>
              <a:effectLst/>
              <a:latin typeface="-apple-system"/>
            </a:endParaRPr>
          </a:p>
          <a:p>
            <a:pPr algn="l"/>
            <a:r>
              <a:rPr lang="zh-CN" altLang="en-US">
                <a:solidFill>
                  <a:srgbClr val="4D4D4D"/>
                </a:solidFill>
                <a:latin typeface="-apple-system"/>
              </a:rPr>
              <a:t>大部分的</a:t>
            </a:r>
            <a:r>
              <a:rPr lang="en-US" altLang="zh-CN">
                <a:solidFill>
                  <a:srgbClr val="4D4D4D"/>
                </a:solidFill>
                <a:latin typeface="-apple-system"/>
              </a:rPr>
              <a:t>NoSQL</a:t>
            </a:r>
            <a:r>
              <a:rPr lang="zh-CN" altLang="en-US">
                <a:solidFill>
                  <a:srgbClr val="4D4D4D"/>
                </a:solidFill>
                <a:latin typeface="-apple-system"/>
              </a:rPr>
              <a:t>数据库有自己的操作语言，对</a:t>
            </a:r>
            <a:r>
              <a:rPr lang="en-US" altLang="zh-CN">
                <a:solidFill>
                  <a:srgbClr val="4D4D4D"/>
                </a:solidFill>
                <a:latin typeface="-apple-system"/>
              </a:rPr>
              <a:t>SQL</a:t>
            </a:r>
            <a:r>
              <a:rPr lang="zh-CN" altLang="en-US">
                <a:solidFill>
                  <a:srgbClr val="4D4D4D"/>
                </a:solidFill>
                <a:latin typeface="-apple-system"/>
              </a:rPr>
              <a:t>支持的并不好。</a:t>
            </a:r>
            <a:endParaRPr lang="zh-CN" altLang="en-US" dirty="0"/>
          </a:p>
        </p:txBody>
      </p:sp>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710880" y="1445615"/>
            <a:ext cx="1074959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删除外键约束</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1090549" y="1952814"/>
            <a:ext cx="9990260" cy="33855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zh-CN" altLang="en-US" sz="1600" b="0" i="0">
                <a:solidFill>
                  <a:srgbClr val="444444"/>
                </a:solidFill>
                <a:effectLst/>
                <a:latin typeface="Helvetica Neue" panose="02000503000000020004"/>
                <a:ea typeface="Alibaba PuHuiTi B"/>
              </a:rPr>
              <a:t>当一个表中不需要外键约束时，就需要从表中将其删除。外键一旦删除，就会解除主表和从表间的关联关系</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8" name="文本框 7"/>
          <p:cNvSpPr txBox="1"/>
          <p:nvPr/>
        </p:nvSpPr>
        <p:spPr>
          <a:xfrm>
            <a:off x="1237517" y="3064722"/>
            <a:ext cx="8346097" cy="369332"/>
          </a:xfrm>
          <a:prstGeom prst="rect">
            <a:avLst/>
          </a:prstGeom>
          <a:solidFill>
            <a:srgbClr val="FFFFE4"/>
          </a:solidFill>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foreign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外</a:t>
            </a:r>
            <a:r>
              <a:rPr lang="zh-CN" altLang="en-US" sz="1800" b="1">
                <a:solidFill>
                  <a:srgbClr val="000080"/>
                </a:solidFill>
                <a:effectLst/>
                <a:latin typeface="Courier New" panose="02070309020205020404" pitchFamily="49" charset="0"/>
              </a:rPr>
              <a:t>键</a:t>
            </a:r>
            <a:r>
              <a:rPr lang="zh-CN" altLang="en-US" sz="1800">
                <a:solidFill>
                  <a:srgbClr val="000000"/>
                </a:solidFill>
                <a:effectLst/>
                <a:latin typeface="Courier New" panose="02070309020205020404" pitchFamily="49" charset="0"/>
              </a:rPr>
              <a:t>约束名</a:t>
            </a:r>
            <a:r>
              <a:rPr lang="en-US" altLang="zh-CN" sz="1800" b="1">
                <a:solidFill>
                  <a:srgbClr val="000080"/>
                </a:solidFill>
                <a:effectLst/>
                <a:latin typeface="Courier New" panose="02070309020205020404" pitchFamily="49" charset="0"/>
              </a:rPr>
              <a:t>&gt;;</a:t>
            </a:r>
            <a:endParaRPr lang="zh-CN" altLang="en-US">
              <a:effectLst/>
            </a:endParaRPr>
          </a:p>
        </p:txBody>
      </p:sp>
      <p:sp>
        <p:nvSpPr>
          <p:cNvPr id="9" name="文本框 8"/>
          <p:cNvSpPr txBox="1"/>
          <p:nvPr/>
        </p:nvSpPr>
        <p:spPr>
          <a:xfrm>
            <a:off x="1135804" y="4163622"/>
            <a:ext cx="8346097"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emp2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foreign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dept_id_fk</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2" name="文本框 11"/>
          <p:cNvSpPr txBox="1"/>
          <p:nvPr/>
        </p:nvSpPr>
        <p:spPr>
          <a:xfrm>
            <a:off x="1035294" y="2622946"/>
            <a:ext cx="6097464" cy="369332"/>
          </a:xfrm>
          <a:prstGeom prst="rect">
            <a:avLst/>
          </a:prstGeom>
          <a:noFill/>
        </p:spPr>
        <p:txBody>
          <a:bodyPr wrap="square">
            <a:spAutoFit/>
          </a:bodyPr>
          <a:lstStyle/>
          <a:p>
            <a:r>
              <a:rPr lang="zh-CN" altLang="en-US">
                <a:solidFill>
                  <a:srgbClr val="444444"/>
                </a:solidFill>
                <a:latin typeface="Helvetica Neue" panose="02000503000000020004"/>
              </a:rPr>
              <a:t>格式：</a:t>
            </a:r>
            <a:endParaRPr lang="zh-CN" altLang="en-US"/>
          </a:p>
        </p:txBody>
      </p:sp>
      <p:sp>
        <p:nvSpPr>
          <p:cNvPr id="13" name="文本框 12"/>
          <p:cNvSpPr txBox="1"/>
          <p:nvPr/>
        </p:nvSpPr>
        <p:spPr>
          <a:xfrm>
            <a:off x="1035294" y="3506499"/>
            <a:ext cx="6097464" cy="369332"/>
          </a:xfrm>
          <a:prstGeom prst="rect">
            <a:avLst/>
          </a:prstGeom>
          <a:noFill/>
        </p:spPr>
        <p:txBody>
          <a:bodyPr wrap="square">
            <a:spAutoFit/>
          </a:bodyPr>
          <a:lstStyle/>
          <a:p>
            <a:r>
              <a:rPr lang="zh-CN" altLang="en-US">
                <a:solidFill>
                  <a:srgbClr val="444444"/>
                </a:solidFill>
                <a:latin typeface="Helvetica Neue" panose="02000503000000020004"/>
              </a:rPr>
              <a:t>实现：</a:t>
            </a:r>
            <a:endParaRPr lang="zh-CN" altLang="en-US"/>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多对多关系</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5" name="文本框 14"/>
          <p:cNvSpPr txBox="1"/>
          <p:nvPr/>
        </p:nvSpPr>
        <p:spPr>
          <a:xfrm>
            <a:off x="826780" y="1580111"/>
            <a:ext cx="99902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0" i="0">
                <a:solidFill>
                  <a:srgbClr val="4D4D4D"/>
                </a:solidFill>
                <a:effectLst/>
                <a:latin typeface="Arial" panose="020B0604020202020204" pitchFamily="34" charset="0"/>
              </a:rPr>
              <a:t>在多对多关系中，</a:t>
            </a:r>
            <a:r>
              <a:rPr lang="en-US" altLang="zh-CN" sz="1600" b="0" i="0">
                <a:solidFill>
                  <a:srgbClr val="4D4D4D"/>
                </a:solidFill>
                <a:effectLst/>
                <a:latin typeface="Arial" panose="020B0604020202020204" pitchFamily="34" charset="0"/>
              </a:rPr>
              <a:t>A</a:t>
            </a:r>
            <a:r>
              <a:rPr lang="zh-CN" altLang="en-US" sz="1600" b="0" i="0">
                <a:solidFill>
                  <a:srgbClr val="4D4D4D"/>
                </a:solidFill>
                <a:effectLst/>
                <a:latin typeface="Arial" panose="020B0604020202020204" pitchFamily="34" charset="0"/>
              </a:rPr>
              <a:t>表的一行对应</a:t>
            </a:r>
            <a:r>
              <a:rPr lang="en-US" altLang="zh-CN" sz="1600" b="0" i="0">
                <a:solidFill>
                  <a:srgbClr val="4D4D4D"/>
                </a:solidFill>
                <a:effectLst/>
                <a:latin typeface="Arial" panose="020B0604020202020204" pitchFamily="34" charset="0"/>
              </a:rPr>
              <a:t>B</a:t>
            </a:r>
            <a:r>
              <a:rPr lang="zh-CN" altLang="en-US" sz="1600" b="0" i="0">
                <a:solidFill>
                  <a:srgbClr val="4D4D4D"/>
                </a:solidFill>
                <a:effectLst/>
                <a:latin typeface="Arial" panose="020B0604020202020204" pitchFamily="34" charset="0"/>
              </a:rPr>
              <a:t>的多行，</a:t>
            </a:r>
            <a:r>
              <a:rPr lang="en-US" altLang="zh-CN" sz="1600" b="0" i="0">
                <a:solidFill>
                  <a:srgbClr val="4D4D4D"/>
                </a:solidFill>
                <a:effectLst/>
                <a:latin typeface="Arial" panose="020B0604020202020204" pitchFamily="34" charset="0"/>
              </a:rPr>
              <a:t>B</a:t>
            </a:r>
            <a:r>
              <a:rPr lang="zh-CN" altLang="en-US" sz="1600" b="0" i="0">
                <a:solidFill>
                  <a:srgbClr val="4D4D4D"/>
                </a:solidFill>
                <a:effectLst/>
                <a:latin typeface="Arial" panose="020B0604020202020204" pitchFamily="34" charset="0"/>
              </a:rPr>
              <a:t>表的一行对应</a:t>
            </a:r>
            <a:r>
              <a:rPr lang="en-US" altLang="zh-CN" sz="1600" b="0" i="0">
                <a:solidFill>
                  <a:srgbClr val="4D4D4D"/>
                </a:solidFill>
                <a:effectLst/>
                <a:latin typeface="Arial" panose="020B0604020202020204" pitchFamily="34" charset="0"/>
              </a:rPr>
              <a:t>A</a:t>
            </a:r>
            <a:r>
              <a:rPr lang="zh-CN" altLang="en-US" sz="1600" b="0" i="0">
                <a:solidFill>
                  <a:srgbClr val="4D4D4D"/>
                </a:solidFill>
                <a:effectLst/>
                <a:latin typeface="Arial" panose="020B0604020202020204" pitchFamily="34" charset="0"/>
              </a:rPr>
              <a:t>表的多行，我们要新增加一个中间表，来建立多对多关系。</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pic>
        <p:nvPicPr>
          <p:cNvPr id="4" name="图片 3"/>
          <p:cNvPicPr>
            <a:picLocks noChangeAspect="1"/>
          </p:cNvPicPr>
          <p:nvPr/>
        </p:nvPicPr>
        <p:blipFill>
          <a:blip r:embed="rId1"/>
          <a:stretch>
            <a:fillRect/>
          </a:stretch>
        </p:blipFill>
        <p:spPr>
          <a:xfrm>
            <a:off x="2087440" y="2315657"/>
            <a:ext cx="6153150" cy="3705225"/>
          </a:xfrm>
          <a:prstGeom prst="rect">
            <a:avLst/>
          </a:prstGeom>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多对多关系</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9" name="文本框 8"/>
          <p:cNvSpPr txBox="1"/>
          <p:nvPr/>
        </p:nvSpPr>
        <p:spPr>
          <a:xfrm>
            <a:off x="1135804" y="2100214"/>
            <a:ext cx="8346097"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学生表和课程表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多对多</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-- 1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创建学生表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student(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左侧主表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student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age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gender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-- 2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创建课程表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course(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右侧主表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course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cidname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888326" y="158011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多表关系</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外键约束</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多对多关系</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9" name="文本框 8"/>
          <p:cNvSpPr txBox="1"/>
          <p:nvPr/>
        </p:nvSpPr>
        <p:spPr>
          <a:xfrm>
            <a:off x="923341" y="1912635"/>
            <a:ext cx="8346097" cy="47705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创建中间表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student_course/score(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从表</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double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-- 4</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建立外键约束</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次</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student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foreign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references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course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-- 5</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给学生表添加数据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student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小龙女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阿紫</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女</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周芷若</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男</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-- 6</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给课程表添加数据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course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语文</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数学</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英语</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-- 7</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给中间表添加数据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854613" y="1429340"/>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Calibri"/>
                <a:ea typeface="黑体"/>
              </a:rPr>
              <a:t>操作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介绍</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5" name="文本框 14"/>
          <p:cNvSpPr txBox="1"/>
          <p:nvPr/>
        </p:nvSpPr>
        <p:spPr>
          <a:xfrm>
            <a:off x="710880" y="1404510"/>
            <a:ext cx="999026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0" i="0">
                <a:solidFill>
                  <a:srgbClr val="4D4D4D"/>
                </a:solidFill>
                <a:effectLst/>
                <a:latin typeface="-apple-system"/>
                <a:ea typeface="Alibaba PuHuiTi B"/>
              </a:rPr>
              <a:t>多表查询就是同时查询两个或两个以上的表，</a:t>
            </a:r>
            <a:r>
              <a:rPr lang="zh-CN" altLang="en-US" sz="1600">
                <a:solidFill>
                  <a:srgbClr val="4D4D4D"/>
                </a:solidFill>
                <a:latin typeface="-apple-system"/>
                <a:ea typeface="Alibaba PuHuiTi B"/>
              </a:rPr>
              <a:t>因为有的时候</a:t>
            </a:r>
            <a:r>
              <a:rPr lang="zh-CN" altLang="en-US" sz="1600" b="0" i="0">
                <a:solidFill>
                  <a:srgbClr val="4D4D4D"/>
                </a:solidFill>
                <a:effectLst/>
                <a:latin typeface="-apple-system"/>
                <a:ea typeface="Alibaba PuHuiTi B"/>
              </a:rPr>
              <a:t>用户在查看数据的时候</a:t>
            </a:r>
            <a:r>
              <a:rPr lang="en-US" altLang="zh-CN" sz="1600" b="0" i="0">
                <a:solidFill>
                  <a:srgbClr val="4D4D4D"/>
                </a:solidFill>
                <a:effectLst/>
                <a:latin typeface="-apple-system"/>
                <a:ea typeface="Alibaba PuHuiTi B"/>
              </a:rPr>
              <a:t>,</a:t>
            </a:r>
            <a:r>
              <a:rPr lang="zh-CN" altLang="en-US" sz="1600" b="0" i="0">
                <a:solidFill>
                  <a:srgbClr val="4D4D4D"/>
                </a:solidFill>
                <a:effectLst/>
                <a:latin typeface="-apple-system"/>
                <a:ea typeface="Alibaba PuHuiTi B"/>
              </a:rPr>
              <a:t>需要显示的数据来自多张表</a:t>
            </a:r>
            <a:r>
              <a:rPr lang="en-US" altLang="zh-CN" sz="1600" b="0" i="0">
                <a:solidFill>
                  <a:srgbClr val="4D4D4D"/>
                </a:solidFill>
                <a:effectLst/>
                <a:latin typeface="-apple-system"/>
                <a:ea typeface="Alibaba PuHuiTi B"/>
              </a:rPr>
              <a:t>.</a:t>
            </a:r>
            <a:endParaRPr lang="en-US" altLang="zh-CN" sz="1600" b="0" i="0">
              <a:solidFill>
                <a:srgbClr val="4D4D4D"/>
              </a:solidFill>
              <a:effectLst/>
              <a:latin typeface="-apple-system"/>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u="none" strike="noStrike" kern="1200" cap="none" spc="0" normalizeH="0" baseline="0" noProof="0">
                <a:ln>
                  <a:noFill/>
                </a:ln>
                <a:solidFill>
                  <a:srgbClr val="4D4D4D"/>
                </a:solidFill>
                <a:uLnTx/>
                <a:uFillTx/>
                <a:latin typeface="-apple-system"/>
                <a:ea typeface="Alibaba PuHuiTi B"/>
              </a:rPr>
              <a:t>多表查询有以下分类：</a:t>
            </a:r>
            <a:endParaRPr kumimoji="0" lang="zh-CN" altLang="en-US" sz="1600" b="0" i="0" u="none" strike="noStrike" kern="1200" cap="none" spc="0" normalizeH="0" baseline="0" noProof="0">
              <a:ln>
                <a:noFill/>
              </a:ln>
              <a:solidFill>
                <a:prstClr val="black"/>
              </a:solidFill>
              <a:effectLst/>
              <a:uLnTx/>
              <a:uFillTx/>
              <a:latin typeface="Calibri"/>
              <a:ea typeface="Alibaba PuHuiTi B"/>
            </a:endParaRPr>
          </a:p>
        </p:txBody>
      </p:sp>
      <p:sp>
        <p:nvSpPr>
          <p:cNvPr id="17" name="文本框 16"/>
          <p:cNvSpPr txBox="1"/>
          <p:nvPr/>
        </p:nvSpPr>
        <p:spPr>
          <a:xfrm>
            <a:off x="539925" y="2101109"/>
            <a:ext cx="6323113" cy="4524315"/>
          </a:xfrm>
          <a:prstGeom prst="rect">
            <a:avLst/>
          </a:prstGeom>
          <a:noFill/>
        </p:spPr>
        <p:txBody>
          <a:bodyPr wrap="square">
            <a:spAutoFit/>
          </a:bodyPr>
          <a:lstStyle/>
          <a:p>
            <a:pPr marL="285750" indent="-285750">
              <a:buFont typeface="Wingdings" panose="05000000000000000000" pitchFamily="2" charset="2"/>
              <a:buChar char="Ø"/>
            </a:pPr>
            <a:r>
              <a:rPr lang="zh-CN" altLang="en-US" sz="1600" b="1" dirty="0">
                <a:solidFill>
                  <a:srgbClr val="FF0000"/>
                </a:solidFill>
                <a:latin typeface="-apple-system"/>
                <a:ea typeface="Alibaba PuHuiTi B"/>
              </a:rPr>
              <a:t>交叉连接查询</a:t>
            </a:r>
            <a:r>
              <a:rPr lang="en-US" altLang="zh-CN" sz="1600" b="1" dirty="0">
                <a:solidFill>
                  <a:srgbClr val="FF0000"/>
                </a:solidFill>
                <a:latin typeface="-apple-system"/>
                <a:ea typeface="Alibaba PuHuiTi B"/>
              </a:rPr>
              <a:t> [</a:t>
            </a:r>
            <a:r>
              <a:rPr lang="zh-CN" altLang="en-US" sz="1600" b="1" dirty="0">
                <a:solidFill>
                  <a:srgbClr val="FF0000"/>
                </a:solidFill>
                <a:latin typeface="-apple-system"/>
                <a:ea typeface="Alibaba PuHuiTi B"/>
              </a:rPr>
              <a:t>产生笛卡尔积，了解</a:t>
            </a:r>
            <a:r>
              <a:rPr lang="en-US" altLang="zh-CN" sz="1600" b="1" dirty="0">
                <a:solidFill>
                  <a:srgbClr val="FF0000"/>
                </a:solidFill>
                <a:latin typeface="-apple-system"/>
                <a:ea typeface="Alibaba PuHuiTi B"/>
              </a:rPr>
              <a:t>]</a:t>
            </a:r>
            <a:endParaRPr lang="en-US" altLang="zh-CN" sz="1600" b="1" dirty="0">
              <a:solidFill>
                <a:srgbClr val="FF0000"/>
              </a:solidFill>
              <a:latin typeface="-apple-system"/>
              <a:ea typeface="Alibaba PuHuiTi B"/>
            </a:endParaRPr>
          </a:p>
          <a:p>
            <a:r>
              <a:rPr lang="zh-CN" altLang="en-US" sz="1600" dirty="0">
                <a:solidFill>
                  <a:srgbClr val="4D4D4D"/>
                </a:solidFill>
                <a:latin typeface="-apple-system"/>
                <a:ea typeface="Alibaba PuHuiTi B"/>
              </a:rPr>
              <a:t>      语法：</a:t>
            </a:r>
            <a:r>
              <a:rPr lang="en-US" altLang="zh-CN" sz="1600" dirty="0">
                <a:solidFill>
                  <a:srgbClr val="4D4D4D"/>
                </a:solidFill>
                <a:latin typeface="-apple-system"/>
                <a:ea typeface="Alibaba PuHuiTi B"/>
              </a:rPr>
              <a:t>select * from A,B;  </a:t>
            </a:r>
            <a:endParaRPr lang="en-US" altLang="zh-CN" sz="1600" dirty="0">
              <a:solidFill>
                <a:srgbClr val="4D4D4D"/>
              </a:solidFill>
              <a:latin typeface="-apple-system"/>
              <a:ea typeface="Alibaba PuHuiTi B"/>
            </a:endParaRPr>
          </a:p>
          <a:p>
            <a:endParaRPr lang="en-US" altLang="zh-CN" sz="1600" dirty="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dirty="0">
                <a:solidFill>
                  <a:srgbClr val="FF0000"/>
                </a:solidFill>
                <a:latin typeface="-apple-system"/>
                <a:ea typeface="Alibaba PuHuiTi B"/>
              </a:rPr>
              <a:t>内连接查询</a:t>
            </a:r>
            <a:r>
              <a:rPr lang="en-US" altLang="zh-CN" sz="1600" b="1" dirty="0">
                <a:solidFill>
                  <a:srgbClr val="FF0000"/>
                </a:solidFill>
                <a:latin typeface="-apple-system"/>
                <a:ea typeface="Alibaba PuHuiTi B"/>
              </a:rPr>
              <a:t>(</a:t>
            </a:r>
            <a:r>
              <a:rPr lang="zh-CN" altLang="en-US" sz="1600" b="1" dirty="0">
                <a:solidFill>
                  <a:srgbClr val="FF0000"/>
                </a:solidFill>
                <a:latin typeface="-apple-system"/>
                <a:ea typeface="Alibaba PuHuiTi B"/>
              </a:rPr>
              <a:t>使用的关键字 </a:t>
            </a:r>
            <a:r>
              <a:rPr lang="en-US" altLang="zh-CN" sz="1600" b="1" dirty="0">
                <a:solidFill>
                  <a:srgbClr val="FF0000"/>
                </a:solidFill>
                <a:latin typeface="-apple-system"/>
                <a:ea typeface="Alibaba PuHuiTi B"/>
              </a:rPr>
              <a:t>inner join  -- inner</a:t>
            </a:r>
            <a:r>
              <a:rPr lang="zh-CN" altLang="en-US" sz="1600" b="1" dirty="0">
                <a:solidFill>
                  <a:srgbClr val="FF0000"/>
                </a:solidFill>
                <a:latin typeface="-apple-system"/>
                <a:ea typeface="Alibaba PuHuiTi B"/>
              </a:rPr>
              <a:t>可以省略</a:t>
            </a:r>
            <a:r>
              <a:rPr lang="en-US" altLang="zh-CN" sz="1600" b="1" dirty="0">
                <a:solidFill>
                  <a:srgbClr val="FF0000"/>
                </a:solidFill>
                <a:latin typeface="-apple-system"/>
                <a:ea typeface="Alibaba PuHuiTi B"/>
              </a:rPr>
              <a:t>)</a:t>
            </a:r>
            <a:endParaRPr lang="en-US" altLang="zh-CN" sz="1600" b="1" dirty="0">
              <a:solidFill>
                <a:srgbClr val="FF0000"/>
              </a:solidFill>
              <a:latin typeface="-apple-system"/>
              <a:ea typeface="Alibaba PuHuiTi B"/>
            </a:endParaRPr>
          </a:p>
          <a:p>
            <a:r>
              <a:rPr lang="zh-CN" altLang="en-US" sz="1600" dirty="0">
                <a:solidFill>
                  <a:srgbClr val="4D4D4D"/>
                </a:solidFill>
                <a:latin typeface="-apple-system"/>
                <a:ea typeface="Alibaba PuHuiTi B"/>
              </a:rPr>
              <a:t>    隐式内连接（</a:t>
            </a:r>
            <a:r>
              <a:rPr lang="en-US" altLang="zh-CN" sz="1600" dirty="0">
                <a:solidFill>
                  <a:srgbClr val="4D4D4D"/>
                </a:solidFill>
                <a:latin typeface="-apple-system"/>
                <a:ea typeface="Alibaba PuHuiTi B"/>
              </a:rPr>
              <a:t>SQL92</a:t>
            </a:r>
            <a:r>
              <a:rPr lang="zh-CN" altLang="en-US" sz="1600" dirty="0">
                <a:solidFill>
                  <a:srgbClr val="4D4D4D"/>
                </a:solidFill>
                <a:latin typeface="-apple-system"/>
                <a:ea typeface="Alibaba PuHuiTi B"/>
              </a:rPr>
              <a:t>标准）：</a:t>
            </a:r>
            <a:r>
              <a:rPr lang="en-US" altLang="zh-CN" sz="1600" dirty="0">
                <a:solidFill>
                  <a:srgbClr val="4D4D4D"/>
                </a:solidFill>
                <a:latin typeface="-apple-system"/>
                <a:ea typeface="Alibaba PuHuiTi B"/>
              </a:rPr>
              <a:t>select * from A,B where </a:t>
            </a:r>
            <a:r>
              <a:rPr lang="zh-CN" altLang="en-US" sz="1600" dirty="0">
                <a:solidFill>
                  <a:srgbClr val="4D4D4D"/>
                </a:solidFill>
                <a:latin typeface="-apple-system"/>
                <a:ea typeface="Alibaba PuHuiTi B"/>
              </a:rPr>
              <a:t>条件</a:t>
            </a:r>
            <a:r>
              <a:rPr lang="en-US" altLang="zh-CN" sz="1600" dirty="0">
                <a:solidFill>
                  <a:srgbClr val="4D4D4D"/>
                </a:solidFill>
                <a:latin typeface="-apple-system"/>
                <a:ea typeface="Alibaba PuHuiTi B"/>
              </a:rPr>
              <a:t>;</a:t>
            </a:r>
            <a:endParaRPr lang="en-US" altLang="zh-CN" sz="1600" dirty="0">
              <a:solidFill>
                <a:srgbClr val="4D4D4D"/>
              </a:solidFill>
              <a:latin typeface="-apple-system"/>
              <a:ea typeface="Alibaba PuHuiTi B"/>
            </a:endParaRPr>
          </a:p>
          <a:p>
            <a:r>
              <a:rPr lang="zh-CN" altLang="en-US" sz="1600" dirty="0">
                <a:solidFill>
                  <a:srgbClr val="4D4D4D"/>
                </a:solidFill>
                <a:latin typeface="-apple-system"/>
                <a:ea typeface="Alibaba PuHuiTi B"/>
              </a:rPr>
              <a:t>    显示内连接（</a:t>
            </a:r>
            <a:r>
              <a:rPr lang="en-US" altLang="zh-CN" sz="1600" dirty="0">
                <a:solidFill>
                  <a:srgbClr val="4D4D4D"/>
                </a:solidFill>
                <a:latin typeface="-apple-system"/>
                <a:ea typeface="Alibaba PuHuiTi B"/>
              </a:rPr>
              <a:t>SQL99</a:t>
            </a:r>
            <a:r>
              <a:rPr lang="zh-CN" altLang="en-US" sz="1600" dirty="0">
                <a:solidFill>
                  <a:srgbClr val="4D4D4D"/>
                </a:solidFill>
                <a:latin typeface="-apple-system"/>
                <a:ea typeface="Alibaba PuHuiTi B"/>
              </a:rPr>
              <a:t>标准）：</a:t>
            </a:r>
            <a:r>
              <a:rPr lang="en-US" altLang="zh-CN" sz="1600" dirty="0">
                <a:solidFill>
                  <a:srgbClr val="4D4D4D"/>
                </a:solidFill>
                <a:latin typeface="-apple-system"/>
                <a:ea typeface="Alibaba PuHuiTi B"/>
              </a:rPr>
              <a:t>select * from A inner join B on </a:t>
            </a:r>
            <a:r>
              <a:rPr lang="zh-CN" altLang="en-US" sz="1600" dirty="0">
                <a:solidFill>
                  <a:srgbClr val="4D4D4D"/>
                </a:solidFill>
                <a:latin typeface="-apple-system"/>
                <a:ea typeface="Alibaba PuHuiTi B"/>
              </a:rPr>
              <a:t>条件</a:t>
            </a:r>
            <a:r>
              <a:rPr lang="en-US" altLang="zh-CN" sz="1600" dirty="0">
                <a:solidFill>
                  <a:srgbClr val="4D4D4D"/>
                </a:solidFill>
                <a:latin typeface="-apple-system"/>
                <a:ea typeface="Alibaba PuHuiTi B"/>
              </a:rPr>
              <a:t>;</a:t>
            </a:r>
            <a:endParaRPr lang="en-US" altLang="zh-CN" sz="1600" dirty="0">
              <a:solidFill>
                <a:srgbClr val="4D4D4D"/>
              </a:solidFill>
              <a:latin typeface="-apple-system"/>
              <a:ea typeface="Alibaba PuHuiTi B"/>
            </a:endParaRPr>
          </a:p>
          <a:p>
            <a:endParaRPr lang="en-US" altLang="zh-CN" sz="1600" dirty="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dirty="0">
                <a:solidFill>
                  <a:srgbClr val="FF0000"/>
                </a:solidFill>
                <a:latin typeface="-apple-system"/>
                <a:ea typeface="Alibaba PuHuiTi B"/>
              </a:rPr>
              <a:t>外连接查询</a:t>
            </a:r>
            <a:r>
              <a:rPr lang="en-US" altLang="zh-CN" sz="1600" b="1" dirty="0">
                <a:solidFill>
                  <a:srgbClr val="FF0000"/>
                </a:solidFill>
                <a:latin typeface="-apple-system"/>
                <a:ea typeface="Alibaba PuHuiTi B"/>
              </a:rPr>
              <a:t>(</a:t>
            </a:r>
            <a:r>
              <a:rPr lang="zh-CN" altLang="en-US" sz="1600" b="1" dirty="0">
                <a:solidFill>
                  <a:srgbClr val="FF0000"/>
                </a:solidFill>
                <a:latin typeface="-apple-system"/>
                <a:ea typeface="Alibaba PuHuiTi B"/>
              </a:rPr>
              <a:t>使用的关键字 </a:t>
            </a:r>
            <a:r>
              <a:rPr lang="en-US" altLang="zh-CN" sz="1600" b="1" dirty="0">
                <a:solidFill>
                  <a:srgbClr val="FF0000"/>
                </a:solidFill>
                <a:latin typeface="-apple-system"/>
                <a:ea typeface="Alibaba PuHuiTi B"/>
              </a:rPr>
              <a:t>outer join -- outer</a:t>
            </a:r>
            <a:r>
              <a:rPr lang="zh-CN" altLang="en-US" sz="1600" b="1" dirty="0">
                <a:solidFill>
                  <a:srgbClr val="FF0000"/>
                </a:solidFill>
                <a:latin typeface="-apple-system"/>
                <a:ea typeface="Alibaba PuHuiTi B"/>
              </a:rPr>
              <a:t>可以省略</a:t>
            </a:r>
            <a:r>
              <a:rPr lang="en-US" altLang="zh-CN" sz="1600" b="1" dirty="0">
                <a:solidFill>
                  <a:srgbClr val="FF0000"/>
                </a:solidFill>
                <a:latin typeface="-apple-system"/>
                <a:ea typeface="Alibaba PuHuiTi B"/>
              </a:rPr>
              <a:t>)</a:t>
            </a:r>
            <a:endParaRPr lang="en-US" altLang="zh-CN" sz="1600" b="1" dirty="0">
              <a:solidFill>
                <a:srgbClr val="FF0000"/>
              </a:solidFill>
              <a:latin typeface="-apple-system"/>
              <a:ea typeface="Alibaba PuHuiTi B"/>
            </a:endParaRPr>
          </a:p>
          <a:p>
            <a:r>
              <a:rPr lang="zh-CN" altLang="en-US" sz="1600" dirty="0">
                <a:solidFill>
                  <a:srgbClr val="4D4D4D"/>
                </a:solidFill>
                <a:latin typeface="-apple-system"/>
                <a:ea typeface="Alibaba PuHuiTi B"/>
              </a:rPr>
              <a:t>        左外连接：</a:t>
            </a:r>
            <a:r>
              <a:rPr lang="en-US" altLang="zh-CN" sz="1600" dirty="0">
                <a:solidFill>
                  <a:srgbClr val="4D4D4D"/>
                </a:solidFill>
                <a:latin typeface="-apple-system"/>
                <a:ea typeface="Alibaba PuHuiTi B"/>
              </a:rPr>
              <a:t>left outer join</a:t>
            </a:r>
            <a:endParaRPr lang="en-US" altLang="zh-CN" sz="1600" dirty="0">
              <a:solidFill>
                <a:srgbClr val="4D4D4D"/>
              </a:solidFill>
              <a:latin typeface="-apple-system"/>
              <a:ea typeface="Alibaba PuHuiTi B"/>
            </a:endParaRPr>
          </a:p>
          <a:p>
            <a:r>
              <a:rPr lang="en-US" altLang="zh-CN" sz="1600" dirty="0">
                <a:solidFill>
                  <a:srgbClr val="4D4D4D"/>
                </a:solidFill>
                <a:latin typeface="-apple-system"/>
                <a:ea typeface="Alibaba PuHuiTi B"/>
              </a:rPr>
              <a:t>            select * from A left outer join B on </a:t>
            </a:r>
            <a:r>
              <a:rPr lang="zh-CN" altLang="en-US" sz="1600" dirty="0">
                <a:solidFill>
                  <a:srgbClr val="4D4D4D"/>
                </a:solidFill>
                <a:latin typeface="-apple-system"/>
                <a:ea typeface="Alibaba PuHuiTi B"/>
              </a:rPr>
              <a:t>条件</a:t>
            </a:r>
            <a:r>
              <a:rPr lang="en-US" altLang="zh-CN" sz="1600" dirty="0">
                <a:solidFill>
                  <a:srgbClr val="4D4D4D"/>
                </a:solidFill>
                <a:latin typeface="-apple-system"/>
                <a:ea typeface="Alibaba PuHuiTi B"/>
              </a:rPr>
              <a:t>;</a:t>
            </a:r>
            <a:endParaRPr lang="en-US" altLang="zh-CN" sz="1600" dirty="0">
              <a:solidFill>
                <a:srgbClr val="4D4D4D"/>
              </a:solidFill>
              <a:latin typeface="-apple-system"/>
              <a:ea typeface="Alibaba PuHuiTi B"/>
            </a:endParaRPr>
          </a:p>
          <a:p>
            <a:r>
              <a:rPr lang="zh-CN" altLang="en-US" sz="1600" dirty="0">
                <a:solidFill>
                  <a:srgbClr val="4D4D4D"/>
                </a:solidFill>
                <a:latin typeface="-apple-system"/>
                <a:ea typeface="Alibaba PuHuiTi B"/>
              </a:rPr>
              <a:t>        右外连接：</a:t>
            </a:r>
            <a:r>
              <a:rPr lang="en-US" altLang="zh-CN" sz="1600" dirty="0">
                <a:solidFill>
                  <a:srgbClr val="4D4D4D"/>
                </a:solidFill>
                <a:latin typeface="-apple-system"/>
                <a:ea typeface="Alibaba PuHuiTi B"/>
              </a:rPr>
              <a:t>right outer join</a:t>
            </a:r>
            <a:endParaRPr lang="en-US" altLang="zh-CN" sz="1600" dirty="0">
              <a:solidFill>
                <a:srgbClr val="4D4D4D"/>
              </a:solidFill>
              <a:latin typeface="-apple-system"/>
              <a:ea typeface="Alibaba PuHuiTi B"/>
            </a:endParaRPr>
          </a:p>
          <a:p>
            <a:r>
              <a:rPr lang="en-US" altLang="zh-CN" sz="1600" dirty="0">
                <a:solidFill>
                  <a:srgbClr val="4D4D4D"/>
                </a:solidFill>
                <a:latin typeface="-apple-system"/>
                <a:ea typeface="Alibaba PuHuiTi B"/>
              </a:rPr>
              <a:t>            select * from A right outer join B on </a:t>
            </a:r>
            <a:r>
              <a:rPr lang="zh-CN" altLang="en-US" sz="1600" dirty="0">
                <a:solidFill>
                  <a:srgbClr val="4D4D4D"/>
                </a:solidFill>
                <a:latin typeface="-apple-system"/>
                <a:ea typeface="Alibaba PuHuiTi B"/>
              </a:rPr>
              <a:t>条件</a:t>
            </a:r>
            <a:r>
              <a:rPr lang="en-US" altLang="zh-CN" sz="1600" dirty="0">
                <a:solidFill>
                  <a:srgbClr val="4D4D4D"/>
                </a:solidFill>
                <a:latin typeface="-apple-system"/>
                <a:ea typeface="Alibaba PuHuiTi B"/>
              </a:rPr>
              <a:t>;</a:t>
            </a:r>
            <a:endParaRPr lang="en-US" altLang="zh-CN" sz="1600" dirty="0">
              <a:solidFill>
                <a:srgbClr val="4D4D4D"/>
              </a:solidFill>
              <a:latin typeface="-apple-system"/>
              <a:ea typeface="Alibaba PuHuiTi B"/>
            </a:endParaRPr>
          </a:p>
          <a:p>
            <a:r>
              <a:rPr lang="en-US" altLang="zh-CN" sz="1600" dirty="0">
                <a:solidFill>
                  <a:srgbClr val="4D4D4D"/>
                </a:solidFill>
                <a:latin typeface="-apple-system"/>
                <a:ea typeface="Alibaba PuHuiTi B"/>
              </a:rPr>
              <a:t>        </a:t>
            </a:r>
            <a:r>
              <a:rPr lang="zh-CN" altLang="en-US" sz="1600" dirty="0">
                <a:solidFill>
                  <a:srgbClr val="4D4D4D"/>
                </a:solidFill>
                <a:latin typeface="-apple-system"/>
                <a:ea typeface="Alibaba PuHuiTi B"/>
              </a:rPr>
              <a:t>满外连接</a:t>
            </a:r>
            <a:r>
              <a:rPr lang="en-US" altLang="zh-CN" sz="1600" dirty="0">
                <a:solidFill>
                  <a:srgbClr val="4D4D4D"/>
                </a:solidFill>
                <a:latin typeface="-apple-system"/>
                <a:ea typeface="Alibaba PuHuiTi B"/>
              </a:rPr>
              <a:t>: full outer join</a:t>
            </a:r>
            <a:endParaRPr lang="en-US" altLang="zh-CN" sz="1600" dirty="0">
              <a:solidFill>
                <a:srgbClr val="4D4D4D"/>
              </a:solidFill>
              <a:latin typeface="-apple-system"/>
              <a:ea typeface="Alibaba PuHuiTi B"/>
            </a:endParaRPr>
          </a:p>
          <a:p>
            <a:r>
              <a:rPr lang="en-US" altLang="zh-CN" sz="1600" dirty="0">
                <a:solidFill>
                  <a:srgbClr val="4D4D4D"/>
                </a:solidFill>
                <a:latin typeface="-apple-system"/>
                <a:ea typeface="Alibaba PuHuiTi B"/>
              </a:rPr>
              <a:t>             select * from A full outer join B on </a:t>
            </a:r>
            <a:r>
              <a:rPr lang="zh-CN" altLang="en-US" sz="1600" dirty="0">
                <a:solidFill>
                  <a:srgbClr val="4D4D4D"/>
                </a:solidFill>
                <a:latin typeface="-apple-system"/>
                <a:ea typeface="Alibaba PuHuiTi B"/>
              </a:rPr>
              <a:t>条件</a:t>
            </a:r>
            <a:r>
              <a:rPr lang="en-US" altLang="zh-CN" sz="1600" dirty="0">
                <a:solidFill>
                  <a:srgbClr val="4D4D4D"/>
                </a:solidFill>
                <a:latin typeface="-apple-system"/>
                <a:ea typeface="Alibaba PuHuiTi B"/>
              </a:rPr>
              <a:t>;</a:t>
            </a:r>
            <a:endParaRPr lang="en-US" altLang="zh-CN" sz="1600" dirty="0">
              <a:solidFill>
                <a:srgbClr val="4D4D4D"/>
              </a:solidFill>
              <a:highlight>
                <a:srgbClr val="FFFF00"/>
              </a:highlight>
              <a:latin typeface="-apple-system"/>
              <a:ea typeface="Alibaba PuHuiTi B"/>
            </a:endParaRPr>
          </a:p>
          <a:p>
            <a:pPr marL="285750" indent="-285750">
              <a:buFont typeface="Wingdings" panose="05000000000000000000" pitchFamily="2" charset="2"/>
              <a:buChar char="Ø"/>
            </a:pPr>
            <a:r>
              <a:rPr lang="zh-CN" altLang="en-US" sz="1600" b="1" dirty="0">
                <a:solidFill>
                  <a:srgbClr val="FF0000"/>
                </a:solidFill>
                <a:latin typeface="-apple-system"/>
                <a:ea typeface="Alibaba PuHuiTi B"/>
              </a:rPr>
              <a:t>子查询</a:t>
            </a:r>
            <a:endParaRPr lang="en-US" altLang="zh-CN" sz="1600" b="1" dirty="0">
              <a:solidFill>
                <a:srgbClr val="FF0000"/>
              </a:solidFill>
              <a:latin typeface="-apple-system"/>
              <a:ea typeface="Alibaba PuHuiTi B"/>
            </a:endParaRPr>
          </a:p>
          <a:p>
            <a:r>
              <a:rPr lang="en-US" altLang="zh-CN" sz="1600" dirty="0">
                <a:solidFill>
                  <a:srgbClr val="4D4D4D"/>
                </a:solidFill>
                <a:latin typeface="-apple-system"/>
                <a:ea typeface="Alibaba PuHuiTi B"/>
              </a:rPr>
              <a:t>       select</a:t>
            </a:r>
            <a:r>
              <a:rPr lang="zh-CN" altLang="en-US" sz="1600" dirty="0">
                <a:solidFill>
                  <a:srgbClr val="4D4D4D"/>
                </a:solidFill>
                <a:latin typeface="-apple-system"/>
                <a:ea typeface="Alibaba PuHuiTi B"/>
              </a:rPr>
              <a:t>的嵌套</a:t>
            </a:r>
            <a:endParaRPr lang="en-US" altLang="zh-CN" sz="1600" dirty="0">
              <a:solidFill>
                <a:srgbClr val="4D4D4D"/>
              </a:solidFill>
              <a:latin typeface="-apple-system"/>
              <a:ea typeface="Alibaba PuHuiTi B"/>
            </a:endParaRPr>
          </a:p>
          <a:p>
            <a:pPr marL="285750" indent="-285750">
              <a:buFont typeface="Wingdings" panose="05000000000000000000" pitchFamily="2" charset="2"/>
              <a:buChar char="Ø"/>
            </a:pPr>
            <a:r>
              <a:rPr lang="zh-CN" altLang="en-US" sz="1600" b="1" dirty="0">
                <a:solidFill>
                  <a:srgbClr val="FF0000"/>
                </a:solidFill>
                <a:latin typeface="-apple-system"/>
                <a:ea typeface="Alibaba PuHuiTi B"/>
              </a:rPr>
              <a:t>表自关联：</a:t>
            </a:r>
            <a:endParaRPr lang="en-US" altLang="zh-CN" sz="1600" b="1" dirty="0">
              <a:solidFill>
                <a:srgbClr val="FF0000"/>
              </a:solidFill>
              <a:latin typeface="-apple-system"/>
              <a:ea typeface="Alibaba PuHuiTi B"/>
            </a:endParaRPr>
          </a:p>
          <a:p>
            <a:r>
              <a:rPr lang="en-US" altLang="zh-CN" sz="1600" b="1" dirty="0">
                <a:solidFill>
                  <a:srgbClr val="FF0000"/>
                </a:solidFill>
                <a:latin typeface="-apple-system"/>
                <a:ea typeface="Alibaba PuHuiTi B"/>
              </a:rPr>
              <a:t>       </a:t>
            </a:r>
            <a:r>
              <a:rPr lang="zh-CN" altLang="en-US" sz="1600" dirty="0">
                <a:solidFill>
                  <a:srgbClr val="4D4D4D"/>
                </a:solidFill>
                <a:latin typeface="-apple-system"/>
                <a:ea typeface="Alibaba PuHuiTi B"/>
              </a:rPr>
              <a:t>将一张表当成多张表来用</a:t>
            </a:r>
            <a:endParaRPr lang="en-US" altLang="zh-CN" sz="1600" dirty="0">
              <a:solidFill>
                <a:srgbClr val="4D4D4D"/>
              </a:solidFill>
              <a:latin typeface="-apple-system"/>
              <a:ea typeface="Alibaba PuHuiTi B"/>
            </a:endParaRPr>
          </a:p>
        </p:txBody>
      </p:sp>
      <p:pic>
        <p:nvPicPr>
          <p:cNvPr id="10" name="图片 9"/>
          <p:cNvPicPr>
            <a:picLocks noChangeAspect="1"/>
          </p:cNvPicPr>
          <p:nvPr/>
        </p:nvPicPr>
        <p:blipFill>
          <a:blip r:embed="rId1"/>
          <a:stretch>
            <a:fillRect/>
          </a:stretch>
        </p:blipFill>
        <p:spPr>
          <a:xfrm>
            <a:off x="7052886" y="2076277"/>
            <a:ext cx="2273852" cy="1955830"/>
          </a:xfrm>
          <a:prstGeom prst="rect">
            <a:avLst/>
          </a:prstGeom>
        </p:spPr>
      </p:pic>
      <p:pic>
        <p:nvPicPr>
          <p:cNvPr id="20" name="图片 19"/>
          <p:cNvPicPr>
            <a:picLocks noChangeAspect="1"/>
          </p:cNvPicPr>
          <p:nvPr/>
        </p:nvPicPr>
        <p:blipFill>
          <a:blip r:embed="rId2"/>
          <a:stretch>
            <a:fillRect/>
          </a:stretch>
        </p:blipFill>
        <p:spPr>
          <a:xfrm>
            <a:off x="9481901" y="1942927"/>
            <a:ext cx="2059187" cy="1955830"/>
          </a:xfrm>
          <a:prstGeom prst="rect">
            <a:avLst/>
          </a:prstGeom>
        </p:spPr>
      </p:pic>
      <p:pic>
        <p:nvPicPr>
          <p:cNvPr id="22" name="图片 21"/>
          <p:cNvPicPr>
            <a:picLocks noChangeAspect="1"/>
          </p:cNvPicPr>
          <p:nvPr/>
        </p:nvPicPr>
        <p:blipFill>
          <a:blip r:embed="rId3"/>
          <a:stretch>
            <a:fillRect/>
          </a:stretch>
        </p:blipFill>
        <p:spPr>
          <a:xfrm>
            <a:off x="7154325" y="4363267"/>
            <a:ext cx="1947880" cy="1924028"/>
          </a:xfrm>
          <a:prstGeom prst="rect">
            <a:avLst/>
          </a:prstGeom>
        </p:spPr>
      </p:pic>
      <p:pic>
        <p:nvPicPr>
          <p:cNvPr id="24" name="图片 23"/>
          <p:cNvPicPr>
            <a:picLocks noChangeAspect="1"/>
          </p:cNvPicPr>
          <p:nvPr/>
        </p:nvPicPr>
        <p:blipFill>
          <a:blip r:embed="rId4"/>
          <a:stretch>
            <a:fillRect/>
          </a:stretch>
        </p:blipFill>
        <p:spPr>
          <a:xfrm>
            <a:off x="9481901" y="4078666"/>
            <a:ext cx="2244109" cy="2208629"/>
          </a:xfrm>
          <a:prstGeom prst="rect">
            <a:avLst/>
          </a:prstGeom>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准备查询数据</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5" name="文本框 14"/>
          <p:cNvSpPr txBox="1"/>
          <p:nvPr/>
        </p:nvSpPr>
        <p:spPr>
          <a:xfrm>
            <a:off x="710880" y="1404510"/>
            <a:ext cx="999026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接下来准备</a:t>
            </a:r>
            <a:r>
              <a:rPr lang="zh-CN" altLang="en-US" sz="1600">
                <a:solidFill>
                  <a:prstClr val="black"/>
                </a:solidFill>
                <a:latin typeface="Calibri"/>
                <a:ea typeface="Alibaba PuHuiTi B"/>
              </a:rPr>
              <a:t>多表</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查询需要数据，注意，</a:t>
            </a:r>
            <a:r>
              <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rPr>
              <a:t>外键约束对多表查询并无影响。</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endParaRPr>
          </a:p>
        </p:txBody>
      </p:sp>
      <p:sp>
        <p:nvSpPr>
          <p:cNvPr id="12" name="文本框 11"/>
          <p:cNvSpPr txBox="1"/>
          <p:nvPr/>
        </p:nvSpPr>
        <p:spPr>
          <a:xfrm>
            <a:off x="868239" y="2068920"/>
            <a:ext cx="9664945" cy="3785652"/>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latin typeface="Courier New" panose="02070309020205020404" pitchFamily="49" charset="0"/>
                <a:ea typeface="宋体" pitchFamily="2" charset="-122"/>
                <a:cs typeface="Times New Roman" panose="02020603050405020304" pitchFamily="18" charset="0"/>
              </a:rPr>
              <a:t>use</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mydb3;</a:t>
            </a:r>
            <a:endPar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endParaRPr>
          </a:p>
          <a:p>
            <a:endPar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创建部门表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deptno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部门号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创建员工表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if</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exists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员工编号</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ename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age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员工年龄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dept_id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员工所属部门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准备查询数据</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710880" y="1765617"/>
            <a:ext cx="8556212"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给</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dept3</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表添加数据</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财务部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人事部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准备查询数据</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822229" y="1859339"/>
            <a:ext cx="8548321"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给</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emp</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表添加数据</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乔峰</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段誉</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虚竹</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阿紫</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扫地僧</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85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李秋水</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'7'</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鸠摩智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天山童姥</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60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'9'</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慕容博</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丁春秋</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71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交叉连接查询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933580" y="4137786"/>
            <a:ext cx="8548321" cy="95410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lang="zh-CN" altLang="en-US" kern="0">
                <a:solidFill>
                  <a:srgbClr val="008000"/>
                </a:solidFill>
                <a:latin typeface="Courier New" panose="02070309020205020404" pitchFamily="49" charset="0"/>
                <a:ea typeface="宋体" pitchFamily="2" charset="-122"/>
                <a:cs typeface="Courier New" panose="02070309020205020404" pitchFamily="49" charset="0"/>
              </a:rPr>
              <a:t>交叉连接查询</a:t>
            </a:r>
            <a:endParaRPr lang="en-US" altLang="zh-CN" kern="0">
              <a:solidFill>
                <a:srgbClr val="008000"/>
              </a:solidFill>
              <a:latin typeface="Courier New" panose="02070309020205020404" pitchFamily="49" charset="0"/>
              <a:ea typeface="宋体"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20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dept3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emp3</a:t>
            </a:r>
            <a:r>
              <a:rPr lang="en-US" altLang="zh-CN" sz="1800" b="1">
                <a:solidFill>
                  <a:srgbClr val="000080"/>
                </a:solidFill>
                <a:effectLst/>
                <a:latin typeface="Courier New" panose="02070309020205020404" pitchFamily="49" charset="0"/>
              </a:rPr>
              <a:t>;</a:t>
            </a:r>
            <a:endParaRPr lang="en-US" altLang="zh-CN" sz="2000">
              <a:effectLst/>
            </a:endParaRPr>
          </a:p>
        </p:txBody>
      </p:sp>
      <p:sp>
        <p:nvSpPr>
          <p:cNvPr id="6" name="文本框 5"/>
          <p:cNvSpPr txBox="1"/>
          <p:nvPr/>
        </p:nvSpPr>
        <p:spPr>
          <a:xfrm>
            <a:off x="761288" y="1580111"/>
            <a:ext cx="10402597" cy="1200329"/>
          </a:xfrm>
          <a:prstGeom prst="rect">
            <a:avLst/>
          </a:prstGeom>
          <a:noFill/>
        </p:spPr>
        <p:txBody>
          <a:bodyPr wrap="square">
            <a:spAutoFit/>
          </a:bodyPr>
          <a:lstStyle/>
          <a:p>
            <a:pPr marL="285750" indent="-285750">
              <a:buFont typeface="Arial" panose="020B0604020202020204" pitchFamily="34" charset="0"/>
              <a:buChar char="•"/>
            </a:pPr>
            <a:r>
              <a:rPr lang="zh-CN" altLang="en-US" b="0" i="0">
                <a:solidFill>
                  <a:srgbClr val="121212"/>
                </a:solidFill>
                <a:effectLst/>
                <a:latin typeface="-apple-system"/>
              </a:rPr>
              <a:t>交叉连接查询返回被连接的两个表所有数据行的笛卡尔积</a:t>
            </a:r>
            <a:endParaRPr lang="en-US" altLang="zh-CN" b="0" i="0">
              <a:solidFill>
                <a:srgbClr val="121212"/>
              </a:solidFill>
              <a:effectLst/>
              <a:latin typeface="-apple-system"/>
            </a:endParaRPr>
          </a:p>
          <a:p>
            <a:pPr marL="285750" indent="-285750">
              <a:buFont typeface="Arial" panose="020B0604020202020204" pitchFamily="34" charset="0"/>
              <a:buChar char="•"/>
            </a:pPr>
            <a:r>
              <a:rPr lang="zh-CN" altLang="en-US" b="0" i="0">
                <a:solidFill>
                  <a:srgbClr val="121212"/>
                </a:solidFill>
                <a:effectLst/>
                <a:latin typeface="-apple-system"/>
              </a:rPr>
              <a:t>笛卡尔积</a:t>
            </a:r>
            <a:r>
              <a:rPr lang="zh-CN" altLang="en-US">
                <a:solidFill>
                  <a:srgbClr val="121212"/>
                </a:solidFill>
                <a:latin typeface="-apple-system"/>
              </a:rPr>
              <a:t>可以理解为一张表的每一行去和另外一张表的任意一行进行匹配</a:t>
            </a:r>
            <a:endParaRPr lang="en-US" altLang="zh-CN" b="0" i="0">
              <a:solidFill>
                <a:srgbClr val="121212"/>
              </a:solidFill>
              <a:effectLst/>
              <a:latin typeface="-apple-system"/>
            </a:endParaRPr>
          </a:p>
          <a:p>
            <a:pPr marL="285750" indent="-285750">
              <a:buFont typeface="Arial" panose="020B0604020202020204" pitchFamily="34" charset="0"/>
              <a:buChar char="•"/>
            </a:pPr>
            <a:r>
              <a:rPr lang="zh-CN" altLang="en-US">
                <a:solidFill>
                  <a:srgbClr val="121212"/>
                </a:solidFill>
                <a:latin typeface="-apple-system"/>
              </a:rPr>
              <a:t>假如</a:t>
            </a:r>
            <a:r>
              <a:rPr lang="en-US" altLang="zh-CN">
                <a:solidFill>
                  <a:srgbClr val="121212"/>
                </a:solidFill>
                <a:latin typeface="-apple-system"/>
              </a:rPr>
              <a:t>A</a:t>
            </a:r>
            <a:r>
              <a:rPr lang="zh-CN" altLang="en-US">
                <a:solidFill>
                  <a:srgbClr val="121212"/>
                </a:solidFill>
                <a:latin typeface="-apple-system"/>
              </a:rPr>
              <a:t>表有</a:t>
            </a:r>
            <a:r>
              <a:rPr lang="en-US" altLang="zh-CN">
                <a:solidFill>
                  <a:srgbClr val="121212"/>
                </a:solidFill>
                <a:latin typeface="-apple-system"/>
              </a:rPr>
              <a:t>m</a:t>
            </a:r>
            <a:r>
              <a:rPr lang="zh-CN" altLang="en-US">
                <a:solidFill>
                  <a:srgbClr val="121212"/>
                </a:solidFill>
                <a:latin typeface="-apple-system"/>
              </a:rPr>
              <a:t>行数据，</a:t>
            </a:r>
            <a:r>
              <a:rPr lang="en-US" altLang="zh-CN">
                <a:solidFill>
                  <a:srgbClr val="121212"/>
                </a:solidFill>
                <a:latin typeface="-apple-system"/>
              </a:rPr>
              <a:t>B</a:t>
            </a:r>
            <a:r>
              <a:rPr lang="zh-CN" altLang="en-US">
                <a:solidFill>
                  <a:srgbClr val="121212"/>
                </a:solidFill>
                <a:latin typeface="-apple-system"/>
              </a:rPr>
              <a:t>表有</a:t>
            </a:r>
            <a:r>
              <a:rPr lang="en-US" altLang="zh-CN">
                <a:solidFill>
                  <a:srgbClr val="121212"/>
                </a:solidFill>
                <a:latin typeface="-apple-system"/>
              </a:rPr>
              <a:t>n</a:t>
            </a:r>
            <a:r>
              <a:rPr lang="zh-CN" altLang="en-US">
                <a:solidFill>
                  <a:srgbClr val="121212"/>
                </a:solidFill>
                <a:latin typeface="-apple-system"/>
              </a:rPr>
              <a:t>行数据，则返回</a:t>
            </a:r>
            <a:r>
              <a:rPr lang="en-US" altLang="zh-CN">
                <a:solidFill>
                  <a:srgbClr val="121212"/>
                </a:solidFill>
                <a:latin typeface="-apple-system"/>
              </a:rPr>
              <a:t>m*n</a:t>
            </a:r>
            <a:r>
              <a:rPr lang="zh-CN" altLang="en-US">
                <a:solidFill>
                  <a:srgbClr val="121212"/>
                </a:solidFill>
                <a:latin typeface="-apple-system"/>
              </a:rPr>
              <a:t>行数据</a:t>
            </a:r>
            <a:endParaRPr lang="en-US" altLang="zh-CN">
              <a:solidFill>
                <a:srgbClr val="121212"/>
              </a:solidFill>
              <a:latin typeface="-apple-system"/>
            </a:endParaRPr>
          </a:p>
          <a:p>
            <a:pPr marL="285750" indent="-285750">
              <a:buFont typeface="Arial" panose="020B0604020202020204" pitchFamily="34" charset="0"/>
              <a:buChar char="•"/>
            </a:pPr>
            <a:r>
              <a:rPr lang="zh-CN" altLang="en-US">
                <a:solidFill>
                  <a:srgbClr val="121212"/>
                </a:solidFill>
                <a:latin typeface="-apple-system"/>
              </a:rPr>
              <a:t>笛卡尔积会产生很多冗余的数据，后期的其他查询可以在该集合的基础上进行条件筛选</a:t>
            </a:r>
            <a:endParaRPr lang="en-US" altLang="zh-CN">
              <a:solidFill>
                <a:srgbClr val="121212"/>
              </a:solidFill>
              <a:latin typeface="-apple-system"/>
            </a:endParaRPr>
          </a:p>
        </p:txBody>
      </p:sp>
      <p:sp>
        <p:nvSpPr>
          <p:cNvPr id="8" name="文本框 7"/>
          <p:cNvSpPr txBox="1"/>
          <p:nvPr/>
        </p:nvSpPr>
        <p:spPr>
          <a:xfrm>
            <a:off x="894618" y="2725587"/>
            <a:ext cx="6097464" cy="369332"/>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latin typeface="-apple-system"/>
              </a:rPr>
              <a:t>格式</a:t>
            </a:r>
            <a:endParaRPr lang="zh-CN" altLang="en-US">
              <a:solidFill>
                <a:srgbClr val="FF0000"/>
              </a:solidFill>
            </a:endParaRPr>
          </a:p>
        </p:txBody>
      </p:sp>
      <p:sp>
        <p:nvSpPr>
          <p:cNvPr id="10" name="文本框 9"/>
          <p:cNvSpPr txBox="1"/>
          <p:nvPr/>
        </p:nvSpPr>
        <p:spPr>
          <a:xfrm>
            <a:off x="933579" y="3094919"/>
            <a:ext cx="8548321"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effectLst/>
            </a:endParaRPr>
          </a:p>
        </p:txBody>
      </p:sp>
      <p:sp>
        <p:nvSpPr>
          <p:cNvPr id="13" name="文本框 12"/>
          <p:cNvSpPr txBox="1"/>
          <p:nvPr/>
        </p:nvSpPr>
        <p:spPr>
          <a:xfrm>
            <a:off x="933580" y="3578416"/>
            <a:ext cx="6097464" cy="369332"/>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latin typeface="-apple-system"/>
              </a:rPr>
              <a:t>实现</a:t>
            </a:r>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交叉连接查询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8" name="文本框 7"/>
          <p:cNvSpPr txBox="1"/>
          <p:nvPr/>
        </p:nvSpPr>
        <p:spPr>
          <a:xfrm>
            <a:off x="850656" y="158011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rPr>
              <a:t>结果</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9" name="图片 8"/>
          <p:cNvPicPr>
            <a:picLocks noChangeAspect="1"/>
          </p:cNvPicPr>
          <p:nvPr/>
        </p:nvPicPr>
        <p:blipFill>
          <a:blip r:embed="rId1"/>
          <a:stretch>
            <a:fillRect/>
          </a:stretch>
        </p:blipFill>
        <p:spPr>
          <a:xfrm>
            <a:off x="2514115" y="1580111"/>
            <a:ext cx="3386926" cy="4865724"/>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、数据库管理系统（数据库软件）</a:t>
            </a:r>
            <a:endParaRPr kumimoji="1" lang="zh-CN" altLang="en-US" dirty="0"/>
          </a:p>
        </p:txBody>
      </p:sp>
      <p:sp>
        <p:nvSpPr>
          <p:cNvPr id="5" name="文本占位符 1"/>
          <p:cNvSpPr>
            <a:spLocks noGrp="1"/>
          </p:cNvSpPr>
          <p:nvPr>
            <p:ph type="body" sz="quarter" idx="11"/>
          </p:nvPr>
        </p:nvSpPr>
        <p:spPr>
          <a:xfrm>
            <a:off x="710881" y="1646133"/>
            <a:ext cx="10749598" cy="4219575"/>
          </a:xfrm>
        </p:spPr>
        <p:txBody>
          <a:bodyPr/>
          <a:lstStyle/>
          <a:p>
            <a:pPr marL="0" indent="0">
              <a:buNone/>
            </a:pPr>
            <a:r>
              <a:rPr lang="zh-CN" altLang="en-US"/>
              <a:t>数据库管理系统（</a:t>
            </a:r>
            <a:r>
              <a:rPr lang="en-US" altLang="zh-CN"/>
              <a:t>DBMS</a:t>
            </a:r>
            <a:r>
              <a:rPr lang="zh-CN" altLang="en-US"/>
              <a:t>）用来创建和维护数据库。例如，</a:t>
            </a:r>
            <a:r>
              <a:rPr lang="en-US" altLang="zh-CN"/>
              <a:t>SQL Server</a:t>
            </a:r>
            <a:r>
              <a:rPr lang="zh-CN" altLang="en-US"/>
              <a:t>、</a:t>
            </a:r>
            <a:r>
              <a:rPr lang="en-US" altLang="zh-CN"/>
              <a:t>Oracle</a:t>
            </a:r>
            <a:r>
              <a:rPr lang="zh-CN" altLang="en-US"/>
              <a:t>、</a:t>
            </a:r>
            <a:r>
              <a:rPr lang="en-US" altLang="zh-CN"/>
              <a:t>MySQL</a:t>
            </a:r>
            <a:r>
              <a:rPr lang="zh-CN" altLang="en-US"/>
              <a:t>等等都是数据库管理系统。图</a:t>
            </a:r>
            <a:r>
              <a:rPr lang="en-US" altLang="zh-CN"/>
              <a:t>1.1</a:t>
            </a:r>
            <a:r>
              <a:rPr lang="zh-CN" altLang="en-US"/>
              <a:t>描述了数据库、数据库应用系统和数据库管理系统之间的联系。</a:t>
            </a:r>
            <a:endParaRPr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4752" y="2411244"/>
            <a:ext cx="7115175" cy="4000500"/>
          </a:xfrm>
          <a:prstGeom prst="rect">
            <a:avLst/>
          </a:prstGeom>
        </p:spPr>
      </p:pic>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内连接查询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1013315" y="4658370"/>
            <a:ext cx="8548321"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dirty="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查询每个部门的所属员工</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emp3 </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dept_id</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 </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inner</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join</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dirty="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dirty="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dept_id</a:t>
            </a:r>
            <a:r>
              <a:rPr kumimoji="0" lang="en-US" altLang="zh-CN" sz="1800" b="1" i="0" u="none" strike="noStrike" kern="0" cap="none" spc="0" normalizeH="0" baseline="0" noProof="0" dirty="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dirty="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p:cNvSpPr txBox="1"/>
          <p:nvPr/>
        </p:nvSpPr>
        <p:spPr>
          <a:xfrm>
            <a:off x="863847" y="1563514"/>
            <a:ext cx="31272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121212"/>
                </a:solidFill>
                <a:effectLst/>
                <a:uLnTx/>
                <a:uFillTx/>
                <a:latin typeface="-apple-system"/>
                <a:ea typeface="黑体"/>
                <a:cs typeface="+mn-cs"/>
              </a:rPr>
              <a:t>内连接查询求多张表的交集</a:t>
            </a:r>
            <a:endParaRPr kumimoji="0" lang="en-US" altLang="zh-CN" sz="1800" b="0" i="0" u="none" strike="noStrike" kern="1200" cap="none" spc="0" normalizeH="0" baseline="0" noProof="0">
              <a:ln>
                <a:noFill/>
              </a:ln>
              <a:solidFill>
                <a:srgbClr val="121212"/>
              </a:solidFill>
              <a:effectLst/>
              <a:uLnTx/>
              <a:uFillTx/>
              <a:latin typeface="-apple-system"/>
              <a:ea typeface="黑体"/>
              <a:cs typeface="+mn-cs"/>
            </a:endParaRPr>
          </a:p>
        </p:txBody>
      </p:sp>
      <p:sp>
        <p:nvSpPr>
          <p:cNvPr id="8" name="文本框 7"/>
          <p:cNvSpPr txBox="1"/>
          <p:nvPr/>
        </p:nvSpPr>
        <p:spPr>
          <a:xfrm>
            <a:off x="1013315" y="272745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013315" y="3230957"/>
            <a:ext cx="8548320"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隐式内连接（</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SQL92</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标准）：</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显示</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内连接（</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SQL99</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标准）：</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inner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join</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条件</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3" name="文本框 12"/>
          <p:cNvSpPr txBox="1"/>
          <p:nvPr/>
        </p:nvSpPr>
        <p:spPr>
          <a:xfrm>
            <a:off x="1013315" y="406285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pic>
        <p:nvPicPr>
          <p:cNvPr id="16" name="图片 15"/>
          <p:cNvPicPr>
            <a:picLocks noChangeAspect="1"/>
          </p:cNvPicPr>
          <p:nvPr/>
        </p:nvPicPr>
        <p:blipFill>
          <a:blip r:embed="rId1"/>
          <a:stretch>
            <a:fillRect/>
          </a:stretch>
        </p:blipFill>
        <p:spPr>
          <a:xfrm>
            <a:off x="6096000" y="1056636"/>
            <a:ext cx="2273852" cy="1955830"/>
          </a:xfrm>
          <a:prstGeom prst="rect">
            <a:avLst/>
          </a:prstGeom>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内连接查询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1223724" y="1958963"/>
            <a:ext cx="8548321"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查询研发部和销售部的所属员工</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查询每个部门的员工数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并升序排序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total_cnt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total_cnt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1039085" y="150462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内连接查询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1144593" y="2152393"/>
            <a:ext cx="8548321"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查询人数大于等于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3</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的部门，并按照人数降序排序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dept_id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desc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1039085" y="150462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外</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连接查询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6" name="文本框 5"/>
          <p:cNvSpPr txBox="1"/>
          <p:nvPr/>
        </p:nvSpPr>
        <p:spPr>
          <a:xfrm>
            <a:off x="974649" y="1562325"/>
            <a:ext cx="1026191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外连接分为左外连接（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left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）、右外连接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(right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，满外连接</a:t>
            </a:r>
            <a:r>
              <a:rPr kumimoji="0" lang="en-US" altLang="zh-CN" sz="1600" b="0" i="0" u="none" strike="noStrike" kern="1200" cap="none" spc="0" normalizeH="0" baseline="0" noProof="0">
                <a:ln>
                  <a:noFill/>
                </a:ln>
                <a:solidFill>
                  <a:srgbClr val="121212"/>
                </a:solidFill>
                <a:effectLst/>
                <a:uLnTx/>
                <a:uFillTx/>
                <a:latin typeface="-apple-system"/>
                <a:ea typeface="黑体"/>
                <a:cs typeface="+mn-cs"/>
              </a:rPr>
              <a:t>(full outer join)</a:t>
            </a:r>
            <a:r>
              <a:rPr kumimoji="0" lang="zh-CN" altLang="en-US" sz="1600" b="0" i="0" u="none" strike="noStrike" kern="1200" cap="none" spc="0" normalizeH="0" baseline="0" noProof="0">
                <a:ln>
                  <a:noFill/>
                </a:ln>
                <a:solidFill>
                  <a:srgbClr val="121212"/>
                </a:solidFill>
                <a:effectLst/>
                <a:uLnTx/>
                <a:uFillTx/>
                <a:latin typeface="-apple-system"/>
                <a:ea typeface="黑体"/>
                <a:cs typeface="+mn-cs"/>
              </a:rPr>
              <a:t>。</a:t>
            </a:r>
            <a:endParaRPr kumimoji="0" lang="en-US" altLang="zh-CN" sz="1600" b="0" i="0" u="none" strike="noStrike" kern="1200" cap="none" spc="0" normalizeH="0" baseline="0" noProof="0">
              <a:ln>
                <a:noFill/>
              </a:ln>
              <a:solidFill>
                <a:srgbClr val="121212"/>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121212"/>
                </a:solidFill>
                <a:effectLst/>
                <a:highlight>
                  <a:srgbClr val="FFFF00"/>
                </a:highlight>
                <a:uLnTx/>
                <a:uFillTx/>
                <a:latin typeface="-apple-system"/>
                <a:ea typeface="黑体"/>
                <a:cs typeface="+mn-cs"/>
              </a:rPr>
              <a:t>注意：</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oracle</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里面有</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full join,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可是在</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mysql</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对</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full join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支持的不好。我们可以使用</a:t>
            </a:r>
            <a:r>
              <a:rPr kumimoji="0" lang="en-US" altLang="zh-CN"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union</a:t>
            </a:r>
            <a:r>
              <a:rPr kumimoji="0" lang="zh-CN" altLang="en-US" sz="1600" b="0" i="0" u="none" strike="noStrike" kern="1200" cap="none" spc="0" normalizeH="0" baseline="0" noProof="0">
                <a:ln>
                  <a:noFill/>
                </a:ln>
                <a:solidFill>
                  <a:srgbClr val="333333"/>
                </a:solidFill>
                <a:effectLst/>
                <a:highlight>
                  <a:srgbClr val="FFFF00"/>
                </a:highlight>
                <a:uLnTx/>
                <a:uFillTx/>
                <a:latin typeface="-apple-system"/>
                <a:ea typeface="黑体"/>
                <a:cs typeface="+mn-cs"/>
              </a:rPr>
              <a:t>来达到目的。</a:t>
            </a:r>
            <a:endParaRPr kumimoji="0" lang="en-US" altLang="zh-CN" sz="1600" b="0" i="0" u="none" strike="noStrike" kern="1200" cap="none" spc="0" normalizeH="0" baseline="0" noProof="0">
              <a:ln>
                <a:noFill/>
              </a:ln>
              <a:solidFill>
                <a:srgbClr val="121212"/>
              </a:solidFill>
              <a:effectLst/>
              <a:highlight>
                <a:srgbClr val="FFFF00"/>
              </a:highlight>
              <a:uLnTx/>
              <a:uFillTx/>
              <a:latin typeface="-apple-system"/>
              <a:ea typeface="黑体"/>
              <a:cs typeface="+mn-cs"/>
            </a:endParaRPr>
          </a:p>
        </p:txBody>
      </p:sp>
      <p:sp>
        <p:nvSpPr>
          <p:cNvPr id="8" name="文本框 7"/>
          <p:cNvSpPr txBox="1"/>
          <p:nvPr/>
        </p:nvSpPr>
        <p:spPr>
          <a:xfrm>
            <a:off x="819885" y="2193553"/>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p:cNvSpPr txBox="1"/>
          <p:nvPr/>
        </p:nvSpPr>
        <p:spPr>
          <a:xfrm>
            <a:off x="974649" y="2724217"/>
            <a:ext cx="6097464"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apple-system"/>
                <a:ea typeface="Alibaba PuHuiTi B"/>
                <a:cs typeface="+mn-cs"/>
              </a:rPr>
              <a:t> 左外连接：</a:t>
            </a:r>
            <a:r>
              <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rPr>
              <a:t>left outer join</a:t>
            </a:r>
            <a:endPar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rPr>
              <a:t>            select * from A left outer join B on </a:t>
            </a:r>
            <a:r>
              <a:rPr kumimoji="0" lang="zh-CN" altLang="en-US" sz="1600" b="0" i="0" u="none" strike="noStrike" kern="1200" cap="none" spc="0" normalizeH="0" baseline="0" noProof="0" dirty="0">
                <a:ln>
                  <a:noFill/>
                </a:ln>
                <a:solidFill>
                  <a:prstClr val="black"/>
                </a:solidFill>
                <a:effectLst/>
                <a:uLnTx/>
                <a:uFillTx/>
                <a:latin typeface="-apple-system"/>
                <a:ea typeface="Alibaba PuHuiTi B"/>
                <a:cs typeface="+mn-cs"/>
              </a:rPr>
              <a:t>条件</a:t>
            </a:r>
            <a:r>
              <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rPr>
              <a:t>;</a:t>
            </a:r>
            <a:endPar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apple-system"/>
                <a:ea typeface="Alibaba PuHuiTi B"/>
                <a:cs typeface="+mn-cs"/>
              </a:rPr>
              <a:t>  右外连接：</a:t>
            </a:r>
            <a:r>
              <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rPr>
              <a:t>right outer join</a:t>
            </a:r>
            <a:endPar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rPr>
              <a:t>            select * from A right outer join B on </a:t>
            </a:r>
            <a:r>
              <a:rPr kumimoji="0" lang="zh-CN" altLang="en-US" sz="1600" b="0" i="0" u="none" strike="noStrike" kern="1200" cap="none" spc="0" normalizeH="0" baseline="0" noProof="0" dirty="0">
                <a:ln>
                  <a:noFill/>
                </a:ln>
                <a:solidFill>
                  <a:prstClr val="black"/>
                </a:solidFill>
                <a:effectLst/>
                <a:uLnTx/>
                <a:uFillTx/>
                <a:latin typeface="-apple-system"/>
                <a:ea typeface="Alibaba PuHuiTi B"/>
                <a:cs typeface="+mn-cs"/>
              </a:rPr>
              <a:t>条件</a:t>
            </a:r>
            <a:r>
              <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rPr>
              <a:t>;</a:t>
            </a:r>
            <a:endPar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rPr>
              <a:t>  </a:t>
            </a:r>
            <a:r>
              <a:rPr kumimoji="0" lang="zh-CN" altLang="en-US" sz="1600" b="0" i="0" u="none" strike="noStrike" kern="1200" cap="none" spc="0" normalizeH="0" baseline="0" noProof="0" dirty="0">
                <a:ln>
                  <a:noFill/>
                </a:ln>
                <a:solidFill>
                  <a:prstClr val="black"/>
                </a:solidFill>
                <a:effectLst/>
                <a:uLnTx/>
                <a:uFillTx/>
                <a:latin typeface="-apple-system"/>
                <a:ea typeface="Alibaba PuHuiTi B"/>
                <a:cs typeface="+mn-cs"/>
              </a:rPr>
              <a:t>满外连接</a:t>
            </a:r>
            <a:r>
              <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rPr>
              <a:t>: full outer join</a:t>
            </a:r>
            <a:endPar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apple-system"/>
                <a:ea typeface="Alibaba PuHuiTi B"/>
                <a:cs typeface="+mn-cs"/>
              </a:rPr>
              <a:t>             select * from A full outer </a:t>
            </a:r>
            <a:r>
              <a:rPr kumimoji="0" lang="en-US" altLang="zh-CN" sz="1600" b="0" i="0" u="none" strike="noStrike" kern="1200" cap="none" spc="0" normalizeH="0" baseline="0" noProof="0" dirty="0">
                <a:ln>
                  <a:noFill/>
                </a:ln>
                <a:solidFill>
                  <a:srgbClr val="4D4D4D"/>
                </a:solidFill>
                <a:effectLst/>
                <a:uLnTx/>
                <a:uFillTx/>
                <a:latin typeface="-apple-system"/>
                <a:ea typeface="Alibaba PuHuiTi B"/>
                <a:cs typeface="+mn-cs"/>
              </a:rPr>
              <a:t>join B on </a:t>
            </a:r>
            <a:r>
              <a:rPr kumimoji="0" lang="zh-CN" altLang="en-US" sz="1600" b="0" i="0" u="none" strike="noStrike" kern="1200" cap="none" spc="0" normalizeH="0" baseline="0" noProof="0" dirty="0">
                <a:ln>
                  <a:noFill/>
                </a:ln>
                <a:solidFill>
                  <a:srgbClr val="4D4D4D"/>
                </a:solidFill>
                <a:effectLst/>
                <a:uLnTx/>
                <a:uFillTx/>
                <a:latin typeface="-apple-system"/>
                <a:ea typeface="Alibaba PuHuiTi B"/>
                <a:cs typeface="+mn-cs"/>
              </a:rPr>
              <a:t>条件</a:t>
            </a:r>
            <a:r>
              <a:rPr kumimoji="0" lang="en-US" altLang="zh-CN" sz="1800" b="0" i="0" u="none" strike="noStrike" kern="1200" cap="none" spc="0" normalizeH="0" baseline="0" noProof="0" dirty="0">
                <a:ln>
                  <a:noFill/>
                </a:ln>
                <a:solidFill>
                  <a:srgbClr val="4D4D4D"/>
                </a:solidFill>
                <a:effectLst/>
                <a:uLnTx/>
                <a:uFillTx/>
                <a:latin typeface="-apple-system"/>
                <a:ea typeface="Alibaba PuHuiTi B"/>
                <a:cs typeface="+mn-cs"/>
              </a:rPr>
              <a:t>;</a:t>
            </a:r>
            <a:endParaRPr kumimoji="0" lang="zh-CN" altLang="en-US" sz="1800" b="0" i="0" u="none" strike="noStrike" kern="1200" cap="none" spc="0" normalizeH="0" baseline="0" noProof="0" dirty="0">
              <a:ln>
                <a:noFill/>
              </a:ln>
              <a:solidFill>
                <a:prstClr val="black"/>
              </a:solidFill>
              <a:effectLst/>
              <a:uLnTx/>
              <a:uFillTx/>
              <a:latin typeface="Calibri"/>
              <a:ea typeface="黑体"/>
              <a:cs typeface="+mn-cs"/>
            </a:endParaRPr>
          </a:p>
        </p:txBody>
      </p:sp>
      <p:pic>
        <p:nvPicPr>
          <p:cNvPr id="15" name="图片 14"/>
          <p:cNvPicPr>
            <a:picLocks noChangeAspect="1"/>
          </p:cNvPicPr>
          <p:nvPr/>
        </p:nvPicPr>
        <p:blipFill>
          <a:blip r:embed="rId1"/>
          <a:stretch>
            <a:fillRect/>
          </a:stretch>
        </p:blipFill>
        <p:spPr>
          <a:xfrm>
            <a:off x="4850961" y="4491455"/>
            <a:ext cx="1947880" cy="1924028"/>
          </a:xfrm>
          <a:prstGeom prst="rect">
            <a:avLst/>
          </a:prstGeom>
        </p:spPr>
      </p:pic>
      <p:pic>
        <p:nvPicPr>
          <p:cNvPr id="16" name="图片 15"/>
          <p:cNvPicPr>
            <a:picLocks noChangeAspect="1"/>
          </p:cNvPicPr>
          <p:nvPr/>
        </p:nvPicPr>
        <p:blipFill>
          <a:blip r:embed="rId2"/>
          <a:stretch>
            <a:fillRect/>
          </a:stretch>
        </p:blipFill>
        <p:spPr>
          <a:xfrm>
            <a:off x="8359846" y="4405182"/>
            <a:ext cx="2244109" cy="2208629"/>
          </a:xfrm>
          <a:prstGeom prst="rect">
            <a:avLst/>
          </a:prstGeom>
        </p:spPr>
      </p:pic>
      <p:pic>
        <p:nvPicPr>
          <p:cNvPr id="17" name="图片 16"/>
          <p:cNvPicPr>
            <a:picLocks noChangeAspect="1"/>
          </p:cNvPicPr>
          <p:nvPr/>
        </p:nvPicPr>
        <p:blipFill>
          <a:blip r:embed="rId3"/>
          <a:stretch>
            <a:fillRect/>
          </a:stretch>
        </p:blipFill>
        <p:spPr>
          <a:xfrm>
            <a:off x="1772968" y="4532187"/>
            <a:ext cx="2059187" cy="195583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外连接查询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1047880" y="2087955"/>
            <a:ext cx="10452458" cy="329320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外连接查询</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查询哪些部门有员工，哪些部门没有员工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use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mydb3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left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查询</a:t>
            </a:r>
            <a:r>
              <a:rPr lang="zh-CN" altLang="en-US" sz="1600" kern="0">
                <a:solidFill>
                  <a:srgbClr val="008000"/>
                </a:solidFill>
                <a:latin typeface="Courier New" panose="02070309020205020404" pitchFamily="49" charset="0"/>
                <a:ea typeface="宋体" pitchFamily="2" charset="-122"/>
                <a:cs typeface="Courier New" panose="02070309020205020404" pitchFamily="49" charset="0"/>
              </a:rPr>
              <a:t>哪些</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员工有对应的部门，哪些没有</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right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使用</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union</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关键字实现左外连接和右外连接的并集</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left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dept_id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union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right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outer</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join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deptno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dept_id</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子</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3" name="文本框 12"/>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ea typeface="黑体"/>
              </a:rPr>
              <a:t>介绍</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
        <p:nvSpPr>
          <p:cNvPr id="7" name="文本框 6"/>
          <p:cNvSpPr txBox="1"/>
          <p:nvPr/>
        </p:nvSpPr>
        <p:spPr>
          <a:xfrm>
            <a:off x="1003918" y="1973500"/>
            <a:ext cx="10452458" cy="923330"/>
          </a:xfrm>
          <a:prstGeom prst="rect">
            <a:avLst/>
          </a:prstGeom>
          <a:noFill/>
        </p:spPr>
        <p:txBody>
          <a:bodyPr wrap="square">
            <a:spAutoFit/>
          </a:bodyPr>
          <a:lstStyle/>
          <a:p>
            <a:r>
              <a:rPr lang="zh-CN" altLang="en-US" b="0" i="0">
                <a:solidFill>
                  <a:srgbClr val="000000"/>
                </a:solidFill>
                <a:effectLst/>
                <a:latin typeface="PingFang SC" panose="020B0400000000000000" charset="-122"/>
              </a:rPr>
              <a:t>子查询就是指的在一个完整的查询语句之中，嵌套若干个不同功能的小查询，从而一起完成复杂查询的一种编写形式，通俗一点就是包含</a:t>
            </a:r>
            <a:r>
              <a:rPr lang="en-US" altLang="zh-CN" b="0" i="0">
                <a:solidFill>
                  <a:srgbClr val="000000"/>
                </a:solidFill>
                <a:effectLst/>
                <a:highlight>
                  <a:srgbClr val="FFFF00"/>
                </a:highlight>
                <a:latin typeface="PingFang SC" panose="020B0400000000000000" charset="-122"/>
              </a:rPr>
              <a:t>select</a:t>
            </a:r>
            <a:r>
              <a:rPr lang="zh-CN" altLang="en-US" b="0" i="0">
                <a:solidFill>
                  <a:srgbClr val="000000"/>
                </a:solidFill>
                <a:effectLst/>
                <a:highlight>
                  <a:srgbClr val="FFFF00"/>
                </a:highlight>
                <a:latin typeface="PingFang SC" panose="020B0400000000000000" charset="-122"/>
              </a:rPr>
              <a:t>嵌套的查询</a:t>
            </a:r>
            <a:r>
              <a:rPr lang="zh-CN" altLang="en-US" b="0" i="0">
                <a:solidFill>
                  <a:srgbClr val="000000"/>
                </a:solidFill>
                <a:effectLst/>
                <a:latin typeface="PingFang SC" panose="020B0400000000000000" charset="-122"/>
              </a:rPr>
              <a:t>。</a:t>
            </a:r>
            <a:endParaRPr lang="en-US" altLang="zh-CN" b="0" i="0">
              <a:solidFill>
                <a:srgbClr val="000000"/>
              </a:solidFill>
              <a:effectLst/>
              <a:latin typeface="PingFang SC" panose="020B0400000000000000" charset="-122"/>
            </a:endParaRPr>
          </a:p>
          <a:p>
            <a:endParaRPr lang="en-US" altLang="zh-CN">
              <a:solidFill>
                <a:srgbClr val="000000"/>
              </a:solidFill>
              <a:latin typeface="PingFang SC" panose="020B0400000000000000" charset="-122"/>
            </a:endParaRPr>
          </a:p>
        </p:txBody>
      </p:sp>
      <p:sp>
        <p:nvSpPr>
          <p:cNvPr id="8" name="文本框 7"/>
          <p:cNvSpPr txBox="1"/>
          <p:nvPr/>
        </p:nvSpPr>
        <p:spPr>
          <a:xfrm>
            <a:off x="932174" y="2744670"/>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ea typeface="黑体"/>
              </a:rPr>
              <a:t>特点</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
        <p:nvSpPr>
          <p:cNvPr id="10" name="文本框 9"/>
          <p:cNvSpPr txBox="1"/>
          <p:nvPr/>
        </p:nvSpPr>
        <p:spPr>
          <a:xfrm>
            <a:off x="1153387" y="3668000"/>
            <a:ext cx="9371005" cy="1200329"/>
          </a:xfrm>
          <a:prstGeom prst="rect">
            <a:avLst/>
          </a:prstGeom>
          <a:noFill/>
        </p:spPr>
        <p:txBody>
          <a:bodyPr wrap="square">
            <a:spAutoFit/>
          </a:bodyPr>
          <a:lstStyle/>
          <a:p>
            <a:pPr algn="l">
              <a:buFont typeface="+mj-lt"/>
              <a:buAutoNum type="arabicPeriod"/>
            </a:pPr>
            <a:r>
              <a:rPr lang="zh-CN" altLang="en-US">
                <a:solidFill>
                  <a:schemeClr val="accent6"/>
                </a:solidFill>
                <a:latin typeface="PingFang SC" panose="020B0400000000000000" charset="-122"/>
              </a:rPr>
              <a:t>单行单列：返回的是一个具体列的内容，可以理解为一个单值数据；</a:t>
            </a:r>
            <a:endParaRPr lang="zh-CN" altLang="en-US">
              <a:solidFill>
                <a:schemeClr val="accent6"/>
              </a:solidFill>
              <a:latin typeface="PingFang SC" panose="020B0400000000000000" charset="-122"/>
            </a:endParaRPr>
          </a:p>
          <a:p>
            <a:pPr algn="l">
              <a:buFont typeface="+mj-lt"/>
              <a:buAutoNum type="arabicPeriod"/>
            </a:pPr>
            <a:r>
              <a:rPr lang="zh-CN" altLang="en-US">
                <a:solidFill>
                  <a:schemeClr val="accent6"/>
                </a:solidFill>
                <a:latin typeface="PingFang SC" panose="020B0400000000000000" charset="-122"/>
              </a:rPr>
              <a:t>单行多列：返回一行数据中多个列的内容；</a:t>
            </a:r>
            <a:endParaRPr lang="zh-CN" altLang="en-US">
              <a:solidFill>
                <a:schemeClr val="accent6"/>
              </a:solidFill>
              <a:latin typeface="PingFang SC" panose="020B0400000000000000" charset="-122"/>
            </a:endParaRPr>
          </a:p>
          <a:p>
            <a:pPr algn="l">
              <a:buFont typeface="+mj-lt"/>
              <a:buAutoNum type="arabicPeriod"/>
            </a:pPr>
            <a:r>
              <a:rPr lang="zh-CN" altLang="en-US">
                <a:solidFill>
                  <a:schemeClr val="accent6"/>
                </a:solidFill>
                <a:latin typeface="PingFang SC" panose="020B0400000000000000" charset="-122"/>
              </a:rPr>
              <a:t>多行单列：返回多行记录之中同一列的内容，相当于给出了一个操作范围；</a:t>
            </a:r>
            <a:endParaRPr lang="zh-CN" altLang="en-US">
              <a:solidFill>
                <a:schemeClr val="accent6"/>
              </a:solidFill>
              <a:latin typeface="PingFang SC" panose="020B0400000000000000" charset="-122"/>
            </a:endParaRPr>
          </a:p>
          <a:p>
            <a:pPr algn="l">
              <a:buFont typeface="+mj-lt"/>
              <a:buAutoNum type="arabicPeriod"/>
            </a:pPr>
            <a:r>
              <a:rPr lang="zh-CN" altLang="en-US">
                <a:solidFill>
                  <a:schemeClr val="accent6"/>
                </a:solidFill>
                <a:latin typeface="PingFang SC" panose="020B0400000000000000" charset="-122"/>
              </a:rPr>
              <a:t>多行多列：查询返回的结果是一张临时表</a:t>
            </a:r>
            <a:endParaRPr lang="zh-CN" altLang="en-US">
              <a:solidFill>
                <a:schemeClr val="accent6"/>
              </a:solidFill>
              <a:latin typeface="PingFang SC" panose="020B0400000000000000" charset="-122"/>
            </a:endParaRPr>
          </a:p>
        </p:txBody>
      </p:sp>
      <p:sp>
        <p:nvSpPr>
          <p:cNvPr id="14" name="文本框 13"/>
          <p:cNvSpPr txBox="1"/>
          <p:nvPr/>
        </p:nvSpPr>
        <p:spPr>
          <a:xfrm>
            <a:off x="1065464" y="3114002"/>
            <a:ext cx="6097464" cy="369332"/>
          </a:xfrm>
          <a:prstGeom prst="rect">
            <a:avLst/>
          </a:prstGeom>
          <a:noFill/>
        </p:spPr>
        <p:txBody>
          <a:bodyPr wrap="square">
            <a:spAutoFit/>
          </a:bodyPr>
          <a:lstStyle/>
          <a:p>
            <a:r>
              <a:rPr lang="zh-CN" altLang="en-US"/>
              <a:t>子查询可以返回的数据类型一共分为四种：</a:t>
            </a:r>
            <a:endParaRPr lang="zh-CN" altLang="en-US"/>
          </a:p>
        </p:txBody>
      </p:sp>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子查询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869771" y="2117650"/>
            <a:ext cx="10452458" cy="3046095"/>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查询年龄最大的员工信息，显示信息包含员工号、员工名字，员工年龄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age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max</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age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查询年研发部和销售部的员工信息，包含员工号、员工名字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ename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dept_id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deptno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or</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查询研发部</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20</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岁以下的员工信息</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包括员工号、员工名字，部门名字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age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ename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name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t1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&lt;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t2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870628" y="1447141"/>
            <a:ext cx="6097464"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ea typeface="黑体"/>
              </a:rPr>
              <a:t>操作</a:t>
            </a:r>
            <a:endParaRPr kumimoji="0" lang="zh-CN" altLang="en-US" sz="1800" b="0" i="0" u="none" strike="noStrike" kern="1200" cap="none" spc="0" normalizeH="0" baseline="0" noProof="0">
              <a:ln>
                <a:noFill/>
              </a:ln>
              <a:solidFill>
                <a:srgbClr val="FF0000"/>
              </a:solidFill>
              <a:effectLst/>
              <a:uLnTx/>
              <a:uFillTx/>
              <a:latin typeface="-apple-system"/>
              <a:ea typeface="黑体"/>
              <a:cs typeface="+mn-cs"/>
            </a:endParaRPr>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子查询关键字</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6" name="文本框 5"/>
          <p:cNvSpPr txBox="1"/>
          <p:nvPr/>
        </p:nvSpPr>
        <p:spPr>
          <a:xfrm>
            <a:off x="784111" y="1429340"/>
            <a:ext cx="10206274" cy="3354765"/>
          </a:xfrm>
          <a:prstGeom prst="rect">
            <a:avLst/>
          </a:prstGeom>
          <a:noFill/>
        </p:spPr>
        <p:txBody>
          <a:bodyPr wrap="square">
            <a:spAutoFit/>
          </a:bodyPr>
          <a:lstStyle/>
          <a:p>
            <a:pPr algn="l"/>
            <a:r>
              <a:rPr lang="zh-CN" altLang="en-US" sz="1600">
                <a:solidFill>
                  <a:srgbClr val="4F4F4F"/>
                </a:solidFill>
                <a:latin typeface="PingFang SC" panose="020B0400000000000000" charset="-122"/>
              </a:rPr>
              <a:t>在子查询中，有一些常用的逻辑关键字，这些关键字可以给我们提供更丰富的查询功能，主要关键字如下</a:t>
            </a:r>
            <a:r>
              <a:rPr lang="en-US" altLang="zh-CN" sz="1600">
                <a:solidFill>
                  <a:srgbClr val="4F4F4F"/>
                </a:solidFill>
                <a:latin typeface="PingFang SC" panose="020B0400000000000000" charset="-122"/>
              </a:rPr>
              <a:t>:</a:t>
            </a:r>
            <a:endParaRPr lang="en-US" altLang="zh-CN" sz="1600">
              <a:solidFill>
                <a:srgbClr val="4F4F4F"/>
              </a:solidFill>
              <a:latin typeface="PingFang SC" panose="020B0400000000000000" charset="-122"/>
            </a:endParaRPr>
          </a:p>
          <a:p>
            <a:pPr marL="285750" indent="-285750" algn="l">
              <a:buFont typeface="Wingdings" panose="05000000000000000000" pitchFamily="2" charset="2"/>
              <a:buChar char="Ø"/>
            </a:pPr>
            <a:endParaRPr lang="en-US" altLang="zh-CN" sz="1600">
              <a:solidFill>
                <a:srgbClr val="FF0000"/>
              </a:solidFill>
              <a:latin typeface="PingFang SC" panose="020B0400000000000000" charset="-122"/>
            </a:endParaRPr>
          </a:p>
          <a:p>
            <a:pPr marL="285750" indent="-285750" algn="l">
              <a:buFont typeface="Wingdings" panose="05000000000000000000" pitchFamily="2" charset="2"/>
              <a:buChar char="Ø"/>
            </a:pPr>
            <a:r>
              <a:rPr lang="en-US" altLang="zh-CN" sz="1600">
                <a:solidFill>
                  <a:srgbClr val="FF0000"/>
                </a:solidFill>
                <a:latin typeface="PingFang SC" panose="020B0400000000000000" charset="-122"/>
              </a:rPr>
              <a:t>1.ALL</a:t>
            </a:r>
            <a:r>
              <a:rPr lang="zh-CN" altLang="en-US" sz="1600">
                <a:solidFill>
                  <a:srgbClr val="FF0000"/>
                </a:solidFill>
                <a:latin typeface="PingFang SC" panose="020B0400000000000000" charset="-122"/>
              </a:rPr>
              <a:t>关键字</a:t>
            </a:r>
            <a:endParaRPr lang="en-US" altLang="zh-CN" sz="1600">
              <a:solidFill>
                <a:srgbClr val="FF0000"/>
              </a:solidFill>
              <a:latin typeface="PingFang SC" panose="020B0400000000000000" charset="-122"/>
            </a:endParaRPr>
          </a:p>
          <a:p>
            <a:pPr marL="285750" indent="-285750" algn="l">
              <a:buFont typeface="Wingdings" panose="05000000000000000000" pitchFamily="2" charset="2"/>
              <a:buChar char="Ø"/>
            </a:pPr>
            <a:endParaRPr lang="en-US" altLang="zh-CN" sz="1600">
              <a:solidFill>
                <a:srgbClr val="FF0000"/>
              </a:solidFill>
              <a:latin typeface="PingFang SC" panose="020B0400000000000000" charset="-122"/>
            </a:endParaRPr>
          </a:p>
          <a:p>
            <a:pPr marL="285750" indent="-285750" algn="l">
              <a:buFont typeface="Wingdings" panose="05000000000000000000" pitchFamily="2" charset="2"/>
              <a:buChar char="Ø"/>
            </a:pPr>
            <a:r>
              <a:rPr lang="en-US" altLang="zh-CN" sz="1600">
                <a:solidFill>
                  <a:srgbClr val="FF0000"/>
                </a:solidFill>
                <a:latin typeface="PingFang SC" panose="020B0400000000000000" charset="-122"/>
              </a:rPr>
              <a:t>2.ANY</a:t>
            </a:r>
            <a:r>
              <a:rPr lang="zh-CN" altLang="en-US" sz="1600">
                <a:solidFill>
                  <a:srgbClr val="FF0000"/>
                </a:solidFill>
                <a:latin typeface="PingFang SC" panose="020B0400000000000000" charset="-122"/>
              </a:rPr>
              <a:t>关键字</a:t>
            </a:r>
            <a:endParaRPr lang="en-US" altLang="zh-CN" sz="1600">
              <a:solidFill>
                <a:srgbClr val="FF0000"/>
              </a:solidFill>
              <a:latin typeface="PingFang SC" panose="020B0400000000000000" charset="-122"/>
            </a:endParaRPr>
          </a:p>
          <a:p>
            <a:pPr algn="l"/>
            <a:endParaRPr lang="en-US" altLang="zh-CN" sz="1600">
              <a:solidFill>
                <a:srgbClr val="FF0000"/>
              </a:solidFill>
              <a:latin typeface="PingFang SC" panose="020B0400000000000000" charset="-122"/>
            </a:endParaRPr>
          </a:p>
          <a:p>
            <a:pPr marL="285750" indent="-285750" algn="l">
              <a:buFont typeface="Wingdings" panose="05000000000000000000" pitchFamily="2" charset="2"/>
              <a:buChar char="Ø"/>
            </a:pPr>
            <a:r>
              <a:rPr lang="en-US" altLang="zh-CN" sz="1600">
                <a:solidFill>
                  <a:srgbClr val="FF0000"/>
                </a:solidFill>
                <a:latin typeface="PingFang SC" panose="020B0400000000000000" charset="-122"/>
              </a:rPr>
              <a:t>3.SOME</a:t>
            </a:r>
            <a:r>
              <a:rPr lang="zh-CN" altLang="en-US" sz="1600">
                <a:solidFill>
                  <a:srgbClr val="FF0000"/>
                </a:solidFill>
                <a:latin typeface="PingFang SC" panose="020B0400000000000000" charset="-122"/>
              </a:rPr>
              <a:t>关键字</a:t>
            </a:r>
            <a:endParaRPr lang="en-US" altLang="zh-CN" sz="1600">
              <a:solidFill>
                <a:srgbClr val="FF0000"/>
              </a:solidFill>
              <a:latin typeface="PingFang SC" panose="020B0400000000000000" charset="-122"/>
            </a:endParaRPr>
          </a:p>
          <a:p>
            <a:pPr marL="285750" indent="-285750" algn="l">
              <a:buFont typeface="Wingdings" panose="05000000000000000000" pitchFamily="2" charset="2"/>
              <a:buChar char="Ø"/>
            </a:pPr>
            <a:endParaRPr lang="en-US" altLang="zh-CN" sz="1600">
              <a:solidFill>
                <a:srgbClr val="FF0000"/>
              </a:solidFill>
              <a:latin typeface="PingFang SC" panose="020B0400000000000000" charset="-122"/>
            </a:endParaRPr>
          </a:p>
          <a:p>
            <a:pPr marL="285750" indent="-285750" algn="l">
              <a:buFont typeface="Wingdings" panose="05000000000000000000" pitchFamily="2" charset="2"/>
              <a:buChar char="Ø"/>
            </a:pPr>
            <a:r>
              <a:rPr lang="en-US" altLang="zh-CN" sz="1600">
                <a:solidFill>
                  <a:srgbClr val="FF0000"/>
                </a:solidFill>
                <a:latin typeface="PingFang SC" panose="020B0400000000000000" charset="-122"/>
              </a:rPr>
              <a:t>4.IN</a:t>
            </a:r>
            <a:r>
              <a:rPr lang="zh-CN" altLang="en-US" sz="1600">
                <a:solidFill>
                  <a:srgbClr val="FF0000"/>
                </a:solidFill>
                <a:latin typeface="PingFang SC" panose="020B0400000000000000" charset="-122"/>
              </a:rPr>
              <a:t>关键字</a:t>
            </a:r>
            <a:endParaRPr lang="en-US" altLang="zh-CN" sz="1600">
              <a:solidFill>
                <a:srgbClr val="FF0000"/>
              </a:solidFill>
              <a:latin typeface="PingFang SC" panose="020B0400000000000000" charset="-122"/>
            </a:endParaRPr>
          </a:p>
          <a:p>
            <a:pPr marL="285750" indent="-285750" algn="l">
              <a:buFont typeface="Wingdings" panose="05000000000000000000" pitchFamily="2" charset="2"/>
              <a:buChar char="Ø"/>
            </a:pPr>
            <a:endParaRPr lang="en-US" altLang="zh-CN" sz="1600">
              <a:solidFill>
                <a:srgbClr val="FF0000"/>
              </a:solidFill>
              <a:latin typeface="PingFang SC" panose="020B0400000000000000" charset="-122"/>
            </a:endParaRPr>
          </a:p>
          <a:p>
            <a:pPr marL="285750" indent="-285750" algn="l">
              <a:buFont typeface="Wingdings" panose="05000000000000000000" pitchFamily="2" charset="2"/>
              <a:buChar char="Ø"/>
            </a:pPr>
            <a:r>
              <a:rPr lang="en-US" altLang="zh-CN" sz="1600">
                <a:solidFill>
                  <a:srgbClr val="FF0000"/>
                </a:solidFill>
                <a:latin typeface="PingFang SC" panose="020B0400000000000000" charset="-122"/>
              </a:rPr>
              <a:t>5.EXISTS</a:t>
            </a:r>
            <a:r>
              <a:rPr lang="zh-CN" altLang="en-US" sz="1600">
                <a:solidFill>
                  <a:srgbClr val="FF0000"/>
                </a:solidFill>
                <a:latin typeface="PingFang SC" panose="020B0400000000000000" charset="-122"/>
              </a:rPr>
              <a:t>关键字</a:t>
            </a:r>
            <a:endParaRPr lang="en-US" altLang="zh-CN" sz="1600">
              <a:solidFill>
                <a:srgbClr val="FF0000"/>
              </a:solidFill>
              <a:latin typeface="PingFang SC" panose="020B0400000000000000" charset="-122"/>
            </a:endParaRPr>
          </a:p>
          <a:p>
            <a:br>
              <a:rPr lang="zh-CN" altLang="en-US"/>
            </a:br>
            <a:endParaRPr lang="zh-CN" altLang="en-US" b="1" i="0">
              <a:solidFill>
                <a:srgbClr val="4F4F4F"/>
              </a:solidFill>
              <a:effectLst/>
              <a:latin typeface="PingFang SC" panose="020B0400000000000000" charset="-122"/>
            </a:endParaRPr>
          </a:p>
        </p:txBody>
      </p:sp>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子查询</a:t>
            </a:r>
            <a:r>
              <a:rPr lang="zh-CN" altLang="en-US">
                <a:solidFill>
                  <a:srgbClr val="4BACC6"/>
                </a:solidFill>
                <a:latin typeface="PingFang SC" panose="020B0400000000000000" charset="-122"/>
              </a:rPr>
              <a:t>关键字</a:t>
            </a:r>
            <a:r>
              <a:rPr lang="en-US" altLang="zh-CN">
                <a:solidFill>
                  <a:srgbClr val="4BACC6"/>
                </a:solidFill>
                <a:latin typeface="PingFang SC" panose="020B0400000000000000" charset="-122"/>
              </a:rPr>
              <a:t>-ALL</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6" name="文本框 5"/>
          <p:cNvSpPr txBox="1"/>
          <p:nvPr/>
        </p:nvSpPr>
        <p:spPr>
          <a:xfrm>
            <a:off x="854613" y="1131770"/>
            <a:ext cx="6097464" cy="86177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PingFang SC" panose="020B0400000000000000" charset="-122"/>
                <a:ea typeface="黑体"/>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7" name="文本框 6"/>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a:solidFill>
                  <a:srgbClr val="000000"/>
                </a:solidFill>
                <a:latin typeface="Courier New" panose="02070309020205020404" pitchFamily="49" charset="0"/>
              </a:rPr>
              <a:t>c</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&gt;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all</a:t>
            </a:r>
            <a:r>
              <a:rPr lang="en-US" altLang="zh-CN" sz="1600" b="1">
                <a:solidFill>
                  <a:srgbClr val="000080"/>
                </a:solidFill>
                <a:effectLst/>
                <a:latin typeface="Courier New" panose="02070309020205020404" pitchFamily="49" charset="0"/>
              </a:rPr>
              <a:t>(</a:t>
            </a:r>
            <a:r>
              <a:rPr lang="zh-CN" altLang="en-US" sz="1600" b="1">
                <a:solidFill>
                  <a:srgbClr val="000080"/>
                </a:solidFill>
                <a:effectLst/>
                <a:latin typeface="Courier New" panose="02070309020205020404" pitchFamily="49" charset="0"/>
              </a:rPr>
              <a:t>查询语句</a:t>
            </a:r>
            <a:r>
              <a:rPr lang="en-US" altLang="zh-CN" sz="1600" b="1">
                <a:solidFill>
                  <a:srgbClr val="000080"/>
                </a:solidFill>
                <a:effectLst/>
                <a:latin typeface="Courier New" panose="02070309020205020404" pitchFamily="49" charset="0"/>
              </a:rPr>
              <a:t>)</a:t>
            </a:r>
            <a:endParaRPr lang="en-US" altLang="zh-CN" sz="1600" b="1">
              <a:solidFill>
                <a:srgbClr val="000080"/>
              </a:solidFill>
              <a:effectLst/>
              <a:latin typeface="Courier New" panose="02070309020205020404" pitchFamily="49" charset="0"/>
            </a:endParaRPr>
          </a:p>
          <a:p>
            <a:r>
              <a:rPr lang="en-US" altLang="zh-CN" sz="1600" kern="0">
                <a:solidFill>
                  <a:srgbClr val="008000"/>
                </a:solidFill>
                <a:latin typeface="Courier New" panose="02070309020205020404" pitchFamily="49" charset="0"/>
                <a:ea typeface="宋体" pitchFamily="2" charset="-122"/>
                <a:cs typeface="Courier New" panose="02070309020205020404" pitchFamily="49" charset="0"/>
              </a:rPr>
              <a:t>--</a:t>
            </a:r>
            <a:r>
              <a:rPr lang="zh-CN" altLang="en-US" sz="1600" kern="0">
                <a:solidFill>
                  <a:srgbClr val="008000"/>
                </a:solidFill>
                <a:latin typeface="Courier New" panose="02070309020205020404" pitchFamily="49" charset="0"/>
                <a:ea typeface="宋体" pitchFamily="2" charset="-122"/>
                <a:cs typeface="Courier New" panose="02070309020205020404" pitchFamily="49" charset="0"/>
              </a:rPr>
              <a:t>等价于：</a:t>
            </a:r>
            <a:endParaRPr lang="en-US" altLang="zh-CN" sz="1600" kern="0">
              <a:solidFill>
                <a:srgbClr val="008000"/>
              </a:solidFill>
              <a:latin typeface="Courier New" panose="02070309020205020404" pitchFamily="49" charset="0"/>
              <a:ea typeface="宋体"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result1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result2 </a:t>
            </a:r>
            <a:r>
              <a:rPr lang="en-US" altLang="zh-CN" b="1">
                <a:solidFill>
                  <a:srgbClr val="0000FF"/>
                </a:solidFill>
                <a:latin typeface="Courier New" panose="02070309020205020404" pitchFamily="49" charset="0"/>
              </a:rPr>
              <a:t>and</a:t>
            </a:r>
            <a:r>
              <a:rPr lang="en-US" altLang="zh-CN" sz="1800">
                <a:solidFill>
                  <a:srgbClr val="000000"/>
                </a:solidFill>
                <a:effectLst/>
                <a:latin typeface="Courier New" panose="02070309020205020404" pitchFamily="49" charset="0"/>
              </a:rPr>
              <a:t> c </a:t>
            </a:r>
            <a:r>
              <a:rPr lang="en-US" altLang="zh-CN" sz="1800" b="1">
                <a:solidFill>
                  <a:srgbClr val="000080"/>
                </a:solidFill>
                <a:effectLst/>
                <a:latin typeface="Courier New" panose="02070309020205020404" pitchFamily="49" charset="0"/>
              </a:rPr>
              <a:t>&gt;</a:t>
            </a:r>
            <a:r>
              <a:rPr lang="en-US" altLang="zh-CN" sz="1800">
                <a:solidFill>
                  <a:srgbClr val="000000"/>
                </a:solidFill>
                <a:effectLst/>
                <a:latin typeface="Courier New" panose="02070309020205020404" pitchFamily="49" charset="0"/>
              </a:rPr>
              <a:t> result3</a:t>
            </a:r>
            <a:endParaRPr lang="en-US" altLang="zh-CN">
              <a:effectLst/>
            </a:endParaRPr>
          </a:p>
        </p:txBody>
      </p:sp>
      <p:sp>
        <p:nvSpPr>
          <p:cNvPr id="8" name="文本框 7"/>
          <p:cNvSpPr txBox="1"/>
          <p:nvPr/>
        </p:nvSpPr>
        <p:spPr>
          <a:xfrm>
            <a:off x="778413" y="2824335"/>
            <a:ext cx="6097464" cy="58477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panose="020B0400000000000000" charset="-122"/>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10" name="文本框 9"/>
          <p:cNvSpPr txBox="1"/>
          <p:nvPr/>
        </p:nvSpPr>
        <p:spPr>
          <a:xfrm>
            <a:off x="894178" y="3361906"/>
            <a:ext cx="9107072" cy="1354217"/>
          </a:xfrm>
          <a:prstGeom prst="rect">
            <a:avLst/>
          </a:prstGeom>
          <a:noFill/>
        </p:spPr>
        <p:txBody>
          <a:bodyPr wrap="square">
            <a:spAutoFit/>
          </a:bodyPr>
          <a:lstStyle/>
          <a:p>
            <a:pPr marL="285750" indent="-285750">
              <a:buFont typeface="Arial" panose="020B0604020202020204" pitchFamily="34" charset="0"/>
              <a:buChar char="•"/>
            </a:pPr>
            <a:r>
              <a:rPr lang="en-US" altLang="zh-CN" sz="1600" b="0" i="0">
                <a:solidFill>
                  <a:srgbClr val="333333"/>
                </a:solidFill>
                <a:effectLst/>
                <a:latin typeface="PingFang SC" panose="020B0400000000000000" charset="-122"/>
              </a:rPr>
              <a:t>ALL: </a:t>
            </a:r>
            <a:r>
              <a:rPr lang="zh-CN" altLang="en-US" sz="1600" b="0" i="0">
                <a:solidFill>
                  <a:srgbClr val="333333"/>
                </a:solidFill>
                <a:effectLst/>
                <a:latin typeface="PingFang SC" panose="020B0400000000000000" charset="-122"/>
              </a:rPr>
              <a:t>与子查询返回的所有值比较为</a:t>
            </a:r>
            <a:r>
              <a:rPr lang="en-US" altLang="zh-CN" sz="1600" b="0" i="0">
                <a:solidFill>
                  <a:srgbClr val="333333"/>
                </a:solidFill>
                <a:effectLst/>
                <a:latin typeface="PingFang SC" panose="020B0400000000000000" charset="-122"/>
              </a:rPr>
              <a:t>true </a:t>
            </a:r>
            <a:r>
              <a:rPr lang="zh-CN" altLang="en-US" sz="1600" b="0" i="0">
                <a:solidFill>
                  <a:srgbClr val="333333"/>
                </a:solidFill>
                <a:effectLst/>
                <a:latin typeface="PingFang SC" panose="020B0400000000000000" charset="-122"/>
              </a:rPr>
              <a:t>则返回</a:t>
            </a:r>
            <a:r>
              <a:rPr lang="en-US" altLang="zh-CN" sz="1600" b="0" i="0">
                <a:solidFill>
                  <a:srgbClr val="333333"/>
                </a:solidFill>
                <a:effectLst/>
                <a:latin typeface="PingFang SC" panose="020B0400000000000000" charset="-122"/>
              </a:rPr>
              <a:t>true</a:t>
            </a:r>
            <a:endParaRPr lang="en-US" altLang="zh-CN" sz="1600" b="0" i="0">
              <a:solidFill>
                <a:srgbClr val="333333"/>
              </a:solidFill>
              <a:effectLst/>
              <a:latin typeface="PingFang SC" panose="020B0400000000000000" charset="-122"/>
            </a:endParaRPr>
          </a:p>
          <a:p>
            <a:pPr marL="285750" indent="-285750">
              <a:buFont typeface="Arial" panose="020B0604020202020204" pitchFamily="34" charset="0"/>
              <a:buChar char="•"/>
            </a:pPr>
            <a:r>
              <a:rPr lang="en-US" altLang="zh-CN" sz="1600">
                <a:solidFill>
                  <a:srgbClr val="333333"/>
                </a:solidFill>
                <a:latin typeface="PingFang SC" panose="020B0400000000000000" charset="-122"/>
              </a:rPr>
              <a:t>ALL</a:t>
            </a:r>
            <a:r>
              <a:rPr lang="zh-CN" altLang="en-US" sz="1600" b="0" i="0">
                <a:solidFill>
                  <a:srgbClr val="333333"/>
                </a:solidFill>
                <a:effectLst/>
                <a:latin typeface="PingFang SC" panose="020B0400000000000000" charset="-122"/>
              </a:rPr>
              <a:t>可以与</a:t>
            </a:r>
            <a:r>
              <a:rPr lang="en-US" altLang="zh-CN" sz="1600" b="0" i="0">
                <a:solidFill>
                  <a:srgbClr val="333333"/>
                </a:solidFill>
                <a:effectLst/>
                <a:latin typeface="PingFang SC" panose="020B0400000000000000" charset="-122"/>
              </a:rPr>
              <a:t>=</a:t>
            </a:r>
            <a:r>
              <a:rPr lang="zh-CN" altLang="en-US" sz="1600" b="0" i="0">
                <a:solidFill>
                  <a:srgbClr val="333333"/>
                </a:solidFill>
                <a:effectLst/>
                <a:latin typeface="PingFang SC" panose="020B0400000000000000" charset="-122"/>
              </a:rPr>
              <a:t>、</a:t>
            </a:r>
            <a:r>
              <a:rPr lang="en-US" altLang="zh-CN" sz="1600" b="0" i="0">
                <a:solidFill>
                  <a:srgbClr val="333333"/>
                </a:solidFill>
                <a:effectLst/>
                <a:latin typeface="PingFang SC" panose="020B0400000000000000" charset="-122"/>
              </a:rPr>
              <a:t>&gt;</a:t>
            </a:r>
            <a:r>
              <a:rPr lang="zh-CN" altLang="en-US" sz="1600" b="0" i="0">
                <a:solidFill>
                  <a:srgbClr val="333333"/>
                </a:solidFill>
                <a:effectLst/>
                <a:latin typeface="PingFang SC" panose="020B0400000000000000" charset="-122"/>
              </a:rPr>
              <a:t>、</a:t>
            </a:r>
            <a:r>
              <a:rPr lang="en-US" altLang="zh-CN" sz="1600" b="0" i="0">
                <a:solidFill>
                  <a:srgbClr val="333333"/>
                </a:solidFill>
                <a:effectLst/>
                <a:latin typeface="PingFang SC" panose="020B0400000000000000" charset="-122"/>
              </a:rPr>
              <a:t>&gt;=</a:t>
            </a:r>
            <a:r>
              <a:rPr lang="zh-CN" altLang="en-US" sz="1600" b="0" i="0">
                <a:solidFill>
                  <a:srgbClr val="333333"/>
                </a:solidFill>
                <a:effectLst/>
                <a:latin typeface="PingFang SC" panose="020B0400000000000000" charset="-122"/>
              </a:rPr>
              <a:t>、</a:t>
            </a:r>
            <a:r>
              <a:rPr lang="en-US" altLang="zh-CN" sz="1600" b="0" i="0">
                <a:solidFill>
                  <a:srgbClr val="333333"/>
                </a:solidFill>
                <a:effectLst/>
                <a:latin typeface="PingFang SC" panose="020B0400000000000000" charset="-122"/>
              </a:rPr>
              <a:t>&lt;</a:t>
            </a:r>
            <a:r>
              <a:rPr lang="zh-CN" altLang="en-US" sz="1600" b="0" i="0">
                <a:solidFill>
                  <a:srgbClr val="333333"/>
                </a:solidFill>
                <a:effectLst/>
                <a:latin typeface="PingFang SC" panose="020B0400000000000000" charset="-122"/>
              </a:rPr>
              <a:t>、</a:t>
            </a:r>
            <a:r>
              <a:rPr lang="en-US" altLang="zh-CN" sz="1600" b="0" i="0">
                <a:solidFill>
                  <a:srgbClr val="333333"/>
                </a:solidFill>
                <a:effectLst/>
                <a:latin typeface="PingFang SC" panose="020B0400000000000000" charset="-122"/>
              </a:rPr>
              <a:t>&lt;=</a:t>
            </a:r>
            <a:r>
              <a:rPr lang="zh-CN" altLang="en-US" sz="1600" b="0" i="0">
                <a:solidFill>
                  <a:srgbClr val="333333"/>
                </a:solidFill>
                <a:effectLst/>
                <a:latin typeface="PingFang SC" panose="020B0400000000000000" charset="-122"/>
              </a:rPr>
              <a:t>、</a:t>
            </a:r>
            <a:r>
              <a:rPr lang="en-US" altLang="zh-CN" sz="1600" b="0" i="0">
                <a:solidFill>
                  <a:srgbClr val="333333"/>
                </a:solidFill>
                <a:effectLst/>
                <a:latin typeface="PingFang SC" panose="020B0400000000000000" charset="-122"/>
              </a:rPr>
              <a:t>&lt;&gt;</a:t>
            </a:r>
            <a:r>
              <a:rPr lang="zh-CN" altLang="en-US" sz="1600" b="0" i="0">
                <a:solidFill>
                  <a:srgbClr val="333333"/>
                </a:solidFill>
                <a:effectLst/>
                <a:latin typeface="PingFang SC" panose="020B0400000000000000" charset="-122"/>
              </a:rPr>
              <a:t>结合是来使用，分别表示等于、大于、大于等于、小于、小于等于、不等于其中的其中的所有数据。</a:t>
            </a:r>
            <a:endParaRPr lang="en-US" altLang="zh-CN" sz="1600">
              <a:solidFill>
                <a:srgbClr val="333333"/>
              </a:solidFill>
              <a:latin typeface="PingFang SC" panose="020B0400000000000000" charset="-122"/>
            </a:endParaRPr>
          </a:p>
          <a:p>
            <a:pPr marL="285750" indent="-285750">
              <a:buFont typeface="Arial" panose="020B0604020202020204" pitchFamily="34" charset="0"/>
              <a:buChar char="•"/>
            </a:pPr>
            <a:r>
              <a:rPr lang="en-US" altLang="zh-CN" sz="1600">
                <a:solidFill>
                  <a:srgbClr val="4D4D4D"/>
                </a:solidFill>
                <a:latin typeface="-apple-system"/>
              </a:rPr>
              <a:t>ALL</a:t>
            </a:r>
            <a:r>
              <a:rPr lang="zh-CN" altLang="en-US" sz="1600" b="0" i="0">
                <a:solidFill>
                  <a:srgbClr val="4D4D4D"/>
                </a:solidFill>
                <a:effectLst/>
                <a:latin typeface="-apple-system"/>
              </a:rPr>
              <a:t>表示</a:t>
            </a:r>
            <a:r>
              <a:rPr lang="zh-CN" altLang="en-US" sz="1600">
                <a:solidFill>
                  <a:srgbClr val="4D4D4D"/>
                </a:solidFill>
                <a:latin typeface="-apple-system"/>
              </a:rPr>
              <a:t>指定</a:t>
            </a:r>
            <a:r>
              <a:rPr lang="zh-CN" altLang="en-US" sz="1600" b="0" i="0">
                <a:solidFill>
                  <a:srgbClr val="4D4D4D"/>
                </a:solidFill>
                <a:effectLst/>
                <a:latin typeface="-apple-system"/>
              </a:rPr>
              <a:t>列中的值必须要大于子查询集的每一个值，即必须要大于子查询集的最大值；如果是小于号即小于子查询集的最小值。同理可以推出其它的比较运算符的情况</a:t>
            </a:r>
            <a:r>
              <a:rPr lang="zh-CN" altLang="en-US" b="0" i="0">
                <a:solidFill>
                  <a:srgbClr val="4D4D4D"/>
                </a:solidFill>
                <a:effectLst/>
                <a:latin typeface="-apple-system"/>
              </a:rPr>
              <a:t>。</a:t>
            </a:r>
            <a:endParaRPr lang="zh-CN" altLang="en-US"/>
          </a:p>
        </p:txBody>
      </p:sp>
      <p:sp>
        <p:nvSpPr>
          <p:cNvPr id="12" name="文本框 11"/>
          <p:cNvSpPr txBox="1"/>
          <p:nvPr/>
        </p:nvSpPr>
        <p:spPr>
          <a:xfrm>
            <a:off x="815048" y="4287827"/>
            <a:ext cx="9186202" cy="85659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R="0" lvl="0" algn="l" defTabSz="914400" rtl="0" eaLnBrk="1" fontAlgn="auto" latinLnBrk="0" hangingPunct="1">
              <a:lnSpc>
                <a:spcPct val="100000"/>
              </a:lnSpc>
              <a:spcBef>
                <a:spcPts val="0"/>
              </a:spcBef>
              <a:spcAft>
                <a:spcPts val="0"/>
              </a:spcAft>
              <a:buClrTx/>
              <a:buSzTx/>
              <a:defRPr/>
            </a:pPr>
            <a:endParaRPr lang="en-US" altLang="zh-CN" sz="1600" b="1">
              <a:solidFill>
                <a:srgbClr val="FF0000"/>
              </a:solidFill>
              <a:latin typeface="PingFang SC" panose="020B0400000000000000" charset="-122"/>
              <a:ea typeface="黑体"/>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panose="020B0400000000000000" charset="-122"/>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13" name="文本框 12"/>
          <p:cNvSpPr txBox="1"/>
          <p:nvPr/>
        </p:nvSpPr>
        <p:spPr>
          <a:xfrm>
            <a:off x="778413" y="5235053"/>
            <a:ext cx="10091810" cy="132343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查询年龄大于</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‘1003’</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部门所有年龄的员工信息</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age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all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age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dept_id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'1003’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endParaRPr>
          </a:p>
          <a:p>
            <a:r>
              <a:rPr lang="en-US" altLang="zh-CN" sz="1600" kern="0">
                <a:solidFill>
                  <a:srgbClr val="008000"/>
                </a:solidFill>
                <a:latin typeface="Courier New" panose="02070309020205020404" pitchFamily="49" charset="0"/>
                <a:ea typeface="宋体" pitchFamily="2" charset="-122"/>
                <a:cs typeface="Courier New" panose="02070309020205020404" pitchFamily="49" charset="0"/>
              </a:rPr>
              <a:t>-- </a:t>
            </a:r>
            <a:r>
              <a:rPr lang="zh-CN" altLang="en-US" sz="1600" kern="0">
                <a:solidFill>
                  <a:srgbClr val="008000"/>
                </a:solidFill>
                <a:latin typeface="Courier New" panose="02070309020205020404" pitchFamily="49" charset="0"/>
                <a:ea typeface="宋体" pitchFamily="2" charset="-122"/>
                <a:cs typeface="Courier New" panose="02070309020205020404" pitchFamily="49" charset="0"/>
              </a:rPr>
              <a:t>查询不属于任何一个部门的员工信息 </a:t>
            </a:r>
            <a:endParaRPr lang="en-US" altLang="zh-CN" sz="1600" kern="0">
              <a:solidFill>
                <a:srgbClr val="008000"/>
              </a:solidFill>
              <a:latin typeface="Courier New" panose="02070309020205020404" pitchFamily="49" charset="0"/>
              <a:ea typeface="宋体" pitchFamily="2" charset="-122"/>
              <a:cs typeface="Courier New" panose="02070309020205020404" pitchFamily="49" charset="0"/>
            </a:endParaRPr>
          </a:p>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emp3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dept_id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all</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deptno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dept3</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endParaRPr lang="en-US" altLang="zh-CN" sz="1600">
              <a:solidFill>
                <a:srgbClr val="000000"/>
              </a:solidFill>
              <a:effectLst/>
              <a:latin typeface="Courier New" panose="02070309020205020404" pitchFamily="49" charset="0"/>
            </a:endParaRPr>
          </a:p>
          <a:p>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-ANY</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和</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SOME</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6" name="文本框 5"/>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panose="020B0400000000000000" charset="-122"/>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7" name="文本框 6"/>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any</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等价于：</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result1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result2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result3</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p:cNvSpPr txBox="1"/>
          <p:nvPr/>
        </p:nvSpPr>
        <p:spPr>
          <a:xfrm>
            <a:off x="778413" y="2824335"/>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panose="020B0400000000000000" charset="-122"/>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10" name="文本框 9"/>
          <p:cNvSpPr txBox="1"/>
          <p:nvPr/>
        </p:nvSpPr>
        <p:spPr>
          <a:xfrm>
            <a:off x="894178" y="3361906"/>
            <a:ext cx="9107072"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ANY:</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与子查询返回的任何值比较为</a:t>
            </a: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true </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则返回</a:t>
            </a: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true</a:t>
            </a:r>
            <a:endPar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a:solidFill>
                  <a:srgbClr val="333333"/>
                </a:solidFill>
                <a:latin typeface="PingFang SC" panose="020B0400000000000000" charset="-122"/>
                <a:ea typeface="黑体"/>
              </a:rPr>
              <a:t>ANY</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可以与</a:t>
            </a: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&gt;</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&gt;=</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&lt;</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&lt;=</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a:t>
            </a: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&lt;&gt;</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黑体"/>
                <a:cs typeface="+mn-cs"/>
              </a:rPr>
              <a:t>结合是来使用，分别表示等于、大于、大于等于、小于、小于</a:t>
            </a:r>
            <a:r>
              <a:rPr lang="zh-CN" altLang="en-US" sz="1600">
                <a:solidFill>
                  <a:srgbClr val="333333"/>
                </a:solidFill>
                <a:latin typeface="PingFang SC" panose="020B0400000000000000" charset="-122"/>
                <a:ea typeface="黑体"/>
              </a:rPr>
              <a:t>等于、不等于其中的其中的任何一个数据。</a:t>
            </a:r>
            <a:endParaRPr lang="en-US" altLang="zh-CN" sz="1600">
              <a:solidFill>
                <a:srgbClr val="333333"/>
              </a:solidFill>
              <a:latin typeface="PingFang SC" panose="020B0400000000000000" charset="-122"/>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333333"/>
                </a:solidFill>
                <a:latin typeface="PingFang SC" panose="020B0400000000000000" charset="-122"/>
                <a:ea typeface="黑体"/>
              </a:rPr>
              <a:t>表示制定列中的值要大于子查询中的任意一个值，即必须要大于子查询集中的最小值。同理可以推出其它的比较运算符的情况。</a:t>
            </a:r>
            <a:endParaRPr lang="en-US" altLang="zh-CN" sz="1600">
              <a:solidFill>
                <a:srgbClr val="333333"/>
              </a:solidFill>
              <a:latin typeface="PingFang SC" panose="020B0400000000000000" charset="-122"/>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a:solidFill>
                  <a:srgbClr val="333333"/>
                </a:solidFill>
                <a:highlight>
                  <a:srgbClr val="FFFF00"/>
                </a:highlight>
                <a:latin typeface="PingFang SC" panose="020B0400000000000000" charset="-122"/>
                <a:ea typeface="黑体"/>
              </a:rPr>
              <a:t>SOME</a:t>
            </a:r>
            <a:r>
              <a:rPr lang="zh-CN" altLang="en-US" sz="1600">
                <a:solidFill>
                  <a:srgbClr val="333333"/>
                </a:solidFill>
                <a:highlight>
                  <a:srgbClr val="FFFF00"/>
                </a:highlight>
                <a:latin typeface="PingFang SC" panose="020B0400000000000000" charset="-122"/>
                <a:ea typeface="黑体"/>
              </a:rPr>
              <a:t>和</a:t>
            </a:r>
            <a:r>
              <a:rPr lang="en-US" altLang="zh-CN" sz="1600">
                <a:solidFill>
                  <a:srgbClr val="333333"/>
                </a:solidFill>
                <a:highlight>
                  <a:srgbClr val="FFFF00"/>
                </a:highlight>
                <a:latin typeface="PingFang SC" panose="020B0400000000000000" charset="-122"/>
                <a:ea typeface="黑体"/>
              </a:rPr>
              <a:t>ANY</a:t>
            </a:r>
            <a:r>
              <a:rPr lang="zh-CN" altLang="en-US" sz="1600">
                <a:solidFill>
                  <a:srgbClr val="333333"/>
                </a:solidFill>
                <a:highlight>
                  <a:srgbClr val="FFFF00"/>
                </a:highlight>
                <a:latin typeface="PingFang SC" panose="020B0400000000000000" charset="-122"/>
                <a:ea typeface="黑体"/>
              </a:rPr>
              <a:t>的作用一样，</a:t>
            </a:r>
            <a:r>
              <a:rPr lang="en-US" altLang="zh-CN" sz="1600">
                <a:solidFill>
                  <a:srgbClr val="333333"/>
                </a:solidFill>
                <a:highlight>
                  <a:srgbClr val="FFFF00"/>
                </a:highlight>
                <a:latin typeface="PingFang SC" panose="020B0400000000000000" charset="-122"/>
                <a:ea typeface="黑体"/>
              </a:rPr>
              <a:t>SOME</a:t>
            </a:r>
            <a:r>
              <a:rPr lang="zh-CN" altLang="en-US" sz="1600">
                <a:solidFill>
                  <a:srgbClr val="333333"/>
                </a:solidFill>
                <a:highlight>
                  <a:srgbClr val="FFFF00"/>
                </a:highlight>
                <a:latin typeface="PingFang SC" panose="020B0400000000000000" charset="-122"/>
                <a:ea typeface="黑体"/>
              </a:rPr>
              <a:t>可以理解为</a:t>
            </a:r>
            <a:r>
              <a:rPr lang="en-US" altLang="zh-CN" sz="1600">
                <a:solidFill>
                  <a:srgbClr val="333333"/>
                </a:solidFill>
                <a:highlight>
                  <a:srgbClr val="FFFF00"/>
                </a:highlight>
                <a:latin typeface="PingFang SC" panose="020B0400000000000000" charset="-122"/>
                <a:ea typeface="黑体"/>
              </a:rPr>
              <a:t>ANY</a:t>
            </a:r>
            <a:r>
              <a:rPr lang="zh-CN" altLang="en-US" sz="1600">
                <a:solidFill>
                  <a:srgbClr val="333333"/>
                </a:solidFill>
                <a:highlight>
                  <a:srgbClr val="FFFF00"/>
                </a:highlight>
                <a:latin typeface="PingFang SC" panose="020B0400000000000000" charset="-122"/>
                <a:ea typeface="黑体"/>
              </a:rPr>
              <a:t>的别名</a:t>
            </a:r>
            <a:endParaRPr lang="zh-CN" altLang="en-US" sz="1600">
              <a:solidFill>
                <a:srgbClr val="333333"/>
              </a:solidFill>
              <a:highlight>
                <a:srgbClr val="FFFF00"/>
              </a:highlight>
              <a:latin typeface="PingFang SC" panose="020B0400000000000000" charset="-122"/>
              <a:ea typeface="黑体"/>
            </a:endParaRPr>
          </a:p>
        </p:txBody>
      </p:sp>
      <p:sp>
        <p:nvSpPr>
          <p:cNvPr id="12" name="文本框 11"/>
          <p:cNvSpPr txBox="1"/>
          <p:nvPr/>
        </p:nvSpPr>
        <p:spPr>
          <a:xfrm>
            <a:off x="778413" y="4503270"/>
            <a:ext cx="9186202" cy="85659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panose="020B0400000000000000" charset="-122"/>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13" name="文本框 12"/>
          <p:cNvSpPr txBox="1"/>
          <p:nvPr/>
        </p:nvSpPr>
        <p:spPr>
          <a:xfrm>
            <a:off x="778413" y="5408620"/>
            <a:ext cx="10091810"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查询年龄大于</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‘1003’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部门</a:t>
            </a:r>
            <a:r>
              <a:rPr lang="zh-CN" altLang="en-US" sz="1600" kern="0">
                <a:solidFill>
                  <a:srgbClr val="008000"/>
                </a:solidFill>
                <a:latin typeface="Courier New" panose="02070309020205020404" pitchFamily="49" charset="0"/>
                <a:ea typeface="宋体" pitchFamily="2" charset="-122"/>
                <a:cs typeface="Courier New" panose="02070309020205020404" pitchFamily="49" charset="0"/>
              </a:rPr>
              <a:t>任意一个</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员工</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年龄的员工</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age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age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emp3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dept_id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12945" y="2766218"/>
            <a:ext cx="6654800" cy="1325563"/>
          </a:xfrm>
        </p:spPr>
        <p:txBody>
          <a:bodyPr/>
          <a:lstStyle/>
          <a:p>
            <a:r>
              <a:rPr kumimoji="1" lang="en-US" altLang="zh-CN"/>
              <a:t>MySQL</a:t>
            </a:r>
            <a:r>
              <a:rPr kumimoji="1" lang="zh-CN" altLang="en-US"/>
              <a:t>简介</a:t>
            </a:r>
            <a:endParaRPr kumimoji="1" lang="zh-CN" altLang="en-US" dirty="0"/>
          </a:p>
        </p:txBody>
      </p:sp>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-IN</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6" name="文本框 5"/>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panose="020B0400000000000000" charset="-122"/>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7" name="文本框 6"/>
          <p:cNvSpPr txBox="1"/>
          <p:nvPr/>
        </p:nvSpPr>
        <p:spPr>
          <a:xfrm>
            <a:off x="916682" y="1908949"/>
            <a:ext cx="10091810" cy="8617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sz="1600" b="1">
                <a:solidFill>
                  <a:srgbClr val="0000FF"/>
                </a:solidFill>
                <a:latin typeface="Courier New" panose="02070309020205020404" pitchFamily="49" charset="0"/>
                <a:ea typeface="黑体"/>
              </a:rPr>
              <a:t>in</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等价于：</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result1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result2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c </a:t>
            </a:r>
            <a:r>
              <a:rPr lang="en-US" altLang="zh-CN" b="1">
                <a:solidFill>
                  <a:srgbClr val="000080"/>
                </a:solidFill>
                <a:latin typeface="Courier New" panose="02070309020205020404" pitchFamily="49" charset="0"/>
                <a:ea typeface="黑体"/>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result3</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p:cNvSpPr txBox="1"/>
          <p:nvPr/>
        </p:nvSpPr>
        <p:spPr>
          <a:xfrm>
            <a:off x="778413" y="2824335"/>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panose="020B0400000000000000" charset="-122"/>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10" name="文本框 9"/>
          <p:cNvSpPr txBox="1"/>
          <p:nvPr/>
        </p:nvSpPr>
        <p:spPr>
          <a:xfrm>
            <a:off x="894178" y="3361906"/>
            <a:ext cx="9107072"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b="0" i="0">
                <a:solidFill>
                  <a:srgbClr val="333333"/>
                </a:solidFill>
                <a:effectLst/>
                <a:latin typeface="open sans" panose="020B0606030504020204" pitchFamily="34" charset="0"/>
              </a:rPr>
              <a:t>IN</a:t>
            </a:r>
            <a:r>
              <a:rPr lang="zh-CN" altLang="en-US" sz="1600" b="0" i="0">
                <a:solidFill>
                  <a:srgbClr val="333333"/>
                </a:solidFill>
                <a:effectLst/>
                <a:latin typeface="open sans" panose="020B0606030504020204" pitchFamily="34" charset="0"/>
              </a:rPr>
              <a:t>关键字，用于判断某个记录的值，是否在指定的集合中</a:t>
            </a:r>
            <a:endParaRPr lang="en-US" altLang="zh-CN" sz="1600" b="0" i="0">
              <a:solidFill>
                <a:srgbClr val="333333"/>
              </a:solidFill>
              <a:effectLst/>
              <a:latin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333333"/>
                </a:solidFill>
                <a:latin typeface="open sans" panose="020B0606030504020204" pitchFamily="34" charset="0"/>
              </a:rPr>
              <a:t>在</a:t>
            </a:r>
            <a:r>
              <a:rPr lang="en-US" altLang="zh-CN" sz="1600">
                <a:solidFill>
                  <a:srgbClr val="333333"/>
                </a:solidFill>
                <a:latin typeface="open sans" panose="020B0606030504020204" pitchFamily="34" charset="0"/>
              </a:rPr>
              <a:t>IN</a:t>
            </a:r>
            <a:r>
              <a:rPr lang="zh-CN" altLang="en-US" sz="1600">
                <a:solidFill>
                  <a:srgbClr val="333333"/>
                </a:solidFill>
                <a:latin typeface="open sans" panose="020B0606030504020204" pitchFamily="34" charset="0"/>
              </a:rPr>
              <a:t>关键字前边加上</a:t>
            </a:r>
            <a:r>
              <a:rPr lang="en-US" altLang="zh-CN" sz="1600">
                <a:solidFill>
                  <a:srgbClr val="333333"/>
                </a:solidFill>
                <a:latin typeface="open sans" panose="020B0606030504020204" pitchFamily="34" charset="0"/>
              </a:rPr>
              <a:t>not</a:t>
            </a:r>
            <a:r>
              <a:rPr lang="zh-CN" altLang="en-US" sz="1600">
                <a:solidFill>
                  <a:srgbClr val="333333"/>
                </a:solidFill>
                <a:latin typeface="open sans" panose="020B0606030504020204" pitchFamily="34" charset="0"/>
              </a:rPr>
              <a:t>可以将条件反过来</a:t>
            </a:r>
            <a:endParaRPr lang="zh-CN" altLang="en-US" sz="1600">
              <a:solidFill>
                <a:srgbClr val="333333"/>
              </a:solidFill>
              <a:latin typeface="open sans" panose="020B0606030504020204" pitchFamily="34" charset="0"/>
            </a:endParaRPr>
          </a:p>
        </p:txBody>
      </p:sp>
      <p:sp>
        <p:nvSpPr>
          <p:cNvPr id="12" name="文本框 11"/>
          <p:cNvSpPr txBox="1"/>
          <p:nvPr/>
        </p:nvSpPr>
        <p:spPr>
          <a:xfrm>
            <a:off x="854613" y="3794890"/>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panose="020B0400000000000000" charset="-122"/>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13" name="文本框 12"/>
          <p:cNvSpPr txBox="1"/>
          <p:nvPr/>
        </p:nvSpPr>
        <p:spPr>
          <a:xfrm>
            <a:off x="1050095" y="4484252"/>
            <a:ext cx="10091810" cy="1322070"/>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查询研发部和销售部的员工信息，包含员工号、员工名字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eid</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ename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dept_id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deptno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研发部</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or</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销售部</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子查询关键字</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-EXISTS</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6" name="文本框 5"/>
          <p:cNvSpPr txBox="1"/>
          <p:nvPr/>
        </p:nvSpPr>
        <p:spPr>
          <a:xfrm>
            <a:off x="854613" y="1131770"/>
            <a:ext cx="6097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panose="020B0400000000000000" charset="-122"/>
                <a:ea typeface="黑体"/>
                <a:cs typeface="+mn-cs"/>
              </a:rPr>
              <a:t>格式</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7" name="文本框 6"/>
          <p:cNvSpPr txBox="1"/>
          <p:nvPr/>
        </p:nvSpPr>
        <p:spPr>
          <a:xfrm>
            <a:off x="916682" y="1908949"/>
            <a:ext cx="10091810" cy="33855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exists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查询语句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endParaRPr>
          </a:p>
        </p:txBody>
      </p:sp>
      <p:sp>
        <p:nvSpPr>
          <p:cNvPr id="8" name="文本框 7"/>
          <p:cNvSpPr txBox="1"/>
          <p:nvPr/>
        </p:nvSpPr>
        <p:spPr>
          <a:xfrm>
            <a:off x="854613" y="2141864"/>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PingFang SC" panose="020B0400000000000000" charset="-122"/>
                <a:ea typeface="黑体"/>
                <a:cs typeface="+mn-cs"/>
              </a:rPr>
              <a:t>特点</a:t>
            </a: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10" name="文本框 9"/>
          <p:cNvSpPr txBox="1"/>
          <p:nvPr/>
        </p:nvSpPr>
        <p:spPr>
          <a:xfrm>
            <a:off x="916682" y="2523606"/>
            <a:ext cx="9888059" cy="206210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mn-cs"/>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该子查询如果“有数据结果”</a:t>
            </a:r>
            <a:r>
              <a:rPr lang="en-US" altLang="zh-CN" sz="1600" b="0" i="0">
                <a:solidFill>
                  <a:srgbClr val="333333"/>
                </a:solidFill>
                <a:effectLst/>
                <a:latin typeface="Arial" panose="020B0604020202020204" pitchFamily="34" charset="0"/>
              </a:rPr>
              <a:t>(</a:t>
            </a:r>
            <a:r>
              <a:rPr lang="zh-CN" altLang="en-US" sz="1600" b="0" i="0">
                <a:solidFill>
                  <a:srgbClr val="333333"/>
                </a:solidFill>
                <a:effectLst/>
                <a:latin typeface="Arial" panose="020B0604020202020204" pitchFamily="34" charset="0"/>
              </a:rPr>
              <a:t>至少返回一行数据</a:t>
            </a:r>
            <a:r>
              <a:rPr lang="en-US" altLang="zh-CN" sz="1600" b="0" i="0">
                <a:solidFill>
                  <a:srgbClr val="333333"/>
                </a:solidFill>
                <a:effectLst/>
                <a:latin typeface="Arial" panose="020B0604020202020204" pitchFamily="34" charset="0"/>
              </a:rPr>
              <a:t>)</a:t>
            </a:r>
            <a:r>
              <a:rPr lang="zh-CN" altLang="en-US" sz="1600" b="0" i="0">
                <a:solidFill>
                  <a:srgbClr val="333333"/>
                </a:solidFill>
                <a:effectLst/>
                <a:latin typeface="Arial" panose="020B0604020202020204" pitchFamily="34" charset="0"/>
              </a:rPr>
              <a:t>， 则该</a:t>
            </a:r>
            <a:r>
              <a:rPr lang="en-US" altLang="zh-CN" sz="1600" b="0" i="0">
                <a:solidFill>
                  <a:srgbClr val="333333"/>
                </a:solidFill>
                <a:effectLst/>
                <a:latin typeface="Arial" panose="020B0604020202020204" pitchFamily="34" charset="0"/>
              </a:rPr>
              <a:t>EXISTS</a:t>
            </a:r>
            <a:r>
              <a:rPr lang="en-US" altLang="zh-CN" sz="1600">
                <a:solidFill>
                  <a:srgbClr val="333333"/>
                </a:solidFill>
                <a:latin typeface="Arial" panose="020B0604020202020204" pitchFamily="34" charset="0"/>
              </a:rPr>
              <a:t>()</a:t>
            </a:r>
            <a:r>
              <a:rPr lang="en-US" altLang="zh-CN" sz="1600" b="0" i="0">
                <a:solidFill>
                  <a:srgbClr val="333333"/>
                </a:solidFill>
                <a:effectLst/>
                <a:latin typeface="Arial" panose="020B0604020202020204" pitchFamily="34" charset="0"/>
              </a:rPr>
              <a:t> </a:t>
            </a:r>
            <a:r>
              <a:rPr lang="zh-CN" altLang="en-US" sz="1600" b="0" i="0">
                <a:solidFill>
                  <a:srgbClr val="333333"/>
                </a:solidFill>
                <a:effectLst/>
                <a:latin typeface="Arial" panose="020B0604020202020204" pitchFamily="34" charset="0"/>
              </a:rPr>
              <a:t>的结果为“</a:t>
            </a:r>
            <a:r>
              <a:rPr lang="en-US" altLang="zh-CN" sz="1600" b="0" i="0">
                <a:solidFill>
                  <a:srgbClr val="333333"/>
                </a:solidFill>
                <a:effectLst/>
                <a:latin typeface="Arial" panose="020B0604020202020204" pitchFamily="34" charset="0"/>
              </a:rPr>
              <a:t>true”</a:t>
            </a:r>
            <a:r>
              <a:rPr lang="zh-CN" altLang="en-US" sz="1600" b="0" i="0">
                <a:solidFill>
                  <a:srgbClr val="333333"/>
                </a:solidFill>
                <a:effectLst/>
                <a:latin typeface="Arial" panose="020B0604020202020204" pitchFamily="34" charset="0"/>
              </a:rPr>
              <a:t>，外层</a:t>
            </a:r>
            <a:r>
              <a:rPr lang="zh-CN" altLang="en-US" sz="1600">
                <a:solidFill>
                  <a:srgbClr val="333333"/>
                </a:solidFill>
                <a:latin typeface="Arial" panose="020B0604020202020204" pitchFamily="34" charset="0"/>
              </a:rPr>
              <a:t>查询</a:t>
            </a:r>
            <a:r>
              <a:rPr lang="zh-CN" altLang="en-US" sz="1600" b="0" i="0">
                <a:solidFill>
                  <a:srgbClr val="333333"/>
                </a:solidFill>
                <a:effectLst/>
                <a:latin typeface="Arial" panose="020B0604020202020204" pitchFamily="34" charset="0"/>
              </a:rPr>
              <a:t>执行</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该子查询如果“没有数据结果”（没有任何数据返回），则该</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的结果为“</a:t>
            </a:r>
            <a:r>
              <a:rPr lang="en-US" altLang="zh-CN" sz="1600" b="0" i="0">
                <a:solidFill>
                  <a:srgbClr val="333333"/>
                </a:solidFill>
                <a:effectLst/>
                <a:latin typeface="Arial" panose="020B0604020202020204" pitchFamily="34" charset="0"/>
              </a:rPr>
              <a:t>false”</a:t>
            </a:r>
            <a:r>
              <a:rPr lang="zh-CN" altLang="en-US" sz="1600" b="0" i="0">
                <a:solidFill>
                  <a:srgbClr val="333333"/>
                </a:solidFill>
                <a:effectLst/>
                <a:latin typeface="Arial" panose="020B0604020202020204" pitchFamily="34" charset="0"/>
              </a:rPr>
              <a:t>，外层查询不执行</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en-US" altLang="zh-CN" sz="1600" b="0" i="0">
                <a:solidFill>
                  <a:srgbClr val="333333"/>
                </a:solidFill>
                <a:effectLst/>
                <a:latin typeface="Arial" panose="020B0604020202020204" pitchFamily="34" charset="0"/>
              </a:rPr>
              <a:t>EXISTS</a:t>
            </a:r>
            <a:r>
              <a:rPr lang="zh-CN" altLang="en-US" sz="1600" b="0" i="0">
                <a:solidFill>
                  <a:srgbClr val="000000"/>
                </a:solidFill>
                <a:effectLst/>
                <a:latin typeface="Verdana" panose="020B0604030504040204" pitchFamily="34" charset="0"/>
              </a:rPr>
              <a:t>后面的子查询不返回任何实际数据，只返回真或假，当返回真时 </a:t>
            </a:r>
            <a:r>
              <a:rPr lang="en-US" altLang="zh-CN" sz="1600" b="0" i="0">
                <a:solidFill>
                  <a:srgbClr val="000000"/>
                </a:solidFill>
                <a:effectLst/>
                <a:latin typeface="Verdana" panose="020B0604030504040204" pitchFamily="34" charset="0"/>
              </a:rPr>
              <a:t>where</a:t>
            </a:r>
            <a:r>
              <a:rPr lang="zh-CN" altLang="en-US" sz="1600" b="0" i="0">
                <a:solidFill>
                  <a:srgbClr val="000000"/>
                </a:solidFill>
                <a:effectLst/>
                <a:latin typeface="Verdana" panose="020B0604030504040204" pitchFamily="34" charset="0"/>
              </a:rPr>
              <a:t>条件成立</a:t>
            </a:r>
            <a:endParaRPr lang="en-US" altLang="zh-CN" sz="1600" b="0" i="0">
              <a:solidFill>
                <a:srgbClr val="333333"/>
              </a:solidFill>
              <a:effectLst/>
              <a:latin typeface="Arial" panose="020B0604020202020204" pitchFamily="34" charset="0"/>
            </a:endParaRPr>
          </a:p>
          <a:p>
            <a:pPr marL="285750" indent="-285750" algn="l">
              <a:buFont typeface="Arial" panose="020B0604020202020204" pitchFamily="34" charset="0"/>
              <a:buChar char="•"/>
            </a:pPr>
            <a:r>
              <a:rPr lang="zh-CN" altLang="en-US" sz="1600" b="0" i="0">
                <a:solidFill>
                  <a:srgbClr val="333333"/>
                </a:solidFill>
                <a:effectLst/>
                <a:latin typeface="Arial" panose="020B0604020202020204" pitchFamily="34" charset="0"/>
              </a:rPr>
              <a:t>注意，</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关键字，比</a:t>
            </a:r>
            <a:r>
              <a:rPr lang="en-US" altLang="zh-CN" sz="1600" b="0" i="0">
                <a:solidFill>
                  <a:srgbClr val="333333"/>
                </a:solidFill>
                <a:effectLst/>
                <a:latin typeface="Arial" panose="020B0604020202020204" pitchFamily="34" charset="0"/>
              </a:rPr>
              <a:t>IN</a:t>
            </a:r>
            <a:r>
              <a:rPr lang="zh-CN" altLang="en-US" sz="1600" b="0" i="0">
                <a:solidFill>
                  <a:srgbClr val="333333"/>
                </a:solidFill>
                <a:effectLst/>
                <a:latin typeface="Arial" panose="020B0604020202020204" pitchFamily="34" charset="0"/>
              </a:rPr>
              <a:t>关键字的运算效率高，因此，在实际开发中，特别是大数据量时，推荐使用</a:t>
            </a:r>
            <a:r>
              <a:rPr lang="en-US" altLang="zh-CN" sz="1600" b="0" i="0">
                <a:solidFill>
                  <a:srgbClr val="333333"/>
                </a:solidFill>
                <a:effectLst/>
                <a:latin typeface="Arial" panose="020B0604020202020204" pitchFamily="34" charset="0"/>
              </a:rPr>
              <a:t>EXISTS</a:t>
            </a:r>
            <a:r>
              <a:rPr lang="zh-CN" altLang="en-US" sz="1600" b="0" i="0">
                <a:solidFill>
                  <a:srgbClr val="333333"/>
                </a:solidFill>
                <a:effectLst/>
                <a:latin typeface="Arial" panose="020B0604020202020204" pitchFamily="34" charset="0"/>
              </a:rPr>
              <a:t>关键字</a:t>
            </a:r>
            <a:endParaRPr lang="en-US" altLang="zh-CN" sz="1600" b="0" i="0">
              <a:solidFill>
                <a:srgbClr val="333333"/>
              </a:solidFill>
              <a:effectLst/>
              <a:latin typeface="Arial" panose="020B0604020202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mn-cs"/>
            </a:endParaRPr>
          </a:p>
        </p:txBody>
      </p:sp>
      <p:sp>
        <p:nvSpPr>
          <p:cNvPr id="12" name="文本框 11"/>
          <p:cNvSpPr txBox="1"/>
          <p:nvPr/>
        </p:nvSpPr>
        <p:spPr>
          <a:xfrm>
            <a:off x="902906" y="4138525"/>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panose="020B0400000000000000" charset="-122"/>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13" name="文本框 12"/>
          <p:cNvSpPr txBox="1"/>
          <p:nvPr/>
        </p:nvSpPr>
        <p:spPr>
          <a:xfrm>
            <a:off x="1120432" y="4797929"/>
            <a:ext cx="10091810" cy="1631216"/>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查询公司是否有大于</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60</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岁的员工，有则输出</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a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exists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emp3 b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age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60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查询有所属部门的员工信息</a:t>
            </a:r>
            <a:endParaRPr lang="en-US" altLang="zh-CN" sz="1600" kern="0">
              <a:solidFill>
                <a:srgbClr val="008000"/>
              </a:solidFill>
              <a:effectLst/>
              <a:latin typeface="Courier New" panose="02070309020205020404" pitchFamily="49" charset="0"/>
              <a:ea typeface="宋体" pitchFamily="2" charset="-122"/>
              <a:cs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emp3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exists</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dept3 b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dept_id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b</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deptno</a:t>
            </a:r>
            <a:r>
              <a:rPr lang="en-US" altLang="zh-CN" sz="1800" b="1">
                <a:solidFill>
                  <a:srgbClr val="000080"/>
                </a:solidFill>
                <a:effectLst/>
                <a:latin typeface="Courier New" panose="02070309020205020404" pitchFamily="49" charset="0"/>
              </a:rPr>
              <a:t>);</a:t>
            </a:r>
            <a:endParaRPr lang="en-US" altLang="zh-CN" sz="1600">
              <a:effectLst/>
            </a:endParaRPr>
          </a:p>
        </p:txBody>
      </p:sp>
    </p:spTree>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自关联查询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6" name="文本框 5"/>
          <p:cNvSpPr txBox="1"/>
          <p:nvPr/>
        </p:nvSpPr>
        <p:spPr>
          <a:xfrm>
            <a:off x="854613" y="1131770"/>
            <a:ext cx="5889087"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PingFang SC" panose="020B0400000000000000" charset="-122"/>
                <a:ea typeface="黑体"/>
              </a:rPr>
              <a:t>概念</a:t>
            </a:r>
            <a:br>
              <a:rPr kumimoji="0" lang="zh-CN" altLang="en-US" sz="18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7" name="文本框 6"/>
          <p:cNvSpPr txBox="1"/>
          <p:nvPr/>
        </p:nvSpPr>
        <p:spPr>
          <a:xfrm>
            <a:off x="1050095" y="2796741"/>
            <a:ext cx="10091810"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字段列表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a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b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r>
              <a:rPr lang="en-US" altLang="zh-CN" sz="1800" b="1">
                <a:solidFill>
                  <a:srgbClr val="000080"/>
                </a:solidFill>
                <a:effectLst/>
                <a:latin typeface="Courier New" panose="02070309020205020404" pitchFamily="49" charset="0"/>
              </a:rPr>
              <a:t>;</a:t>
            </a:r>
            <a:endParaRPr lang="en-US" altLang="zh-CN" sz="1800" b="1">
              <a:solidFill>
                <a:srgbClr val="000080"/>
              </a:solidFill>
              <a:effectLst/>
              <a:latin typeface="Courier New" panose="02070309020205020404" pitchFamily="49" charset="0"/>
            </a:endParaRPr>
          </a:p>
          <a:p>
            <a:r>
              <a:rPr lang="zh-CN" altLang="en-US" sz="1600" b="1">
                <a:solidFill>
                  <a:srgbClr val="000080"/>
                </a:solidFill>
                <a:effectLst/>
                <a:latin typeface="Courier New" panose="02070309020205020404" pitchFamily="49" charset="0"/>
                <a:ea typeface="阿里巴巴普惠体" panose="00020600040101010101"/>
              </a:rPr>
              <a:t>或者</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字段列表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a </a:t>
            </a:r>
            <a:r>
              <a:rPr lang="en-US" altLang="zh-CN" b="1">
                <a:solidFill>
                  <a:srgbClr val="0000FF"/>
                </a:solidFill>
                <a:latin typeface="Courier New" panose="02070309020205020404" pitchFamily="49" charset="0"/>
              </a:rPr>
              <a:t>[left]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join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b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条件</a:t>
            </a:r>
            <a:r>
              <a:rPr lang="en-US" altLang="zh-CN" sz="1800" b="1">
                <a:solidFill>
                  <a:srgbClr val="000080"/>
                </a:solidFill>
                <a:effectLst/>
                <a:latin typeface="Courier New" panose="02070309020205020404" pitchFamily="49" charset="0"/>
              </a:rPr>
              <a:t>;</a:t>
            </a:r>
            <a:endParaRPr lang="zh-CN" altLang="en-US" sz="1600">
              <a:effectLst/>
            </a:endParaRPr>
          </a:p>
        </p:txBody>
      </p:sp>
      <p:sp>
        <p:nvSpPr>
          <p:cNvPr id="8" name="文本框 7"/>
          <p:cNvSpPr txBox="1"/>
          <p:nvPr/>
        </p:nvSpPr>
        <p:spPr>
          <a:xfrm>
            <a:off x="854613" y="2141864"/>
            <a:ext cx="609746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PingFang SC" panose="020B0400000000000000" charset="-122"/>
                <a:ea typeface="黑体"/>
              </a:rPr>
              <a:t>格式</a:t>
            </a: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12" name="文本框 11"/>
          <p:cNvSpPr txBox="1"/>
          <p:nvPr/>
        </p:nvSpPr>
        <p:spPr>
          <a:xfrm>
            <a:off x="1004083" y="3743983"/>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panose="020B0400000000000000" charset="-122"/>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13" name="文本框 12"/>
          <p:cNvSpPr txBox="1"/>
          <p:nvPr/>
        </p:nvSpPr>
        <p:spPr>
          <a:xfrm>
            <a:off x="1050095" y="4488582"/>
            <a:ext cx="10091810"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创建表</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并建立自关联约束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eid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ename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manager_id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foreign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manager_id</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references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eid</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添加自关联约束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p:cNvSpPr txBox="1"/>
          <p:nvPr/>
        </p:nvSpPr>
        <p:spPr>
          <a:xfrm>
            <a:off x="1123217" y="1791807"/>
            <a:ext cx="9067068" cy="584775"/>
          </a:xfrm>
          <a:prstGeom prst="rect">
            <a:avLst/>
          </a:prstGeom>
          <a:noFill/>
        </p:spPr>
        <p:txBody>
          <a:bodyPr wrap="square">
            <a:spAutoFit/>
          </a:bodyPr>
          <a:lstStyle/>
          <a:p>
            <a:r>
              <a:rPr lang="en-US" altLang="zh-CN" sz="1600">
                <a:solidFill>
                  <a:srgbClr val="3D464D"/>
                </a:solidFill>
                <a:latin typeface="微软雅黑" pitchFamily="34" charset="-122"/>
                <a:ea typeface="阿里巴巴普惠体" panose="00020600040101010101"/>
              </a:rPr>
              <a:t>M</a:t>
            </a:r>
            <a:r>
              <a:rPr lang="en-US" altLang="zh-CN" sz="1600" b="0" i="0">
                <a:solidFill>
                  <a:srgbClr val="3D464D"/>
                </a:solidFill>
                <a:effectLst/>
                <a:latin typeface="微软雅黑" pitchFamily="34" charset="-122"/>
                <a:ea typeface="阿里巴巴普惠体" panose="00020600040101010101"/>
              </a:rPr>
              <a:t>ySQL</a:t>
            </a:r>
            <a:r>
              <a:rPr lang="zh-CN" altLang="en-US" sz="1600" b="0" i="0">
                <a:solidFill>
                  <a:srgbClr val="3D464D"/>
                </a:solidFill>
                <a:effectLst/>
                <a:latin typeface="微软雅黑" pitchFamily="34" charset="-122"/>
                <a:ea typeface="阿里巴巴普惠体" panose="00020600040101010101"/>
              </a:rPr>
              <a:t>有时在信息查询时需要进行对表自身进行关联查询，即一张表自己和自己关联，一张表当成多张表来用</a:t>
            </a:r>
            <a:r>
              <a:rPr lang="zh-CN" altLang="en-US" sz="1600" b="0" i="0">
                <a:solidFill>
                  <a:srgbClr val="3D464D"/>
                </a:solidFill>
                <a:effectLst/>
                <a:highlight>
                  <a:srgbClr val="FFFF00"/>
                </a:highlight>
                <a:latin typeface="微软雅黑" pitchFamily="34" charset="-122"/>
                <a:ea typeface="阿里巴巴普惠体" panose="00020600040101010101"/>
              </a:rPr>
              <a:t>。</a:t>
            </a:r>
            <a:r>
              <a:rPr lang="zh-CN" altLang="en-US" sz="1600">
                <a:solidFill>
                  <a:srgbClr val="3D464D"/>
                </a:solidFill>
                <a:highlight>
                  <a:srgbClr val="FFFF00"/>
                </a:highlight>
                <a:latin typeface="微软雅黑" pitchFamily="34" charset="-122"/>
                <a:ea typeface="阿里巴巴普惠体" panose="00020600040101010101"/>
              </a:rPr>
              <a:t>注意自关联时表必须给表起别名</a:t>
            </a:r>
            <a:r>
              <a:rPr lang="zh-CN" altLang="en-US" sz="1600">
                <a:solidFill>
                  <a:srgbClr val="3D464D"/>
                </a:solidFill>
                <a:latin typeface="微软雅黑" pitchFamily="34" charset="-122"/>
                <a:ea typeface="阿里巴巴普惠体" panose="00020600040101010101"/>
              </a:rPr>
              <a:t>。</a:t>
            </a:r>
            <a:endParaRPr lang="zh-CN" altLang="en-US">
              <a:ea typeface="阿里巴巴普惠体" panose="00020600040101010101"/>
            </a:endParaRPr>
          </a:p>
        </p:txBody>
      </p:sp>
    </p:spTree>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的多表操作</a:t>
            </a:r>
            <a:r>
              <a:rPr kumimoji="1" lang="en-US" altLang="zh-CN" sz="2400"/>
              <a:t>-</a:t>
            </a:r>
            <a:r>
              <a:rPr kumimoji="1" lang="zh-CN" altLang="en-US" sz="2400"/>
              <a:t>多表联合</a:t>
            </a:r>
            <a:r>
              <a:rPr kumimoji="1" lang="zh-CN" altLang="en-US"/>
              <a:t>查询</a:t>
            </a:r>
            <a:endParaRPr kumimoji="1" lang="zh-CN" altLang="en-US" dirty="0"/>
          </a:p>
        </p:txBody>
      </p:sp>
      <p:sp>
        <p:nvSpPr>
          <p:cNvPr id="11" name="文本占位符 3"/>
          <p:cNvSpPr txBox="1"/>
          <p:nvPr/>
        </p:nvSpPr>
        <p:spPr>
          <a:xfrm>
            <a:off x="587788" y="91215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自关联查询</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916159" y="1170745"/>
            <a:ext cx="91862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200" cap="none" spc="0" normalizeH="0" baseline="0" noProof="0">
                <a:ln>
                  <a:noFill/>
                </a:ln>
                <a:solidFill>
                  <a:srgbClr val="FF0000"/>
                </a:solidFill>
                <a:effectLst/>
                <a:uLnTx/>
                <a:uFillTx/>
                <a:latin typeface="PingFang SC" panose="020B0400000000000000" charset="-122"/>
                <a:ea typeface="黑体"/>
                <a:cs typeface="+mn-cs"/>
              </a:rPr>
              <a:t>操作</a:t>
            </a:r>
            <a:endParaRPr kumimoji="0" lang="zh-CN" altLang="en-US" sz="1800" b="1" i="0" u="none" strike="noStrike" kern="1200" cap="none" spc="0" normalizeH="0" baseline="0" noProof="0">
              <a:ln>
                <a:noFill/>
              </a:ln>
              <a:solidFill>
                <a:srgbClr val="4F4F4F"/>
              </a:solidFill>
              <a:effectLst/>
              <a:uLnTx/>
              <a:uFillTx/>
              <a:latin typeface="PingFang SC" panose="020B0400000000000000" charset="-122"/>
              <a:ea typeface="黑体"/>
              <a:cs typeface="+mn-cs"/>
            </a:endParaRPr>
          </a:p>
        </p:txBody>
      </p:sp>
      <p:sp>
        <p:nvSpPr>
          <p:cNvPr id="13" name="文本框 12"/>
          <p:cNvSpPr txBox="1"/>
          <p:nvPr/>
        </p:nvSpPr>
        <p:spPr>
          <a:xfrm>
            <a:off x="1050095" y="1859681"/>
            <a:ext cx="10091810" cy="4247317"/>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添加数据</a:t>
            </a:r>
            <a:r>
              <a:rPr lang="zh-CN" altLang="zh-CN" sz="18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刘协</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刘备</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关羽</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4</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张飞</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曹操</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6</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许褚</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7</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典韦</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孙权</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9</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周瑜</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t_sanguo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鲁肃</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8</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进行关联查询</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查询每个三国人物及他的上级信息，如</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关羽</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刘备</a:t>
            </a:r>
            <a:r>
              <a:rPr kumimoji="0" lang="zh-CN" altLang="zh-CN" sz="18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t_sanguo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t_sanguo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manager_id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：多表关系</a:t>
            </a:r>
            <a:endParaRPr lang="en-US" altLang="zh-CN"/>
          </a:p>
          <a:p>
            <a:pPr marL="0" indent="0">
              <a:buNone/>
            </a:pPr>
            <a:r>
              <a:rPr lang="en-US" altLang="zh-CN"/>
              <a:t>2</a:t>
            </a:r>
            <a:r>
              <a:rPr lang="zh-CN" altLang="en-US"/>
              <a:t>：外键约束</a:t>
            </a:r>
            <a:endParaRPr lang="en-US" altLang="zh-CN"/>
          </a:p>
          <a:p>
            <a:pPr marL="0" indent="0">
              <a:buNone/>
            </a:pPr>
            <a:r>
              <a:rPr lang="en-US" altLang="zh-CN"/>
              <a:t>3</a:t>
            </a:r>
            <a:r>
              <a:rPr lang="zh-CN" altLang="en-US"/>
              <a:t>：多表联合查询</a:t>
            </a:r>
            <a:endParaRPr lang="en-US" altLang="zh-CN"/>
          </a:p>
          <a:p>
            <a:pPr marL="0" indent="0">
              <a:buNone/>
            </a:pPr>
            <a:r>
              <a:rPr lang="en-US" altLang="zh-CN"/>
              <a:t>4</a:t>
            </a:r>
            <a:r>
              <a:rPr lang="zh-CN" altLang="en-US"/>
              <a:t>：子查询</a:t>
            </a:r>
            <a:endParaRPr lang="en-US" altLang="zh-CN"/>
          </a:p>
          <a:p>
            <a:pPr marL="0" indent="0">
              <a:buNone/>
            </a:pPr>
            <a:r>
              <a:rPr lang="en-US" altLang="zh-CN"/>
              <a:t>5.   </a:t>
            </a:r>
            <a:r>
              <a:rPr lang="zh-CN" altLang="en-US"/>
              <a:t>自关联查询</a:t>
            </a:r>
            <a:endParaRPr lang="en-US" altLang="zh-CN"/>
          </a:p>
          <a:p>
            <a:pPr marL="0" indent="0">
              <a:buNone/>
            </a:pP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多表操作</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的函数</a:t>
            </a:r>
            <a:endParaRPr kumimoji="1" lang="zh-CN" altLang="en-US" dirty="0"/>
          </a:p>
        </p:txBody>
      </p:sp>
    </p:spTree>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概述</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27" name="文本框 26"/>
          <p:cNvSpPr txBox="1"/>
          <p:nvPr/>
        </p:nvSpPr>
        <p:spPr>
          <a:xfrm>
            <a:off x="982540" y="1986743"/>
            <a:ext cx="906706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3D464D"/>
                </a:solidFill>
                <a:effectLst/>
                <a:uLnTx/>
                <a:uFillTx/>
                <a:latin typeface="微软雅黑" pitchFamily="34" charset="-122"/>
                <a:ea typeface="阿里巴巴普惠体" panose="00020600040101010101"/>
                <a:cs typeface="+mn-cs"/>
              </a:rPr>
              <a:t>在</a:t>
            </a:r>
            <a:r>
              <a:rPr kumimoji="0" lang="en-US" altLang="zh-CN" sz="1600" b="0" i="0" u="none" strike="noStrike" kern="1200" cap="none" spc="0" normalizeH="0" baseline="0" noProof="0">
                <a:ln>
                  <a:noFill/>
                </a:ln>
                <a:solidFill>
                  <a:srgbClr val="3D464D"/>
                </a:solidFill>
                <a:effectLst/>
                <a:uLnTx/>
                <a:uFillTx/>
                <a:latin typeface="微软雅黑" pitchFamily="34" charset="-122"/>
                <a:ea typeface="阿里巴巴普惠体" panose="00020600040101010101"/>
                <a:cs typeface="+mn-cs"/>
              </a:rPr>
              <a:t>MySQL</a:t>
            </a:r>
            <a:r>
              <a:rPr lang="zh-CN" altLang="en-US" sz="1600">
                <a:solidFill>
                  <a:srgbClr val="3D464D"/>
                </a:solidFill>
                <a:latin typeface="微软雅黑" pitchFamily="34" charset="-122"/>
                <a:ea typeface="阿里巴巴普惠体" panose="00020600040101010101"/>
              </a:rPr>
              <a:t>中</a:t>
            </a:r>
            <a:r>
              <a:rPr kumimoji="0" lang="zh-CN" altLang="en-US" sz="1600" b="0" i="0" u="none" strike="noStrike" kern="1200" cap="none" spc="0" normalizeH="0" baseline="0" noProof="0">
                <a:ln>
                  <a:noFill/>
                </a:ln>
                <a:solidFill>
                  <a:srgbClr val="3D464D"/>
                </a:solidFill>
                <a:effectLst/>
                <a:uLnTx/>
                <a:uFillTx/>
                <a:latin typeface="微软雅黑" pitchFamily="34" charset="-122"/>
                <a:ea typeface="阿里巴巴普惠体" panose="00020600040101010101"/>
                <a:cs typeface="+mn-cs"/>
              </a:rPr>
              <a:t>，为了</a:t>
            </a:r>
            <a:r>
              <a:rPr lang="zh-CN" altLang="en-US" sz="1600" b="0" i="0">
                <a:solidFill>
                  <a:srgbClr val="404040"/>
                </a:solidFill>
                <a:effectLst/>
                <a:latin typeface="-apple-system"/>
              </a:rPr>
              <a:t>提高</a:t>
            </a:r>
            <a:r>
              <a:rPr lang="zh-CN" altLang="en-US" sz="1600" b="0" i="0">
                <a:solidFill>
                  <a:srgbClr val="404040"/>
                </a:solidFill>
                <a:effectLst/>
                <a:latin typeface="Alibaba PuHuiTi B"/>
              </a:rPr>
              <a:t>代码重用</a:t>
            </a:r>
            <a:r>
              <a:rPr lang="zh-CN" altLang="en-US" sz="1600" b="0" i="0">
                <a:solidFill>
                  <a:srgbClr val="404040"/>
                </a:solidFill>
                <a:effectLst/>
                <a:latin typeface="-apple-system"/>
              </a:rPr>
              <a:t>性和隐藏实现细节，</a:t>
            </a:r>
            <a:r>
              <a:rPr lang="en-US" altLang="zh-CN" sz="1600" b="0" i="0">
                <a:solidFill>
                  <a:srgbClr val="404040"/>
                </a:solidFill>
                <a:effectLst/>
                <a:latin typeface="-apple-system"/>
              </a:rPr>
              <a:t>MySQL</a:t>
            </a:r>
            <a:r>
              <a:rPr lang="zh-CN" altLang="en-US" sz="1600" b="0" i="0">
                <a:solidFill>
                  <a:srgbClr val="404040"/>
                </a:solidFill>
                <a:effectLst/>
                <a:latin typeface="-apple-system"/>
              </a:rPr>
              <a:t>提供了很多函数。函数可以理解为别人封装好的模板</a:t>
            </a:r>
            <a:r>
              <a:rPr lang="zh-CN" altLang="en-US" sz="1600">
                <a:solidFill>
                  <a:srgbClr val="404040"/>
                </a:solidFill>
                <a:latin typeface="-apple-system"/>
              </a:rPr>
              <a:t>代码。</a:t>
            </a:r>
            <a:endParaRPr kumimoji="0" lang="zh-CN" altLang="en-US" sz="18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p:txBody>
      </p:sp>
      <p:sp>
        <p:nvSpPr>
          <p:cNvPr id="33" name="文本框 32"/>
          <p:cNvSpPr txBox="1"/>
          <p:nvPr/>
        </p:nvSpPr>
        <p:spPr>
          <a:xfrm>
            <a:off x="772426" y="2454434"/>
            <a:ext cx="6097464" cy="670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indent="-285750" eaLnBrk="0" fontAlgn="base" hangingPunct="0">
              <a:spcBef>
                <a:spcPct val="20000"/>
              </a:spcBef>
              <a:spcAft>
                <a:spcPct val="0"/>
              </a:spcAft>
              <a:buFont typeface="Wingdings" panose="05000000000000000000" pitchFamily="2" charset="2"/>
              <a:buChar char="u"/>
              <a:defRPr/>
            </a:pPr>
            <a:r>
              <a:rPr lang="zh-CN" altLang="en-US" b="1" dirty="0">
                <a:solidFill>
                  <a:srgbClr val="4BACC6"/>
                </a:solidFill>
                <a:latin typeface="PingFang SC" panose="020B0400000000000000" charset="-122"/>
                <a:ea typeface="阿里巴巴普惠体" panose="00020600040101010101" pitchFamily="18" charset="-122"/>
              </a:rPr>
              <a:t>分类</a:t>
            </a:r>
            <a:endParaRPr lang="zh-CN" altLang="en-US" b="1">
              <a:solidFill>
                <a:srgbClr val="4BACC6"/>
              </a:solidFill>
              <a:latin typeface="PingFang SC" panose="020B0400000000000000" charset="-122"/>
              <a:ea typeface="阿里巴巴普惠体" panose="00020600040101010101" pitchFamily="18" charset="-122"/>
            </a:endParaRPr>
          </a:p>
        </p:txBody>
      </p:sp>
      <p:sp>
        <p:nvSpPr>
          <p:cNvPr id="36" name="文本框 35"/>
          <p:cNvSpPr txBox="1"/>
          <p:nvPr/>
        </p:nvSpPr>
        <p:spPr>
          <a:xfrm>
            <a:off x="1044087" y="3484251"/>
            <a:ext cx="6097464"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3D464D"/>
                </a:solidFill>
                <a:effectLst/>
                <a:uLnTx/>
                <a:uFillTx/>
                <a:latin typeface="微软雅黑" pitchFamily="34" charset="-122"/>
                <a:ea typeface="Alibaba PuHuiTi B"/>
                <a:cs typeface="+mn-cs"/>
              </a:rPr>
              <a:t>在</a:t>
            </a:r>
            <a:r>
              <a:rPr kumimoji="0" lang="en-US" altLang="zh-CN" sz="1600" b="0" i="0" u="none" strike="noStrike" kern="1200" cap="none" spc="0" normalizeH="0" baseline="0" noProof="0">
                <a:ln>
                  <a:noFill/>
                </a:ln>
                <a:solidFill>
                  <a:srgbClr val="3D464D"/>
                </a:solidFill>
                <a:effectLst/>
                <a:uLnTx/>
                <a:uFillTx/>
                <a:latin typeface="微软雅黑" pitchFamily="34" charset="-122"/>
                <a:ea typeface="Alibaba PuHuiTi B"/>
                <a:cs typeface="+mn-cs"/>
              </a:rPr>
              <a:t>MySQL</a:t>
            </a:r>
            <a:r>
              <a:rPr kumimoji="0" lang="zh-CN" altLang="en-US" sz="1600" b="0" i="0" u="none" strike="noStrike" kern="1200" cap="none" spc="0" normalizeH="0" baseline="0" noProof="0">
                <a:ln>
                  <a:noFill/>
                </a:ln>
                <a:solidFill>
                  <a:srgbClr val="3D464D"/>
                </a:solidFill>
                <a:effectLst/>
                <a:uLnTx/>
                <a:uFillTx/>
                <a:latin typeface="微软雅黑" pitchFamily="34" charset="-122"/>
                <a:ea typeface="Alibaba PuHuiTi B"/>
                <a:cs typeface="+mn-cs"/>
              </a:rPr>
              <a:t>中，</a:t>
            </a:r>
            <a:r>
              <a:rPr kumimoji="0" lang="zh-CN" altLang="en-US" sz="1600" b="0" i="0" u="none" strike="noStrike" kern="1200" cap="none" spc="0" normalizeH="0" baseline="0" noProof="0">
                <a:ln>
                  <a:noFill/>
                </a:ln>
                <a:solidFill>
                  <a:srgbClr val="404040"/>
                </a:solidFill>
                <a:effectLst/>
                <a:uLnTx/>
                <a:uFillTx/>
                <a:latin typeface="-apple-system"/>
                <a:ea typeface="Alibaba PuHuiTi B"/>
                <a:cs typeface="+mn-cs"/>
              </a:rPr>
              <a:t>函数非常多，主要可以分为以下几类</a:t>
            </a:r>
            <a:r>
              <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rPr>
              <a:t>:</a:t>
            </a:r>
            <a:endPar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404040"/>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聚合函数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数学函数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字符串函数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日期函数</a:t>
            </a:r>
            <a:endParaRPr kumimoji="0" lang="en-US" altLang="zh-CN" sz="1600" b="0" i="0" u="none" strike="noStrike" kern="1200" cap="none" spc="0" normalizeH="0" baseline="0" noProof="0">
              <a:ln>
                <a:noFill/>
              </a:ln>
              <a:solidFill>
                <a:srgbClr val="7030A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apple-system"/>
                <a:ea typeface="Alibaba PuHuiTi B"/>
                <a:cs typeface="+mn-cs"/>
              </a:rPr>
              <a:t>控制流函数</a:t>
            </a:r>
            <a:endParaRPr kumimoji="0" lang="en-US" altLang="zh-CN" sz="1600" b="0" i="0" u="none" strike="noStrike" kern="1200" cap="none" spc="0" normalizeH="0" baseline="0" noProof="0">
              <a:ln>
                <a:noFill/>
              </a:ln>
              <a:solidFill>
                <a:srgbClr val="7030A0"/>
              </a:solidFill>
              <a:effectLst/>
              <a:uLnTx/>
              <a:uFillTx/>
              <a:latin typeface="-apple-system"/>
              <a:ea typeface="Alibaba PuHuiTi B"/>
              <a:cs typeface="+mn-cs"/>
            </a:endParaRPr>
          </a:p>
          <a:p>
            <a:pPr marL="285750" indent="-285750">
              <a:buFont typeface="Arial" panose="020B0604020202020204" pitchFamily="34" charset="0"/>
              <a:buChar char="•"/>
              <a:defRPr/>
            </a:pPr>
            <a:r>
              <a:rPr kumimoji="0" lang="zh-CN" altLang="en-US" sz="1600" b="0" i="0" u="none" strike="noStrike" kern="1200" cap="none" spc="0" normalizeH="0" baseline="0" noProof="0">
                <a:ln>
                  <a:noFill/>
                </a:ln>
                <a:solidFill>
                  <a:srgbClr val="7030A0"/>
                </a:solidFill>
                <a:effectLst/>
                <a:uLnTx/>
                <a:uFillTx/>
                <a:latin typeface="Calibri"/>
                <a:ea typeface="Alibaba PuHuiTi B"/>
                <a:cs typeface="+mn-cs"/>
              </a:rPr>
              <a:t>窗口函数</a:t>
            </a:r>
            <a:endParaRPr kumimoji="0" lang="en-US" altLang="zh-CN" sz="1600" b="0" i="0" u="none" strike="noStrike" kern="1200" cap="none" spc="0" normalizeH="0" baseline="0" noProof="0">
              <a:ln>
                <a:noFill/>
              </a:ln>
              <a:solidFill>
                <a:srgbClr val="7030A0"/>
              </a:solidFill>
              <a:effectLst/>
              <a:uLnTx/>
              <a:uFillTx/>
              <a:latin typeface="-apple-system"/>
              <a:ea typeface="Alibaba PuHuiTi B"/>
              <a:cs typeface="+mn-cs"/>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r>
              <a:rPr lang="en-US" altLang="zh-CN"/>
              <a:t>MySQL</a:t>
            </a:r>
            <a:r>
              <a:rPr lang="zh-CN" altLang="en-US"/>
              <a:t>的函数</a:t>
            </a:r>
            <a:endParaRPr lang="zh-CN" altLang="en-US" dirty="0"/>
          </a:p>
        </p:txBody>
      </p:sp>
    </p:spTree>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概述</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27" name="文本框 26"/>
          <p:cNvSpPr txBox="1"/>
          <p:nvPr/>
        </p:nvSpPr>
        <p:spPr>
          <a:xfrm>
            <a:off x="982539" y="1986744"/>
            <a:ext cx="9788037" cy="184665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000000"/>
                </a:solidFill>
                <a:latin typeface="PingFang SC" panose="020B0400000000000000" charset="-122"/>
                <a:ea typeface="Alibaba PuHuiTi B"/>
              </a:rPr>
              <a:t>在</a:t>
            </a:r>
            <a:r>
              <a:rPr lang="en-US" altLang="zh-CN" sz="1600">
                <a:solidFill>
                  <a:srgbClr val="000000"/>
                </a:solidFill>
                <a:latin typeface="PingFang SC" panose="020B0400000000000000" charset="-122"/>
                <a:ea typeface="Alibaba PuHuiTi B"/>
              </a:rPr>
              <a:t>MySQL</a:t>
            </a:r>
            <a:r>
              <a:rPr lang="zh-CN" altLang="en-US" sz="1600">
                <a:solidFill>
                  <a:srgbClr val="000000"/>
                </a:solidFill>
                <a:latin typeface="PingFang SC" panose="020B0400000000000000" charset="-122"/>
                <a:ea typeface="Alibaba PuHuiTi B"/>
              </a:rPr>
              <a:t>中，聚合函数主要由：</a:t>
            </a:r>
            <a:r>
              <a:rPr lang="en-US" altLang="zh-CN" sz="1600">
                <a:solidFill>
                  <a:srgbClr val="000000"/>
                </a:solidFill>
                <a:latin typeface="PingFang SC" panose="020B0400000000000000" charset="-122"/>
                <a:ea typeface="Alibaba PuHuiTi B"/>
              </a:rPr>
              <a:t>count,sum,min,max,avg,</a:t>
            </a:r>
            <a:r>
              <a:rPr lang="zh-CN" altLang="en-US" sz="1600">
                <a:solidFill>
                  <a:srgbClr val="000000"/>
                </a:solidFill>
                <a:latin typeface="PingFang SC" panose="020B0400000000000000" charset="-122"/>
                <a:ea typeface="Alibaba PuHuiTi B"/>
              </a:rPr>
              <a:t>这些聚合函数我们之前都学过，不再重复。这里我们学习另外一个函数</a:t>
            </a:r>
            <a:r>
              <a:rPr lang="en-US" altLang="zh-CN" sz="1600">
                <a:solidFill>
                  <a:srgbClr val="000000"/>
                </a:solidFill>
                <a:latin typeface="PingFang SC" panose="020B0400000000000000" charset="-122"/>
                <a:ea typeface="Alibaba PuHuiTi B"/>
              </a:rPr>
              <a:t>:</a:t>
            </a:r>
            <a:r>
              <a:rPr lang="en-US" altLang="zh-CN" sz="1600">
                <a:solidFill>
                  <a:srgbClr val="000000"/>
                </a:solidFill>
                <a:highlight>
                  <a:srgbClr val="FFFF00"/>
                </a:highlight>
                <a:latin typeface="PingFang SC" panose="020B0400000000000000" charset="-122"/>
                <a:ea typeface="Alibaba PuHuiTi B"/>
              </a:rPr>
              <a:t>group_concat(</a:t>
            </a:r>
            <a:r>
              <a:rPr lang="zh-CN" altLang="en-US" sz="1600">
                <a:solidFill>
                  <a:srgbClr val="000000"/>
                </a:solidFill>
                <a:highlight>
                  <a:srgbClr val="FFFF00"/>
                </a:highlight>
                <a:latin typeface="PingFang SC" panose="020B0400000000000000" charset="-122"/>
                <a:ea typeface="Alibaba PuHuiTi B"/>
              </a:rPr>
              <a:t>）</a:t>
            </a:r>
            <a:r>
              <a:rPr lang="zh-CN" altLang="en-US" sz="1600">
                <a:solidFill>
                  <a:srgbClr val="000000"/>
                </a:solidFill>
                <a:latin typeface="PingFang SC" panose="020B0400000000000000" charset="-122"/>
                <a:ea typeface="Alibaba PuHuiTi B"/>
              </a:rPr>
              <a:t>，该函数用户实现行的合并</a:t>
            </a:r>
            <a:endParaRPr lang="en-US" altLang="zh-CN" sz="1600">
              <a:solidFill>
                <a:srgbClr val="000000"/>
              </a:solidFill>
              <a:latin typeface="PingFang SC" panose="020B0400000000000000" charset="-122"/>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srgbClr val="000000"/>
              </a:solidFill>
              <a:latin typeface="PingFang SC" panose="020B0400000000000000" charset="-122"/>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srgbClr val="000000"/>
                </a:solidFill>
                <a:highlight>
                  <a:srgbClr val="FFFF00"/>
                </a:highlight>
                <a:latin typeface="PingFang SC" panose="020B0400000000000000" charset="-122"/>
                <a:ea typeface="Alibaba PuHuiTi B"/>
              </a:rPr>
              <a:t>group_concat()</a:t>
            </a:r>
            <a:r>
              <a:rPr lang="zh-CN" altLang="en-US" sz="1600">
                <a:solidFill>
                  <a:srgbClr val="000000"/>
                </a:solidFill>
                <a:latin typeface="PingFang SC" panose="020B0400000000000000" charset="-122"/>
                <a:ea typeface="Alibaba PuHuiTi B"/>
              </a:rPr>
              <a:t>函数首先根据</a:t>
            </a:r>
            <a:r>
              <a:rPr lang="en-US" altLang="zh-CN" sz="1600">
                <a:solidFill>
                  <a:srgbClr val="000000"/>
                </a:solidFill>
                <a:latin typeface="PingFang SC" panose="020B0400000000000000" charset="-122"/>
                <a:ea typeface="Alibaba PuHuiTi B"/>
              </a:rPr>
              <a:t>group by</a:t>
            </a:r>
            <a:r>
              <a:rPr lang="zh-CN" altLang="en-US" sz="1600">
                <a:solidFill>
                  <a:srgbClr val="000000"/>
                </a:solidFill>
                <a:latin typeface="PingFang SC" panose="020B0400000000000000" charset="-122"/>
                <a:ea typeface="Alibaba PuHuiTi B"/>
              </a:rPr>
              <a:t>指定的列进行分组，并且用分隔符分隔，将同一个分组中的值连接起来，返回一个字符串结果。</a:t>
            </a:r>
            <a:endParaRPr lang="zh-CN" altLang="en-US" sz="1600">
              <a:solidFill>
                <a:srgbClr val="000000"/>
              </a:solidFill>
              <a:latin typeface="PingFang SC" panose="020B0400000000000000" charset="-122"/>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solidFill>
                <a:srgbClr val="3D464D"/>
              </a:solidFill>
              <a:highlight>
                <a:srgbClr val="FFFF00"/>
              </a:highlight>
              <a:latin typeface="微软雅黑" pitchFamily="34" charset="-122"/>
              <a:ea typeface="阿里巴巴普惠体" panose="00020600040101010101"/>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p:txBody>
      </p:sp>
      <p:sp>
        <p:nvSpPr>
          <p:cNvPr id="33" name="文本框 32"/>
          <p:cNvSpPr txBox="1"/>
          <p:nvPr/>
        </p:nvSpPr>
        <p:spPr>
          <a:xfrm>
            <a:off x="851871" y="3093523"/>
            <a:ext cx="6097464" cy="6709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格式</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p:cNvSpPr txBox="1"/>
          <p:nvPr/>
        </p:nvSpPr>
        <p:spPr>
          <a:xfrm>
            <a:off x="1071679" y="3865225"/>
            <a:ext cx="10488259" cy="338554"/>
          </a:xfrm>
          <a:prstGeom prst="rect">
            <a:avLst/>
          </a:prstGeom>
          <a:solidFill>
            <a:srgbClr val="FFFFE4"/>
          </a:solidFill>
          <a:ln>
            <a:solidFill>
              <a:schemeClr val="tx1"/>
            </a:solidFill>
          </a:ln>
        </p:spPr>
        <p:txBody>
          <a:bodyPr wrap="square">
            <a:spAutoFit/>
          </a:bodyPr>
          <a:lstStyle/>
          <a:p>
            <a:r>
              <a:rPr lang="en-US" altLang="zh-CN" sz="1600">
                <a:solidFill>
                  <a:srgbClr val="000000"/>
                </a:solidFill>
                <a:effectLst/>
                <a:latin typeface="Courier New" panose="02070309020205020404" pitchFamily="49" charset="0"/>
              </a:rPr>
              <a:t>group_concat</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distinct</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字段名 </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order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by</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排序字段 </a:t>
            </a:r>
            <a:r>
              <a:rPr lang="en-US" altLang="zh-CN" sz="1600" b="1">
                <a:solidFill>
                  <a:srgbClr val="0000FF"/>
                </a:solidFill>
                <a:effectLst/>
                <a:latin typeface="Courier New" panose="02070309020205020404" pitchFamily="49" charset="0"/>
              </a:rPr>
              <a:t>asc</a:t>
            </a:r>
            <a:r>
              <a:rPr lang="en-US" altLang="zh-CN" sz="1600" b="1">
                <a:solidFill>
                  <a:srgbClr val="000080"/>
                </a:solidFill>
                <a:effectLst/>
                <a:latin typeface="Courier New" panose="02070309020205020404" pitchFamily="49" charset="0"/>
              </a:rPr>
              <a:t>/</a:t>
            </a:r>
            <a:r>
              <a:rPr lang="en-US" altLang="zh-CN" sz="1600" b="1">
                <a:solidFill>
                  <a:srgbClr val="0000FF"/>
                </a:solidFill>
                <a:effectLst/>
                <a:latin typeface="Courier New" panose="02070309020205020404" pitchFamily="49" charset="0"/>
              </a:rPr>
              <a:t>desc</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separator </a:t>
            </a:r>
            <a:r>
              <a:rPr lang="en-US" altLang="zh-CN" sz="1600">
                <a:solidFill>
                  <a:srgbClr val="808080"/>
                </a:solidFill>
                <a:effectLst/>
                <a:latin typeface="Courier New" panose="02070309020205020404" pitchFamily="49" charset="0"/>
              </a:rPr>
              <a:t>'</a:t>
            </a:r>
            <a:r>
              <a:rPr lang="zh-CN" altLang="en-US" sz="1600">
                <a:solidFill>
                  <a:srgbClr val="808080"/>
                </a:solidFill>
                <a:effectLst/>
                <a:latin typeface="Courier New" panose="02070309020205020404" pitchFamily="49" charset="0"/>
              </a:rPr>
              <a:t>分隔符</a:t>
            </a:r>
            <a:r>
              <a:rPr lang="en-US" altLang="zh-CN" sz="1600">
                <a:solidFill>
                  <a:srgbClr val="808080"/>
                </a:solidFill>
                <a:effectLst/>
                <a:latin typeface="Courier New" panose="02070309020205020404" pitchFamily="49" charset="0"/>
              </a:rPr>
              <a:t>'</a:t>
            </a:r>
            <a:r>
              <a:rPr lang="en-US" altLang="zh-CN" sz="1600" b="1">
                <a:solidFill>
                  <a:srgbClr val="000080"/>
                </a:solidFill>
                <a:effectLst/>
                <a:latin typeface="Courier New" panose="02070309020205020404" pitchFamily="49" charset="0"/>
              </a:rPr>
              <a:t>])</a:t>
            </a:r>
            <a:endParaRPr lang="zh-CN" altLang="en-US" sz="1600">
              <a:effectLst/>
            </a:endParaRPr>
          </a:p>
        </p:txBody>
      </p:sp>
      <p:sp>
        <p:nvSpPr>
          <p:cNvPr id="13" name="文本框 12"/>
          <p:cNvSpPr txBox="1"/>
          <p:nvPr/>
        </p:nvSpPr>
        <p:spPr>
          <a:xfrm>
            <a:off x="1071679" y="4462692"/>
            <a:ext cx="10488258" cy="1077218"/>
          </a:xfrm>
          <a:prstGeom prst="rect">
            <a:avLst/>
          </a:prstGeom>
          <a:noFill/>
        </p:spPr>
        <p:txBody>
          <a:bodyPr wrap="square">
            <a:spAutoFit/>
          </a:bodyPr>
          <a:lstStyle/>
          <a:p>
            <a:pPr algn="l"/>
            <a:r>
              <a:rPr lang="zh-CN" altLang="en-US" sz="1600" b="0" i="0">
                <a:solidFill>
                  <a:srgbClr val="000000"/>
                </a:solidFill>
                <a:effectLst/>
                <a:highlight>
                  <a:srgbClr val="FFFF00"/>
                </a:highlight>
                <a:latin typeface="PingFang SC" panose="020B0400000000000000" charset="-122"/>
                <a:ea typeface="Alibaba PuHuiTi B"/>
              </a:rPr>
              <a:t>说明：</a:t>
            </a:r>
            <a:endParaRPr lang="zh-CN" altLang="en-US" sz="1600" b="0" i="0">
              <a:solidFill>
                <a:srgbClr val="000000"/>
              </a:solidFill>
              <a:effectLst/>
              <a:highlight>
                <a:srgbClr val="FFFF00"/>
              </a:highlight>
              <a:latin typeface="PingFang SC" panose="020B0400000000000000" charset="-122"/>
              <a:ea typeface="Alibaba PuHuiTi B"/>
            </a:endParaRPr>
          </a:p>
          <a:p>
            <a:pPr algn="l"/>
            <a:r>
              <a:rPr lang="zh-CN" altLang="en-US" sz="1600" b="0" i="0">
                <a:solidFill>
                  <a:srgbClr val="000000"/>
                </a:solidFill>
                <a:effectLst/>
                <a:latin typeface="PingFang SC" panose="020B0400000000000000" charset="-122"/>
                <a:ea typeface="Alibaba PuHuiTi B"/>
              </a:rPr>
              <a:t>　　（</a:t>
            </a:r>
            <a:r>
              <a:rPr lang="en-US" altLang="zh-CN" sz="1600" b="0" i="0">
                <a:solidFill>
                  <a:srgbClr val="000000"/>
                </a:solidFill>
                <a:effectLst/>
                <a:latin typeface="PingFang SC" panose="020B0400000000000000" charset="-122"/>
                <a:ea typeface="Alibaba PuHuiTi B"/>
              </a:rPr>
              <a:t>1</a:t>
            </a:r>
            <a:r>
              <a:rPr lang="zh-CN" altLang="en-US" sz="1600" b="0" i="0">
                <a:solidFill>
                  <a:srgbClr val="000000"/>
                </a:solidFill>
                <a:effectLst/>
                <a:latin typeface="PingFang SC" panose="020B0400000000000000" charset="-122"/>
                <a:ea typeface="Alibaba PuHuiTi B"/>
              </a:rPr>
              <a:t>）使用</a:t>
            </a:r>
            <a:r>
              <a:rPr lang="en-US" altLang="zh-CN" sz="1600" b="0" i="0">
                <a:solidFill>
                  <a:srgbClr val="000000"/>
                </a:solidFill>
                <a:effectLst/>
                <a:latin typeface="PingFang SC" panose="020B0400000000000000" charset="-122"/>
                <a:ea typeface="Alibaba PuHuiTi B"/>
              </a:rPr>
              <a:t>distinct</a:t>
            </a:r>
            <a:r>
              <a:rPr lang="zh-CN" altLang="en-US" sz="1600" b="0" i="0">
                <a:solidFill>
                  <a:srgbClr val="000000"/>
                </a:solidFill>
                <a:effectLst/>
                <a:latin typeface="PingFang SC" panose="020B0400000000000000" charset="-122"/>
                <a:ea typeface="Alibaba PuHuiTi B"/>
              </a:rPr>
              <a:t>可以排除重复值；</a:t>
            </a:r>
            <a:endParaRPr lang="zh-CN" altLang="en-US" sz="1600" b="0" i="0">
              <a:solidFill>
                <a:srgbClr val="000000"/>
              </a:solidFill>
              <a:effectLst/>
              <a:latin typeface="PingFang SC" panose="020B0400000000000000" charset="-122"/>
              <a:ea typeface="Alibaba PuHuiTi B"/>
            </a:endParaRPr>
          </a:p>
          <a:p>
            <a:pPr algn="l"/>
            <a:r>
              <a:rPr lang="zh-CN" altLang="en-US" sz="1600" b="0" i="0">
                <a:solidFill>
                  <a:srgbClr val="000000"/>
                </a:solidFill>
                <a:effectLst/>
                <a:latin typeface="PingFang SC" panose="020B0400000000000000" charset="-122"/>
                <a:ea typeface="Alibaba PuHuiTi B"/>
              </a:rPr>
              <a:t>　　（</a:t>
            </a:r>
            <a:r>
              <a:rPr lang="en-US" altLang="zh-CN" sz="1600" b="0" i="0">
                <a:solidFill>
                  <a:srgbClr val="000000"/>
                </a:solidFill>
                <a:effectLst/>
                <a:latin typeface="PingFang SC" panose="020B0400000000000000" charset="-122"/>
                <a:ea typeface="Alibaba PuHuiTi B"/>
              </a:rPr>
              <a:t>2</a:t>
            </a:r>
            <a:r>
              <a:rPr lang="zh-CN" altLang="en-US" sz="1600" b="0" i="0">
                <a:solidFill>
                  <a:srgbClr val="000000"/>
                </a:solidFill>
                <a:effectLst/>
                <a:latin typeface="PingFang SC" panose="020B0400000000000000" charset="-122"/>
                <a:ea typeface="Alibaba PuHuiTi B"/>
              </a:rPr>
              <a:t>）如果需要对结果中的值进行排序，可以使用</a:t>
            </a:r>
            <a:r>
              <a:rPr lang="en-US" altLang="zh-CN" sz="1600" b="0" i="0">
                <a:solidFill>
                  <a:srgbClr val="000000"/>
                </a:solidFill>
                <a:effectLst/>
                <a:latin typeface="PingFang SC" panose="020B0400000000000000" charset="-122"/>
                <a:ea typeface="Alibaba PuHuiTi B"/>
              </a:rPr>
              <a:t>order by</a:t>
            </a:r>
            <a:r>
              <a:rPr lang="zh-CN" altLang="en-US" sz="1600" b="0" i="0">
                <a:solidFill>
                  <a:srgbClr val="000000"/>
                </a:solidFill>
                <a:effectLst/>
                <a:latin typeface="PingFang SC" panose="020B0400000000000000" charset="-122"/>
                <a:ea typeface="Alibaba PuHuiTi B"/>
              </a:rPr>
              <a:t>子句；</a:t>
            </a:r>
            <a:endParaRPr lang="zh-CN" altLang="en-US" sz="1600" b="0" i="0">
              <a:solidFill>
                <a:srgbClr val="000000"/>
              </a:solidFill>
              <a:effectLst/>
              <a:latin typeface="PingFang SC" panose="020B0400000000000000" charset="-122"/>
              <a:ea typeface="Alibaba PuHuiTi B"/>
            </a:endParaRPr>
          </a:p>
          <a:p>
            <a:pPr algn="l"/>
            <a:r>
              <a:rPr lang="zh-CN" altLang="en-US" sz="1600" b="0" i="0">
                <a:solidFill>
                  <a:srgbClr val="000000"/>
                </a:solidFill>
                <a:effectLst/>
                <a:latin typeface="PingFang SC" panose="020B0400000000000000" charset="-122"/>
                <a:ea typeface="Alibaba PuHuiTi B"/>
              </a:rPr>
              <a:t>　　（</a:t>
            </a:r>
            <a:r>
              <a:rPr lang="en-US" altLang="zh-CN" sz="1600" b="0" i="0">
                <a:solidFill>
                  <a:srgbClr val="000000"/>
                </a:solidFill>
                <a:effectLst/>
                <a:latin typeface="PingFang SC" panose="020B0400000000000000" charset="-122"/>
                <a:ea typeface="Alibaba PuHuiTi B"/>
              </a:rPr>
              <a:t>3</a:t>
            </a:r>
            <a:r>
              <a:rPr lang="zh-CN" altLang="en-US" sz="1600" b="0" i="0">
                <a:solidFill>
                  <a:srgbClr val="000000"/>
                </a:solidFill>
                <a:effectLst/>
                <a:latin typeface="PingFang SC" panose="020B0400000000000000" charset="-122"/>
                <a:ea typeface="Alibaba PuHuiTi B"/>
              </a:rPr>
              <a:t>）</a:t>
            </a:r>
            <a:r>
              <a:rPr lang="en-US" altLang="zh-CN" sz="1600" b="0" i="0">
                <a:solidFill>
                  <a:srgbClr val="000000"/>
                </a:solidFill>
                <a:effectLst/>
                <a:latin typeface="PingFang SC" panose="020B0400000000000000" charset="-122"/>
                <a:ea typeface="Alibaba PuHuiTi B"/>
              </a:rPr>
              <a:t>separator</a:t>
            </a:r>
            <a:r>
              <a:rPr lang="zh-CN" altLang="en-US" sz="1600" b="0" i="0">
                <a:solidFill>
                  <a:srgbClr val="000000"/>
                </a:solidFill>
                <a:effectLst/>
                <a:latin typeface="PingFang SC" panose="020B0400000000000000" charset="-122"/>
                <a:ea typeface="Alibaba PuHuiTi B"/>
              </a:rPr>
              <a:t>是一个字符串值，默认为逗号。</a:t>
            </a:r>
            <a:endParaRPr lang="zh-CN" altLang="en-US" sz="1600" b="0" i="0">
              <a:solidFill>
                <a:srgbClr val="000000"/>
              </a:solidFill>
              <a:effectLst/>
              <a:latin typeface="PingFang SC" panose="020B0400000000000000" charset="-122"/>
              <a:ea typeface="Alibaba PuHuiTi B"/>
            </a:endParaRPr>
          </a:p>
        </p:txBody>
      </p:sp>
    </p:spTree>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操作</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27" name="文本框 26"/>
          <p:cNvSpPr txBox="1"/>
          <p:nvPr/>
        </p:nvSpPr>
        <p:spPr>
          <a:xfrm>
            <a:off x="1070462" y="1856698"/>
            <a:ext cx="9788037" cy="4801314"/>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database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mydb4</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mydb4</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emp_id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auto_increment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编号</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emp_name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姓名</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decimal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0</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工资</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department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部门</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emp_name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department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张晶晶</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5000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财务部</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王飞飞</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5800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财务部</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赵刚</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6200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财务部</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刘小贝</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5700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人事部</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王大鹏</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6700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人事部</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张小斐</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5200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人事部</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刘云云</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7500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销售部</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刘云鹏</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7200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销售部</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刘云鹏</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7800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销售部</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kumimoji="0" lang="en-US" altLang="zh-CN" sz="1600" b="0" i="0" u="none" strike="noStrike" kern="1200" cap="none" spc="0" normalizeH="0" baseline="0" noProof="0">
              <a:ln>
                <a:noFill/>
              </a:ln>
              <a:solidFill>
                <a:srgbClr val="3D464D"/>
              </a:solidFill>
              <a:effectLst/>
              <a:highlight>
                <a:srgbClr val="FFFF00"/>
              </a:highlight>
              <a:uLnTx/>
              <a:uFillTx/>
              <a:latin typeface="微软雅黑" pitchFamily="34" charset="-122"/>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Tree>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27" name="文本框 26"/>
          <p:cNvSpPr txBox="1"/>
          <p:nvPr/>
        </p:nvSpPr>
        <p:spPr>
          <a:xfrm>
            <a:off x="1004153" y="1973934"/>
            <a:ext cx="10183692"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将所有员工的名字合并成一行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group_concat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emp_name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a:t>
            </a:r>
            <a:r>
              <a:rPr lang="en-US" altLang="zh-CN" sz="1800" b="1">
                <a:solidFill>
                  <a:srgbClr val="000080"/>
                </a:solidFill>
                <a:effectLst/>
                <a:latin typeface="Courier New" panose="02070309020205020404" pitchFamily="49" charset="0"/>
              </a:rPr>
              <a:t>;</a:t>
            </a:r>
            <a:endParaRPr lang="en-US" altLang="zh-CN" sz="1800" b="1">
              <a:solidFill>
                <a:srgbClr val="000080"/>
              </a:solidFill>
              <a:effectLst/>
              <a:latin typeface="Courier New" panose="02070309020205020404" pitchFamily="49" charset="0"/>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pic>
        <p:nvPicPr>
          <p:cNvPr id="3" name="图片 2"/>
          <p:cNvPicPr>
            <a:picLocks noChangeAspect="1"/>
          </p:cNvPicPr>
          <p:nvPr/>
        </p:nvPicPr>
        <p:blipFill>
          <a:blip r:embed="rId1"/>
          <a:stretch>
            <a:fillRect/>
          </a:stretch>
        </p:blipFill>
        <p:spPr>
          <a:xfrm>
            <a:off x="1004153" y="2934142"/>
            <a:ext cx="3915865" cy="517190"/>
          </a:xfrm>
          <a:prstGeom prst="rect">
            <a:avLst/>
          </a:prstGeom>
        </p:spPr>
      </p:pic>
      <p:sp>
        <p:nvSpPr>
          <p:cNvPr id="8" name="文本框 7"/>
          <p:cNvSpPr txBox="1"/>
          <p:nvPr/>
        </p:nvSpPr>
        <p:spPr>
          <a:xfrm>
            <a:off x="1004153" y="3776071"/>
            <a:ext cx="10183692"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指定分隔符合并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group_concat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emp_name separator </a:t>
            </a:r>
            <a:r>
              <a:rPr lang="en-US" altLang="zh-CN" sz="1800">
                <a:solidFill>
                  <a:srgbClr val="808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p:txBody>
      </p:sp>
      <p:pic>
        <p:nvPicPr>
          <p:cNvPr id="6" name="图片 5"/>
          <p:cNvPicPr>
            <a:picLocks noChangeAspect="1"/>
          </p:cNvPicPr>
          <p:nvPr/>
        </p:nvPicPr>
        <p:blipFill>
          <a:blip r:embed="rId2"/>
          <a:stretch>
            <a:fillRect/>
          </a:stretch>
        </p:blipFill>
        <p:spPr>
          <a:xfrm>
            <a:off x="1065699" y="5085188"/>
            <a:ext cx="3180212" cy="866608"/>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437745" y="1599236"/>
            <a:ext cx="10749598" cy="4219575"/>
          </a:xfrm>
        </p:spPr>
        <p:txBody>
          <a:bodyPr/>
          <a:lstStyle/>
          <a:p>
            <a:r>
              <a:rPr lang="en-US" altLang="zh-CN" sz="1600"/>
              <a:t>MySQL</a:t>
            </a:r>
            <a:r>
              <a:rPr lang="zh-CN" altLang="zh-CN" sz="1600"/>
              <a:t>数据库管理系统由瑞典的</a:t>
            </a:r>
            <a:r>
              <a:rPr lang="en-US" altLang="zh-CN" sz="1600"/>
              <a:t>DataKonsultAB</a:t>
            </a:r>
            <a:r>
              <a:rPr lang="zh-CN" altLang="zh-CN" sz="1600"/>
              <a:t>公司研发，该公司被</a:t>
            </a:r>
            <a:r>
              <a:rPr lang="en-US" altLang="zh-CN" sz="1600"/>
              <a:t>Sun</a:t>
            </a:r>
            <a:r>
              <a:rPr lang="zh-CN" altLang="zh-CN" sz="1600"/>
              <a:t>公司收购，现在</a:t>
            </a:r>
            <a:r>
              <a:rPr lang="en-US" altLang="zh-CN" sz="1600"/>
              <a:t>Sun</a:t>
            </a:r>
            <a:r>
              <a:rPr lang="zh-CN" altLang="zh-CN" sz="1600"/>
              <a:t>公司又被</a:t>
            </a:r>
            <a:r>
              <a:rPr lang="en-US" altLang="zh-CN" sz="1600"/>
              <a:t>Oracle</a:t>
            </a:r>
            <a:r>
              <a:rPr lang="zh-CN" altLang="zh-CN" sz="1600"/>
              <a:t>公司收购，因此</a:t>
            </a:r>
            <a:r>
              <a:rPr lang="en-US" altLang="zh-CN" sz="1600"/>
              <a:t>MySQL</a:t>
            </a:r>
            <a:r>
              <a:rPr lang="zh-CN" altLang="zh-CN" sz="1600"/>
              <a:t>目前属于</a:t>
            </a:r>
            <a:r>
              <a:rPr lang="en-US" altLang="zh-CN" sz="1600"/>
              <a:t> Oracle </a:t>
            </a:r>
            <a:r>
              <a:rPr lang="zh-CN" altLang="zh-CN" sz="1600"/>
              <a:t>旗下产品。</a:t>
            </a:r>
            <a:endParaRPr lang="en-US" altLang="zh-CN" sz="1600"/>
          </a:p>
          <a:p>
            <a:r>
              <a:rPr lang="en-US" altLang="zh-CN"/>
              <a:t>MySQL</a:t>
            </a:r>
            <a:r>
              <a:rPr lang="zh-CN" altLang="en-US"/>
              <a:t>所使用的 </a:t>
            </a:r>
            <a:r>
              <a:rPr lang="en-US" altLang="zh-CN"/>
              <a:t>SQL </a:t>
            </a:r>
            <a:r>
              <a:rPr lang="zh-CN" altLang="en-US"/>
              <a:t>语言是用于访问数据库的最常用标准化语言。</a:t>
            </a:r>
            <a:r>
              <a:rPr lang="en-US" altLang="zh-CN"/>
              <a:t>MySQL </a:t>
            </a:r>
            <a:r>
              <a:rPr lang="zh-CN" altLang="en-US"/>
              <a:t>软件采用了双授权政策，分为社区版和商业版，由于其体积小、速度快、总体拥有成本低，一般中小型网站的开发都选择 </a:t>
            </a:r>
            <a:r>
              <a:rPr lang="en-US" altLang="zh-CN"/>
              <a:t>MySQL </a:t>
            </a:r>
            <a:r>
              <a:rPr lang="zh-CN" altLang="en-US"/>
              <a:t>作为网站数据库。</a:t>
            </a:r>
            <a:endParaRPr lang="en-US" altLang="zh-CN"/>
          </a:p>
          <a:p>
            <a:pPr marL="0" indent="0">
              <a:buNone/>
            </a:pPr>
            <a:endParaRPr kumimoji="1" lang="zh-CN" altLang="en-US" dirty="0"/>
          </a:p>
        </p:txBody>
      </p:sp>
      <p:sp>
        <p:nvSpPr>
          <p:cNvPr id="3" name="标题 2"/>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a:t>
            </a:r>
            <a:r>
              <a:rPr kumimoji="1" lang="en-US" altLang="zh-CN"/>
              <a:t>MySQL</a:t>
            </a:r>
            <a:r>
              <a:rPr kumimoji="1" lang="zh-CN" altLang="en-US"/>
              <a:t>的介绍</a:t>
            </a:r>
            <a:endParaRPr kumimoji="1" lang="zh-CN" altLang="en-US" dirty="0"/>
          </a:p>
        </p:txBody>
      </p:sp>
    </p:spTree>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27" name="文本框 26"/>
          <p:cNvSpPr txBox="1"/>
          <p:nvPr/>
        </p:nvSpPr>
        <p:spPr>
          <a:xfrm>
            <a:off x="898646" y="1959286"/>
            <a:ext cx="10183692"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指定排序方式和分隔符 </a:t>
            </a:r>
            <a:endParaRPr lang="en-US" altLang="zh-CN" sz="1800">
              <a:solidFill>
                <a:srgbClr val="008000"/>
              </a:solidFill>
              <a:effectLst/>
              <a:latin typeface="Courier New" panose="02070309020205020404" pitchFamily="49" charset="0"/>
            </a:endParaRPr>
          </a:p>
          <a:p>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group_concat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emp_name </a:t>
            </a:r>
            <a:r>
              <a:rPr lang="en-US" altLang="zh-CN" sz="1800" b="1">
                <a:solidFill>
                  <a:srgbClr val="0000FF"/>
                </a:solidFill>
                <a:effectLst/>
                <a:latin typeface="Courier New" panose="02070309020205020404" pitchFamily="49" charset="0"/>
              </a:rPr>
              <a:t>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salary </a:t>
            </a:r>
            <a:r>
              <a:rPr lang="en-US" altLang="zh-CN" sz="1800" b="1">
                <a:solidFill>
                  <a:srgbClr val="0000FF"/>
                </a:solidFill>
                <a:effectLst/>
                <a:latin typeface="Courier New" panose="02070309020205020404" pitchFamily="49" charset="0"/>
              </a:rPr>
              <a:t>desc</a:t>
            </a:r>
            <a:r>
              <a:rPr lang="en-US" altLang="zh-CN" sz="1800">
                <a:solidFill>
                  <a:srgbClr val="000000"/>
                </a:solidFill>
                <a:effectLst/>
                <a:latin typeface="Courier New" panose="02070309020205020404" pitchFamily="49" charset="0"/>
              </a:rPr>
              <a:t> separator </a:t>
            </a:r>
            <a:r>
              <a:rPr lang="en-US" altLang="zh-CN" sz="1800">
                <a:solidFill>
                  <a:srgbClr val="808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department</a:t>
            </a:r>
            <a:r>
              <a:rPr lang="en-US" altLang="zh-CN" sz="1800" b="1">
                <a:solidFill>
                  <a:srgbClr val="000080"/>
                </a:solidFill>
                <a:effectLst/>
                <a:latin typeface="Courier New" panose="02070309020205020404" pitchFamily="49" charset="0"/>
              </a:rPr>
              <a:t>;</a:t>
            </a:r>
            <a:endParaRPr lang="en-US" altLang="zh-CN" sz="180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聚合函数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pic>
        <p:nvPicPr>
          <p:cNvPr id="4" name="图片 3"/>
          <p:cNvPicPr>
            <a:picLocks noChangeAspect="1"/>
          </p:cNvPicPr>
          <p:nvPr/>
        </p:nvPicPr>
        <p:blipFill>
          <a:blip r:embed="rId1"/>
          <a:stretch>
            <a:fillRect/>
          </a:stretch>
        </p:blipFill>
        <p:spPr>
          <a:xfrm>
            <a:off x="898646" y="3807069"/>
            <a:ext cx="2798587" cy="818905"/>
          </a:xfrm>
          <a:prstGeom prst="rect">
            <a:avLst/>
          </a:prstGeom>
        </p:spPr>
      </p:pic>
    </p:spTree>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911146" y="1258962"/>
          <a:ext cx="9709960" cy="5068955"/>
        </p:xfrm>
        <a:graphic>
          <a:graphicData uri="http://schemas.openxmlformats.org/drawingml/2006/table">
            <a:tbl>
              <a:tblPr firstRow="1" firstCol="1" bandRow="1">
                <a:tableStyleId>{5C22544A-7EE6-4342-B048-85BDC9FD1C3A}</a:tableStyleId>
              </a:tblPr>
              <a:tblGrid>
                <a:gridCol w="2608095"/>
                <a:gridCol w="4091777"/>
                <a:gridCol w="3010088"/>
              </a:tblGrid>
              <a:tr h="343008">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r>
              <a:tr h="524292">
                <a:tc>
                  <a:txBody>
                    <a:bodyPr/>
                    <a:lstStyle/>
                    <a:p>
                      <a:pPr indent="-547370">
                        <a:lnSpc>
                          <a:spcPts val="2400"/>
                        </a:lnSpc>
                      </a:pPr>
                      <a:r>
                        <a:rPr lang="en-US" sz="1400" kern="0">
                          <a:effectLst/>
                        </a:rPr>
                        <a:t>ABS(x)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的绝对值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a:t>
                      </a:r>
                      <a:r>
                        <a:rPr lang="en-US" sz="1400" kern="0">
                          <a:effectLst/>
                        </a:rPr>
                        <a:t> -1 </a:t>
                      </a:r>
                      <a:r>
                        <a:rPr lang="zh-CN" sz="1400" kern="0">
                          <a:effectLst/>
                        </a:rPr>
                        <a:t>的绝对值：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ABS(-1) -- </a:t>
                      </a:r>
                      <a:r>
                        <a:rPr lang="zh-CN" sz="1400" kern="0">
                          <a:effectLst/>
                        </a:rPr>
                        <a:t>返回</a:t>
                      </a:r>
                      <a:r>
                        <a:rPr lang="en-US" sz="14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r h="317028">
                <a:tc>
                  <a:txBody>
                    <a:bodyPr/>
                    <a:lstStyle/>
                    <a:p>
                      <a:pPr indent="-547370">
                        <a:lnSpc>
                          <a:spcPts val="2400"/>
                        </a:lnSpc>
                      </a:pPr>
                      <a:r>
                        <a:rPr lang="en-US" sz="1400" kern="0">
                          <a:effectLst/>
                        </a:rPr>
                        <a:t>CEIL(x)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返回大于或等于</a:t>
                      </a:r>
                      <a:r>
                        <a:rPr lang="en-US" sz="1400" kern="0">
                          <a:effectLst/>
                        </a:rPr>
                        <a:t> x </a:t>
                      </a:r>
                      <a:r>
                        <a:rPr lang="zh-CN" sz="1400" kern="0">
                          <a:effectLst/>
                        </a:rPr>
                        <a:t>的最小整数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CEIL(1.5) -- </a:t>
                      </a:r>
                      <a:r>
                        <a:rPr lang="zh-CN" sz="1400" kern="0">
                          <a:effectLst/>
                        </a:rPr>
                        <a:t>返回</a:t>
                      </a:r>
                      <a:r>
                        <a:rPr lang="en-US" sz="1400" kern="0">
                          <a:effectLst/>
                        </a:rPr>
                        <a:t>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r h="524292">
                <a:tc>
                  <a:txBody>
                    <a:bodyPr/>
                    <a:lstStyle/>
                    <a:p>
                      <a:pPr indent="-547370">
                        <a:lnSpc>
                          <a:spcPts val="2400"/>
                        </a:lnSpc>
                      </a:pPr>
                      <a:r>
                        <a:rPr lang="en-US" sz="1400" kern="0">
                          <a:effectLst/>
                        </a:rPr>
                        <a:t>FLOOR(x)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返回小于或等于</a:t>
                      </a:r>
                      <a:r>
                        <a:rPr lang="en-US" sz="1400" kern="0">
                          <a:effectLst/>
                        </a:rPr>
                        <a:t> x </a:t>
                      </a:r>
                      <a:r>
                        <a:rPr lang="zh-CN" sz="1400" kern="0">
                          <a:effectLst/>
                        </a:rPr>
                        <a:t>的最大整数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小于或等于</a:t>
                      </a:r>
                      <a:r>
                        <a:rPr lang="en-US" sz="1400" kern="0">
                          <a:effectLst/>
                        </a:rPr>
                        <a:t> 1.5 </a:t>
                      </a:r>
                      <a:r>
                        <a:rPr lang="zh-CN" sz="1400" kern="0">
                          <a:effectLst/>
                        </a:rPr>
                        <a:t>的整数：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FLOOR(1.5) -- </a:t>
                      </a:r>
                      <a:r>
                        <a:rPr lang="zh-CN" sz="1400" kern="0">
                          <a:effectLst/>
                        </a:rPr>
                        <a:t>返回</a:t>
                      </a:r>
                      <a:r>
                        <a:rPr lang="en-US" sz="1400" kern="0">
                          <a:effectLst/>
                        </a:rPr>
                        <a: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r h="1640420">
                <a:tc>
                  <a:txBody>
                    <a:bodyPr/>
                    <a:lstStyle/>
                    <a:p>
                      <a:pPr indent="-547370">
                        <a:lnSpc>
                          <a:spcPts val="2400"/>
                        </a:lnSpc>
                      </a:pPr>
                      <a:r>
                        <a:rPr lang="en-US" sz="1400" kern="0">
                          <a:effectLst/>
                        </a:rPr>
                        <a:t>GREATEST(expr1, expr2, expr3,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返回列表中的最大值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返回以下数字列表中的最大值：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GREATEST(3, 12, 34, 8, 25); -- 34</a:t>
                      </a:r>
                      <a:endParaRPr lang="zh-CN" sz="1400" kern="100">
                        <a:effectLst/>
                      </a:endParaRPr>
                    </a:p>
                    <a:p>
                      <a:pPr indent="-547370" latinLnBrk="1">
                        <a:lnSpc>
                          <a:spcPts val="2400"/>
                        </a:lnSpc>
                      </a:pPr>
                      <a:r>
                        <a:rPr lang="zh-CN" sz="1400" kern="0">
                          <a:effectLst/>
                        </a:rPr>
                        <a:t>返回以下字符串列表中的最大值：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GREATEST("Google", "Runoob", "Apple");   --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r h="1640420">
                <a:tc>
                  <a:txBody>
                    <a:bodyPr/>
                    <a:lstStyle/>
                    <a:p>
                      <a:pPr indent="-547370">
                        <a:lnSpc>
                          <a:spcPts val="2400"/>
                        </a:lnSpc>
                      </a:pPr>
                      <a:r>
                        <a:rPr lang="en-US" sz="1400" kern="0">
                          <a:effectLst/>
                        </a:rPr>
                        <a:t>LEAST(expr1, expr2, expr3,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返回列表中的最小值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返回以下数字列表中的最小值：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LEAST(3, 12, 34, 8, 25); -- 3</a:t>
                      </a:r>
                      <a:endParaRPr lang="zh-CN" sz="1400" kern="100">
                        <a:effectLst/>
                      </a:endParaRPr>
                    </a:p>
                    <a:p>
                      <a:pPr indent="-547370" latinLnBrk="1">
                        <a:lnSpc>
                          <a:spcPts val="2400"/>
                        </a:lnSpc>
                      </a:pPr>
                      <a:r>
                        <a:rPr lang="zh-CN" sz="1400" kern="0">
                          <a:effectLst/>
                        </a:rPr>
                        <a:t>返回以下字符串列表中的最小值：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LEAST("Google", "Runoob", "Apple");   -- Apple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bl>
          </a:graphicData>
        </a:graphic>
      </p:graphicFrame>
    </p:spTree>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1750546" y="1717437"/>
          <a:ext cx="8357445" cy="4561105"/>
        </p:xfrm>
        <a:graphic>
          <a:graphicData uri="http://schemas.openxmlformats.org/drawingml/2006/table">
            <a:tbl>
              <a:tblPr firstRow="1" firstCol="1" bandRow="1">
                <a:tableStyleId>{5C22544A-7EE6-4342-B048-85BDC9FD1C3A}</a:tableStyleId>
              </a:tblPr>
              <a:tblGrid>
                <a:gridCol w="2244810"/>
                <a:gridCol w="3521827"/>
                <a:gridCol w="2590808"/>
              </a:tblGrid>
              <a:tr h="205583">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r>
              <a:tr h="1330087">
                <a:tc>
                  <a:txBody>
                    <a:bodyPr/>
                    <a:lstStyle/>
                    <a:p>
                      <a:pPr indent="-547370">
                        <a:lnSpc>
                          <a:spcPts val="2400"/>
                        </a:lnSpc>
                      </a:pPr>
                      <a:r>
                        <a:rPr lang="en-US" sz="1400" kern="0">
                          <a:effectLst/>
                        </a:rPr>
                        <a:t>MAX(expression)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返回字段</a:t>
                      </a:r>
                      <a:r>
                        <a:rPr lang="en-US" sz="1400" kern="0">
                          <a:effectLst/>
                        </a:rPr>
                        <a:t> expression </a:t>
                      </a:r>
                      <a:r>
                        <a:rPr lang="zh-CN" sz="1400" kern="0">
                          <a:effectLst/>
                        </a:rPr>
                        <a:t>中的最大值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返回数据表</a:t>
                      </a:r>
                      <a:r>
                        <a:rPr lang="en-US" sz="1400" kern="0">
                          <a:effectLst/>
                        </a:rPr>
                        <a:t> Products </a:t>
                      </a:r>
                      <a:r>
                        <a:rPr lang="zh-CN" sz="1400" kern="0">
                          <a:effectLst/>
                        </a:rPr>
                        <a:t>中字段</a:t>
                      </a:r>
                      <a:r>
                        <a:rPr lang="en-US" sz="1400" kern="0">
                          <a:effectLst/>
                        </a:rPr>
                        <a:t> Price </a:t>
                      </a:r>
                      <a:r>
                        <a:rPr lang="zh-CN" sz="1400" kern="0">
                          <a:effectLst/>
                        </a:rPr>
                        <a:t>的最大值：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MAX(Price) AS LargestPrice FROM Products;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r h="1330087">
                <a:tc>
                  <a:txBody>
                    <a:bodyPr/>
                    <a:lstStyle/>
                    <a:p>
                      <a:pPr indent="-547370">
                        <a:lnSpc>
                          <a:spcPts val="2400"/>
                        </a:lnSpc>
                      </a:pPr>
                      <a:r>
                        <a:rPr lang="en-US" sz="1400" kern="0">
                          <a:effectLst/>
                        </a:rPr>
                        <a:t>MIN(expression)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返回字段</a:t>
                      </a:r>
                      <a:r>
                        <a:rPr lang="en-US" sz="1400" kern="0">
                          <a:effectLst/>
                        </a:rPr>
                        <a:t> expression </a:t>
                      </a:r>
                      <a:r>
                        <a:rPr lang="zh-CN" sz="1400" kern="0">
                          <a:effectLst/>
                        </a:rPr>
                        <a:t>中的最小值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zh-CN" sz="1400" kern="0">
                          <a:effectLst/>
                        </a:rPr>
                        <a:t>返回数据表</a:t>
                      </a:r>
                      <a:r>
                        <a:rPr lang="en-US" sz="1400" kern="0">
                          <a:effectLst/>
                        </a:rPr>
                        <a:t> Products </a:t>
                      </a:r>
                      <a:r>
                        <a:rPr lang="zh-CN" sz="1400" kern="0">
                          <a:effectLst/>
                        </a:rPr>
                        <a:t>中字段</a:t>
                      </a:r>
                      <a:r>
                        <a:rPr lang="en-US" sz="1400" kern="0">
                          <a:effectLst/>
                        </a:rPr>
                        <a:t> Price </a:t>
                      </a:r>
                      <a:r>
                        <a:rPr lang="zh-CN" sz="1400" kern="0">
                          <a:effectLst/>
                        </a:rPr>
                        <a:t>的最小值：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MIN(Price) AS MinPrice FROM Products;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r h="641466">
                <a:tc>
                  <a:txBody>
                    <a:bodyPr/>
                    <a:lstStyle/>
                    <a:p>
                      <a:pPr indent="-547370">
                        <a:lnSpc>
                          <a:spcPts val="2400"/>
                        </a:lnSpc>
                      </a:pPr>
                      <a:r>
                        <a:rPr lang="en-US" sz="1400" kern="0">
                          <a:effectLst/>
                        </a:rPr>
                        <a:t>MOD(x,y)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除以</a:t>
                      </a:r>
                      <a:r>
                        <a:rPr lang="en-US" sz="1400" kern="0">
                          <a:effectLst/>
                        </a:rPr>
                        <a:t> y </a:t>
                      </a:r>
                      <a:r>
                        <a:rPr lang="zh-CN" sz="1400" kern="0">
                          <a:effectLst/>
                        </a:rPr>
                        <a:t>以后的余数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en-US" sz="1400" kern="0">
                          <a:effectLst/>
                        </a:rPr>
                        <a:t>5 </a:t>
                      </a:r>
                      <a:r>
                        <a:rPr lang="zh-CN" sz="1400" kern="0">
                          <a:effectLst/>
                        </a:rPr>
                        <a:t>除于</a:t>
                      </a:r>
                      <a:r>
                        <a:rPr lang="en-US" sz="1400" kern="0">
                          <a:effectLst/>
                        </a:rPr>
                        <a:t> 2 </a:t>
                      </a:r>
                      <a:r>
                        <a:rPr lang="zh-CN" sz="1400" kern="0">
                          <a:effectLst/>
                        </a:rPr>
                        <a:t>的余数：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MOD(5,2) -- 1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r h="379135">
                <a:tc>
                  <a:txBody>
                    <a:bodyPr/>
                    <a:lstStyle/>
                    <a:p>
                      <a:pPr indent="-547370">
                        <a:lnSpc>
                          <a:spcPts val="2400"/>
                        </a:lnSpc>
                      </a:pPr>
                      <a:r>
                        <a:rPr lang="en-US" sz="1400" kern="0">
                          <a:effectLst/>
                        </a:rPr>
                        <a:t>PI()</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返回圆周率</a:t>
                      </a:r>
                      <a:r>
                        <a:rPr lang="en-US" sz="1400" kern="0">
                          <a:effectLst/>
                        </a:rPr>
                        <a:t>(3.141593</a:t>
                      </a:r>
                      <a:r>
                        <a:rPr lang="zh-CN" sz="1400" kern="0">
                          <a:effectLst/>
                        </a:rPr>
                        <a:t>）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PI() --3.141593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r h="641466">
                <a:tc>
                  <a:txBody>
                    <a:bodyPr/>
                    <a:lstStyle/>
                    <a:p>
                      <a:pPr indent="-547370">
                        <a:lnSpc>
                          <a:spcPts val="2400"/>
                        </a:lnSpc>
                      </a:pPr>
                      <a:r>
                        <a:rPr lang="en-US" sz="1400" kern="0">
                          <a:effectLst/>
                        </a:rPr>
                        <a:t>POW(x,y)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x </a:t>
                      </a:r>
                      <a:r>
                        <a:rPr lang="zh-CN" sz="1400" kern="0">
                          <a:effectLst/>
                        </a:rPr>
                        <a:t>的</a:t>
                      </a:r>
                      <a:r>
                        <a:rPr lang="en-US" sz="1400" kern="0">
                          <a:effectLst/>
                        </a:rPr>
                        <a:t> y </a:t>
                      </a:r>
                      <a:r>
                        <a:rPr lang="zh-CN" sz="1400" kern="0">
                          <a:effectLst/>
                        </a:rPr>
                        <a:t>次方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2400"/>
                        </a:lnSpc>
                      </a:pPr>
                      <a:r>
                        <a:rPr lang="en-US" sz="1400" kern="0">
                          <a:effectLst/>
                        </a:rPr>
                        <a:t>2 </a:t>
                      </a:r>
                      <a:r>
                        <a:rPr lang="zh-CN" sz="1400" kern="0">
                          <a:effectLst/>
                        </a:rPr>
                        <a:t>的</a:t>
                      </a:r>
                      <a:r>
                        <a:rPr lang="en-US" sz="1400" kern="0">
                          <a:effectLst/>
                        </a:rPr>
                        <a:t> 3 </a:t>
                      </a:r>
                      <a:r>
                        <a:rPr lang="zh-CN" sz="1400" kern="0">
                          <a:effectLst/>
                        </a:rPr>
                        <a:t>次方：</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POW(2,3) -- 8</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bl>
          </a:graphicData>
        </a:graphic>
      </p:graphicFrame>
    </p:spTree>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文本占位符 3"/>
          <p:cNvSpPr txBox="1"/>
          <p:nvPr/>
        </p:nvSpPr>
        <p:spPr>
          <a:xfrm>
            <a:off x="721200" y="1339508"/>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数学函数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1505470" y="2040758"/>
          <a:ext cx="8716821" cy="3321029"/>
        </p:xfrm>
        <a:graphic>
          <a:graphicData uri="http://schemas.openxmlformats.org/drawingml/2006/table">
            <a:tbl>
              <a:tblPr firstRow="1" firstCol="1" bandRow="1">
                <a:tableStyleId>{5C22544A-7EE6-4342-B048-85BDC9FD1C3A}</a:tableStyleId>
              </a:tblPr>
              <a:tblGrid>
                <a:gridCol w="2341338"/>
                <a:gridCol w="3673268"/>
                <a:gridCol w="2702215"/>
              </a:tblGrid>
              <a:tr h="0">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752" marR="12752" marT="12752" marB="12752"/>
                </a:tc>
              </a:tr>
              <a:tr h="458618">
                <a:tc>
                  <a:txBody>
                    <a:bodyPr/>
                    <a:lstStyle/>
                    <a:p>
                      <a:pPr indent="-547370">
                        <a:lnSpc>
                          <a:spcPts val="2400"/>
                        </a:lnSpc>
                      </a:pPr>
                      <a:r>
                        <a:rPr lang="en-US" sz="1400" kern="0">
                          <a:effectLst/>
                        </a:rPr>
                        <a:t>RAND()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a:t>
                      </a:r>
                      <a:r>
                        <a:rPr lang="en-US" sz="1400" kern="0">
                          <a:effectLst/>
                        </a:rPr>
                        <a:t> 0 </a:t>
                      </a:r>
                      <a:r>
                        <a:rPr lang="zh-CN" sz="1400" kern="0">
                          <a:effectLst/>
                        </a:rPr>
                        <a:t>到</a:t>
                      </a:r>
                      <a:r>
                        <a:rPr lang="en-US" sz="1400" kern="0">
                          <a:effectLst/>
                        </a:rPr>
                        <a:t> 1 </a:t>
                      </a:r>
                      <a:r>
                        <a:rPr lang="zh-CN" sz="1400" kern="0">
                          <a:effectLst/>
                        </a:rPr>
                        <a:t>的随机数　　</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RAND() --0.93099315644334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r h="662964">
                <a:tc>
                  <a:txBody>
                    <a:bodyPr/>
                    <a:lstStyle/>
                    <a:p>
                      <a:pPr indent="-547370">
                        <a:lnSpc>
                          <a:spcPts val="2400"/>
                        </a:lnSpc>
                      </a:pPr>
                      <a:r>
                        <a:rPr lang="en-US" sz="1400" kern="0">
                          <a:effectLst/>
                        </a:rPr>
                        <a:t>ROUND(x)</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返回离</a:t>
                      </a:r>
                      <a:r>
                        <a:rPr lang="en-US" sz="1400" kern="0">
                          <a:effectLst/>
                        </a:rPr>
                        <a:t> x </a:t>
                      </a:r>
                      <a:r>
                        <a:rPr lang="zh-CN" sz="1400" kern="0">
                          <a:effectLst/>
                        </a:rPr>
                        <a:t>最近的整数（遵循四舍五入）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ROUND(1.23456) --1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r h="662964">
                <a:tc>
                  <a:txBody>
                    <a:bodyPr/>
                    <a:lstStyle/>
                    <a:p>
                      <a:pPr indent="-547370">
                        <a:lnSpc>
                          <a:spcPts val="2400"/>
                        </a:lnSpc>
                      </a:pPr>
                      <a:r>
                        <a:rPr lang="en-US" sz="1400" kern="0">
                          <a:effectLst/>
                        </a:rPr>
                        <a:t>ROUND(x,y)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返回指定位数的小数（遵循四舍五入）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ROUND(1.23456,3) –1.235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r h="1297619">
                <a:tc>
                  <a:txBody>
                    <a:bodyPr/>
                    <a:lstStyle/>
                    <a:p>
                      <a:pPr indent="-547370">
                        <a:lnSpc>
                          <a:spcPts val="2400"/>
                        </a:lnSpc>
                      </a:pPr>
                      <a:r>
                        <a:rPr lang="en-US" sz="1400" kern="0">
                          <a:effectLst/>
                        </a:rPr>
                        <a:t>TRUNCATE(x,y)</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a:lnSpc>
                          <a:spcPts val="2400"/>
                        </a:lnSpc>
                      </a:pPr>
                      <a:r>
                        <a:rPr lang="zh-CN" sz="1400" kern="0">
                          <a:effectLst/>
                        </a:rPr>
                        <a:t>返回数值</a:t>
                      </a:r>
                      <a:r>
                        <a:rPr lang="en-US" sz="1400" kern="0">
                          <a:effectLst/>
                        </a:rPr>
                        <a:t> x </a:t>
                      </a:r>
                      <a:r>
                        <a:rPr lang="zh-CN" sz="1400" kern="0">
                          <a:effectLst/>
                        </a:rPr>
                        <a:t>保留到小数点后</a:t>
                      </a:r>
                      <a:r>
                        <a:rPr lang="en-US" sz="1400" kern="0">
                          <a:effectLst/>
                        </a:rPr>
                        <a:t> y </a:t>
                      </a:r>
                      <a:r>
                        <a:rPr lang="zh-CN" sz="1400" kern="0">
                          <a:effectLst/>
                        </a:rPr>
                        <a:t>位的值（与</a:t>
                      </a:r>
                      <a:r>
                        <a:rPr lang="en-US" sz="1400" kern="0">
                          <a:effectLst/>
                        </a:rPr>
                        <a:t> ROUND </a:t>
                      </a:r>
                      <a:r>
                        <a:rPr lang="zh-CN" sz="1400" kern="0">
                          <a:effectLst/>
                        </a:rPr>
                        <a:t>最大的区别是不会进行四舍五入）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TRUNCATE(1.23456,3) -- 1.234</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1254" marR="21254" marT="29756" marB="29756"/>
                </a:tc>
              </a:tr>
            </a:tbl>
          </a:graphicData>
        </a:graphic>
      </p:graphicFrame>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字符串函数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p:cNvGraphicFramePr>
            <a:graphicFrameLocks noGrp="1"/>
          </p:cNvGraphicFramePr>
          <p:nvPr/>
        </p:nvGraphicFramePr>
        <p:xfrm>
          <a:off x="1268449" y="1395167"/>
          <a:ext cx="9195468" cy="5085484"/>
        </p:xfrm>
        <a:graphic>
          <a:graphicData uri="http://schemas.openxmlformats.org/drawingml/2006/table">
            <a:tbl>
              <a:tblPr firstRow="1" firstCol="1" bandRow="1">
                <a:tableStyleId>{5C22544A-7EE6-4342-B048-85BDC9FD1C3A}</a:tableStyleId>
              </a:tblPr>
              <a:tblGrid>
                <a:gridCol w="2885538"/>
                <a:gridCol w="3547611"/>
                <a:gridCol w="2762319"/>
              </a:tblGrid>
              <a:tr h="225120">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7507" marR="7507" marT="7507" marB="7507"/>
                </a:tc>
              </a:tr>
              <a:tr h="794035">
                <a:tc>
                  <a:txBody>
                    <a:bodyPr/>
                    <a:lstStyle/>
                    <a:p>
                      <a:pPr indent="-547370">
                        <a:lnSpc>
                          <a:spcPts val="2400"/>
                        </a:lnSpc>
                      </a:pPr>
                      <a:r>
                        <a:rPr lang="en-US" sz="1400" kern="0">
                          <a:effectLst/>
                        </a:rPr>
                        <a:t>CHAR_LENGTH(s)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返回字符串</a:t>
                      </a:r>
                      <a:r>
                        <a:rPr lang="en-US" sz="1400" kern="0">
                          <a:effectLst/>
                        </a:rPr>
                        <a:t> s </a:t>
                      </a:r>
                      <a:r>
                        <a:rPr lang="zh-CN" sz="1400" kern="0">
                          <a:effectLst/>
                        </a:rPr>
                        <a:t>的字符数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RUNOOB </a:t>
                      </a:r>
                      <a:r>
                        <a:rPr lang="zh-CN" sz="1400" kern="0">
                          <a:effectLst/>
                        </a:rPr>
                        <a:t>的字符数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CHAR_LENGTH("RUNOOB") AS LengthOfString;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r>
              <a:tr h="760285">
                <a:tc>
                  <a:txBody>
                    <a:bodyPr/>
                    <a:lstStyle/>
                    <a:p>
                      <a:pPr indent="-547370">
                        <a:lnSpc>
                          <a:spcPts val="2400"/>
                        </a:lnSpc>
                      </a:pPr>
                      <a:r>
                        <a:rPr lang="en-US" sz="1400" kern="0">
                          <a:effectLst/>
                        </a:rPr>
                        <a:t>CHARACTER_LENGTH(s)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返回字符串</a:t>
                      </a:r>
                      <a:r>
                        <a:rPr lang="en-US" sz="1400" kern="0">
                          <a:effectLst/>
                        </a:rPr>
                        <a:t> s </a:t>
                      </a:r>
                      <a:r>
                        <a:rPr lang="zh-CN" sz="1400" kern="0">
                          <a:effectLst/>
                        </a:rPr>
                        <a:t>的字符数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RUNOOB </a:t>
                      </a:r>
                      <a:r>
                        <a:rPr lang="zh-CN" sz="1400" kern="0">
                          <a:effectLst/>
                        </a:rPr>
                        <a:t>的字符数</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CHARACTER_LENGTH("RUNOOB") AS LengthOfString;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r>
              <a:tr h="898347">
                <a:tc>
                  <a:txBody>
                    <a:bodyPr/>
                    <a:lstStyle/>
                    <a:p>
                      <a:pPr indent="-547370">
                        <a:lnSpc>
                          <a:spcPts val="2400"/>
                        </a:lnSpc>
                      </a:pPr>
                      <a:r>
                        <a:rPr lang="en-US" sz="1400" kern="0">
                          <a:effectLst/>
                        </a:rPr>
                        <a:t>CONCAT(s1,s2...sn)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字符串</a:t>
                      </a:r>
                      <a:r>
                        <a:rPr lang="en-US" sz="1400" kern="0">
                          <a:effectLst/>
                        </a:rPr>
                        <a:t> s1,s2 </a:t>
                      </a:r>
                      <a:r>
                        <a:rPr lang="zh-CN" sz="1400" kern="0">
                          <a:effectLst/>
                        </a:rPr>
                        <a:t>等多个字符串合并为一个字符串</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合并多个字符串</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CONCAT("SQL ", "Runoob ", "Gooogle ", "Facebook") AS ConcatenatedString;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r>
              <a:tr h="1246456">
                <a:tc>
                  <a:txBody>
                    <a:bodyPr/>
                    <a:lstStyle/>
                    <a:p>
                      <a:pPr indent="-547370">
                        <a:lnSpc>
                          <a:spcPts val="2400"/>
                        </a:lnSpc>
                      </a:pPr>
                      <a:r>
                        <a:rPr lang="en-US" sz="1400" kern="0">
                          <a:effectLst/>
                        </a:rPr>
                        <a:t>CONCAT_WS(x, s1,s2...sn)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同</a:t>
                      </a:r>
                      <a:r>
                        <a:rPr lang="en-US" sz="1400" kern="0">
                          <a:effectLst/>
                        </a:rPr>
                        <a:t> CONCAT(s1,s2,...) </a:t>
                      </a:r>
                      <a:r>
                        <a:rPr lang="zh-CN" sz="1400" kern="0">
                          <a:effectLst/>
                        </a:rPr>
                        <a:t>函数，但是每个字符串之间要加上</a:t>
                      </a:r>
                      <a:r>
                        <a:rPr lang="en-US" sz="1400" kern="0">
                          <a:effectLst/>
                        </a:rPr>
                        <a:t> x</a:t>
                      </a:r>
                      <a:r>
                        <a:rPr lang="zh-CN" sz="1400" kern="0">
                          <a:effectLst/>
                        </a:rPr>
                        <a:t>，</a:t>
                      </a:r>
                      <a:r>
                        <a:rPr lang="en-US" sz="1400" kern="0">
                          <a:effectLst/>
                        </a:rPr>
                        <a:t>x </a:t>
                      </a:r>
                      <a:r>
                        <a:rPr lang="zh-CN" sz="1400" kern="0">
                          <a:effectLst/>
                        </a:rPr>
                        <a:t>可以是分隔符</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合并多个字符串，并添加分隔符：</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CONCAT_WS("-", "SQL", "Tutorial", "is", "fun!")AS ConcatenatedString;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r>
              <a:tr h="1145000">
                <a:tc>
                  <a:txBody>
                    <a:bodyPr/>
                    <a:lstStyle/>
                    <a:p>
                      <a:pPr indent="-547370">
                        <a:lnSpc>
                          <a:spcPts val="2400"/>
                        </a:lnSpc>
                      </a:pPr>
                      <a:r>
                        <a:rPr lang="en-US" sz="1400" kern="0">
                          <a:effectLst/>
                        </a:rPr>
                        <a:t>FIELD(s,s1,s2...)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a:lnSpc>
                          <a:spcPts val="2400"/>
                        </a:lnSpc>
                      </a:pPr>
                      <a:r>
                        <a:rPr lang="zh-CN" sz="1400" kern="0">
                          <a:effectLst/>
                        </a:rPr>
                        <a:t>返回第一个字符串</a:t>
                      </a:r>
                      <a:r>
                        <a:rPr lang="en-US" sz="1400" kern="0">
                          <a:effectLst/>
                        </a:rPr>
                        <a:t> s </a:t>
                      </a:r>
                      <a:r>
                        <a:rPr lang="zh-CN" sz="1400" kern="0">
                          <a:effectLst/>
                        </a:rPr>
                        <a:t>在字符串列表</a:t>
                      </a:r>
                      <a:r>
                        <a:rPr lang="en-US" sz="1400" kern="0">
                          <a:effectLst/>
                        </a:rPr>
                        <a:t>(s1,s2...)</a:t>
                      </a:r>
                      <a:r>
                        <a:rPr lang="zh-CN" sz="1400" kern="0">
                          <a:effectLst/>
                        </a:rPr>
                        <a:t>中的位置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c>
                  <a:txBody>
                    <a:bodyPr/>
                    <a:lstStyle/>
                    <a:p>
                      <a:pPr indent="-547370" latinLnBrk="1">
                        <a:lnSpc>
                          <a:spcPts val="2400"/>
                        </a:lnSpc>
                      </a:pPr>
                      <a:r>
                        <a:rPr lang="zh-CN" sz="1400" kern="0">
                          <a:effectLst/>
                        </a:rPr>
                        <a:t>返回字符串</a:t>
                      </a:r>
                      <a:r>
                        <a:rPr lang="en-US" sz="1400" kern="0">
                          <a:effectLst/>
                        </a:rPr>
                        <a:t> c </a:t>
                      </a:r>
                      <a:r>
                        <a:rPr lang="zh-CN" sz="1400" kern="0">
                          <a:effectLst/>
                        </a:rPr>
                        <a:t>在列表值中的位置：</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FIELD("c", "a", "b", "c", "d", "e");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12512" marR="12512" marT="17517" marB="17517"/>
                </a:tc>
              </a:tr>
            </a:tbl>
          </a:graphicData>
        </a:graphic>
      </p:graphicFrame>
    </p:spTree>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p:cNvGraphicFramePr>
            <a:graphicFrameLocks noGrp="1"/>
          </p:cNvGraphicFramePr>
          <p:nvPr/>
        </p:nvGraphicFramePr>
        <p:xfrm>
          <a:off x="838200" y="1738461"/>
          <a:ext cx="10515599" cy="4099560"/>
        </p:xfrm>
        <a:graphic>
          <a:graphicData uri="http://schemas.openxmlformats.org/drawingml/2006/table">
            <a:tbl>
              <a:tblPr firstRow="1" firstCol="1" bandRow="1">
                <a:tableStyleId>{5C22544A-7EE6-4342-B048-85BDC9FD1C3A}</a:tableStyleId>
              </a:tblPr>
              <a:tblGrid>
                <a:gridCol w="3299795"/>
                <a:gridCol w="4056918"/>
                <a:gridCol w="3158886"/>
              </a:tblGrid>
              <a:tr h="0">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r>
              <a:tr h="0">
                <a:tc>
                  <a:txBody>
                    <a:bodyPr/>
                    <a:lstStyle/>
                    <a:p>
                      <a:pPr indent="-547370">
                        <a:lnSpc>
                          <a:spcPts val="2400"/>
                        </a:lnSpc>
                      </a:pPr>
                      <a:r>
                        <a:rPr lang="en-US" sz="1400" kern="0">
                          <a:effectLst/>
                        </a:rPr>
                        <a:t>LTRIM(s)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去掉字符串</a:t>
                      </a:r>
                      <a:r>
                        <a:rPr lang="en-US" sz="1400" kern="0">
                          <a:effectLst/>
                        </a:rPr>
                        <a:t> s </a:t>
                      </a:r>
                      <a:r>
                        <a:rPr lang="zh-CN" sz="1400" kern="0">
                          <a:effectLst/>
                        </a:rPr>
                        <a:t>开始处的空格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去掉字符串</a:t>
                      </a:r>
                      <a:r>
                        <a:rPr lang="en-US" sz="1400" kern="0">
                          <a:effectLst/>
                        </a:rPr>
                        <a:t> RUNOOB</a:t>
                      </a:r>
                      <a:r>
                        <a:rPr lang="zh-CN" sz="1400" kern="0">
                          <a:effectLst/>
                        </a:rPr>
                        <a:t>开始处的空格：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LTRIM("    RUNOOB") AS LeftTrimmedString;--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400" kern="0">
                          <a:effectLst/>
                        </a:rPr>
                        <a:t>MID(s,n,len)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从字符串</a:t>
                      </a:r>
                      <a:r>
                        <a:rPr lang="en-US" sz="1400" kern="0">
                          <a:effectLst/>
                        </a:rPr>
                        <a:t> s </a:t>
                      </a:r>
                      <a:r>
                        <a:rPr lang="zh-CN" sz="1400" kern="0">
                          <a:effectLst/>
                        </a:rPr>
                        <a:t>的</a:t>
                      </a:r>
                      <a:r>
                        <a:rPr lang="en-US" sz="1400" kern="0">
                          <a:effectLst/>
                        </a:rPr>
                        <a:t> n </a:t>
                      </a:r>
                      <a:r>
                        <a:rPr lang="zh-CN" sz="1400" kern="0">
                          <a:effectLst/>
                        </a:rPr>
                        <a:t>位置截取长度为</a:t>
                      </a:r>
                      <a:r>
                        <a:rPr lang="en-US" sz="1400" kern="0">
                          <a:effectLst/>
                        </a:rPr>
                        <a:t> len </a:t>
                      </a:r>
                      <a:r>
                        <a:rPr lang="zh-CN" sz="1400" kern="0">
                          <a:effectLst/>
                        </a:rPr>
                        <a:t>的子字符串，同</a:t>
                      </a:r>
                      <a:r>
                        <a:rPr lang="en-US" sz="1400" kern="0">
                          <a:effectLst/>
                        </a:rPr>
                        <a:t> SUBSTRING(s,n,len)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从字符串</a:t>
                      </a:r>
                      <a:r>
                        <a:rPr lang="en-US" sz="1400" kern="0">
                          <a:effectLst/>
                        </a:rPr>
                        <a:t> RUNOOB </a:t>
                      </a:r>
                      <a:r>
                        <a:rPr lang="zh-CN" sz="1400" kern="0">
                          <a:effectLst/>
                        </a:rPr>
                        <a:t>中的第</a:t>
                      </a:r>
                      <a:r>
                        <a:rPr lang="en-US" sz="1400" kern="0">
                          <a:effectLst/>
                        </a:rPr>
                        <a:t> 2 </a:t>
                      </a:r>
                      <a:r>
                        <a:rPr lang="zh-CN" sz="1400" kern="0">
                          <a:effectLst/>
                        </a:rPr>
                        <a:t>个位置截取</a:t>
                      </a:r>
                      <a:r>
                        <a:rPr lang="en-US" sz="1400" kern="0">
                          <a:effectLst/>
                        </a:rPr>
                        <a:t> 3</a:t>
                      </a:r>
                      <a:r>
                        <a:rPr lang="zh-CN" sz="1400" kern="0">
                          <a:effectLst/>
                        </a:rPr>
                        <a:t>个 字符：</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MID("RUNOOB", 2, 3) AS ExtractString; -- UNO</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400" kern="0">
                          <a:effectLst/>
                        </a:rPr>
                        <a:t>POSITION(s1 IN 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从字符串</a:t>
                      </a:r>
                      <a:r>
                        <a:rPr lang="en-US" sz="1400" kern="0">
                          <a:effectLst/>
                        </a:rPr>
                        <a:t> s </a:t>
                      </a:r>
                      <a:r>
                        <a:rPr lang="zh-CN" sz="1400" kern="0">
                          <a:effectLst/>
                        </a:rPr>
                        <a:t>中获取</a:t>
                      </a:r>
                      <a:r>
                        <a:rPr lang="en-US" sz="1400" kern="0">
                          <a:effectLst/>
                        </a:rPr>
                        <a:t> s1 </a:t>
                      </a:r>
                      <a:r>
                        <a:rPr lang="zh-CN" sz="1400" kern="0">
                          <a:effectLst/>
                        </a:rPr>
                        <a:t>的开始位置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返回字符串</a:t>
                      </a:r>
                      <a:r>
                        <a:rPr lang="en-US" sz="1400" kern="0">
                          <a:effectLst/>
                        </a:rPr>
                        <a:t> abc </a:t>
                      </a:r>
                      <a:r>
                        <a:rPr lang="zh-CN" sz="1400" kern="0">
                          <a:effectLst/>
                        </a:rPr>
                        <a:t>中</a:t>
                      </a:r>
                      <a:r>
                        <a:rPr lang="en-US" sz="1400" kern="0">
                          <a:effectLst/>
                        </a:rPr>
                        <a:t> b </a:t>
                      </a:r>
                      <a:r>
                        <a:rPr lang="zh-CN" sz="1400" kern="0">
                          <a:effectLst/>
                        </a:rPr>
                        <a:t>的位置：</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POSITION('b' in 'abc') -- 2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400" kern="0">
                          <a:effectLst/>
                        </a:rPr>
                        <a:t>REPLACE(s,s1,s2)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a:t>
                      </a:r>
                      <a:r>
                        <a:rPr lang="en-US" sz="1400" kern="0">
                          <a:effectLst/>
                        </a:rPr>
                        <a:t> s2 </a:t>
                      </a:r>
                      <a:r>
                        <a:rPr lang="zh-CN" sz="1400" kern="0">
                          <a:effectLst/>
                        </a:rPr>
                        <a:t>替代字符串</a:t>
                      </a:r>
                      <a:r>
                        <a:rPr lang="en-US" sz="1400" kern="0">
                          <a:effectLst/>
                        </a:rPr>
                        <a:t> s </a:t>
                      </a:r>
                      <a:r>
                        <a:rPr lang="zh-CN" sz="1400" kern="0">
                          <a:effectLst/>
                        </a:rPr>
                        <a:t>中的字符串</a:t>
                      </a:r>
                      <a:r>
                        <a:rPr lang="en-US" sz="1400" kern="0">
                          <a:effectLst/>
                        </a:rPr>
                        <a:t> s1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abc </a:t>
                      </a:r>
                      <a:r>
                        <a:rPr lang="zh-CN" sz="1400" kern="0">
                          <a:effectLst/>
                        </a:rPr>
                        <a:t>中的字符</a:t>
                      </a:r>
                      <a:r>
                        <a:rPr lang="en-US" sz="1400" kern="0">
                          <a:effectLst/>
                        </a:rPr>
                        <a:t> a </a:t>
                      </a:r>
                      <a:r>
                        <a:rPr lang="zh-CN" sz="1400" kern="0">
                          <a:effectLst/>
                        </a:rPr>
                        <a:t>替换为字符</a:t>
                      </a:r>
                      <a:r>
                        <a:rPr lang="en-US" sz="1400" kern="0">
                          <a:effectLst/>
                        </a:rPr>
                        <a:t> x</a:t>
                      </a:r>
                      <a:r>
                        <a:rPr lang="zh-CN" sz="1400" kern="0">
                          <a:effectLst/>
                        </a:rPr>
                        <a:t>：</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REPLACE('abc','a','x') --xbc</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400" kern="0">
                          <a:effectLst/>
                        </a:rPr>
                        <a:t>REVERSE(s)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a:t>
                      </a:r>
                      <a:r>
                        <a:rPr lang="en-US" sz="1400" kern="0">
                          <a:effectLst/>
                        </a:rPr>
                        <a:t>s</a:t>
                      </a:r>
                      <a:r>
                        <a:rPr lang="zh-CN" sz="1400" kern="0">
                          <a:effectLst/>
                        </a:rPr>
                        <a:t>的顺序反过来</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abc </a:t>
                      </a:r>
                      <a:r>
                        <a:rPr lang="zh-CN" sz="1400" kern="0">
                          <a:effectLst/>
                        </a:rPr>
                        <a:t>的顺序反过来：</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REVERSE('abc') -- cba</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p:cNvGraphicFramePr>
            <a:graphicFrameLocks noGrp="1"/>
          </p:cNvGraphicFramePr>
          <p:nvPr/>
        </p:nvGraphicFramePr>
        <p:xfrm>
          <a:off x="517526" y="1541341"/>
          <a:ext cx="11156947" cy="4307198"/>
        </p:xfrm>
        <a:graphic>
          <a:graphicData uri="http://schemas.openxmlformats.org/drawingml/2006/table">
            <a:tbl>
              <a:tblPr firstRow="1" firstCol="1" bandRow="1">
                <a:tableStyleId>{5C22544A-7EE6-4342-B048-85BDC9FD1C3A}</a:tableStyleId>
              </a:tblPr>
              <a:tblGrid>
                <a:gridCol w="3501050"/>
                <a:gridCol w="4304350"/>
                <a:gridCol w="3351547"/>
              </a:tblGrid>
              <a:tr h="236607">
                <a:tc>
                  <a:txBody>
                    <a:bodyPr/>
                    <a:lstStyle/>
                    <a:p>
                      <a:pPr indent="-547370"/>
                      <a:r>
                        <a:rPr lang="zh-CN" sz="1200" kern="0">
                          <a:effectLst/>
                        </a:rPr>
                        <a:t>函数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r>
              <a:tr h="612738">
                <a:tc>
                  <a:txBody>
                    <a:bodyPr/>
                    <a:lstStyle/>
                    <a:p>
                      <a:pPr indent="-547370">
                        <a:lnSpc>
                          <a:spcPts val="2400"/>
                        </a:lnSpc>
                      </a:pPr>
                      <a:r>
                        <a:rPr lang="en-US" sz="1200" kern="0">
                          <a:effectLst/>
                        </a:rPr>
                        <a:t>RIGHT(s,n)</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返回字符串</a:t>
                      </a:r>
                      <a:r>
                        <a:rPr lang="en-US" sz="1200" kern="0">
                          <a:effectLst/>
                        </a:rPr>
                        <a:t> s </a:t>
                      </a:r>
                      <a:r>
                        <a:rPr lang="zh-CN" sz="1200" kern="0">
                          <a:effectLst/>
                        </a:rPr>
                        <a:t>的后</a:t>
                      </a:r>
                      <a:r>
                        <a:rPr lang="en-US" sz="1200" kern="0">
                          <a:effectLst/>
                        </a:rPr>
                        <a:t> n </a:t>
                      </a:r>
                      <a:r>
                        <a:rPr lang="zh-CN" sz="1200" kern="0">
                          <a:effectLst/>
                        </a:rPr>
                        <a:t>个字符</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返回字符串</a:t>
                      </a:r>
                      <a:r>
                        <a:rPr lang="en-US" sz="1200" kern="0">
                          <a:effectLst/>
                        </a:rPr>
                        <a:t> runoob </a:t>
                      </a:r>
                      <a:r>
                        <a:rPr lang="zh-CN" sz="1200" kern="0">
                          <a:effectLst/>
                        </a:rPr>
                        <a:t>的后两个字符：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RIGHT('runoob',2) -- ob</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800522">
                <a:tc>
                  <a:txBody>
                    <a:bodyPr/>
                    <a:lstStyle/>
                    <a:p>
                      <a:pPr indent="-547370">
                        <a:lnSpc>
                          <a:spcPts val="2400"/>
                        </a:lnSpc>
                      </a:pPr>
                      <a:r>
                        <a:rPr lang="en-US" sz="1200" kern="0">
                          <a:effectLst/>
                        </a:rPr>
                        <a:t>RTRIM(s)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去掉字符串</a:t>
                      </a:r>
                      <a:r>
                        <a:rPr lang="en-US" sz="1200" kern="0">
                          <a:effectLst/>
                        </a:rPr>
                        <a:t> s </a:t>
                      </a:r>
                      <a:r>
                        <a:rPr lang="zh-CN" sz="1200" kern="0">
                          <a:effectLst/>
                        </a:rPr>
                        <a:t>结尾处的空格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去掉字符串</a:t>
                      </a:r>
                      <a:r>
                        <a:rPr lang="en-US" sz="1200" kern="0">
                          <a:effectLst/>
                        </a:rPr>
                        <a:t> RUNOOB </a:t>
                      </a:r>
                      <a:r>
                        <a:rPr lang="zh-CN" sz="1200" kern="0">
                          <a:effectLst/>
                        </a:rPr>
                        <a:t>的末尾空格：</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RTRIM("RUNOOB     ") AS RightTrimmedString;   -- RUNOOB</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694298">
                <a:tc>
                  <a:txBody>
                    <a:bodyPr/>
                    <a:lstStyle/>
                    <a:p>
                      <a:pPr indent="-547370">
                        <a:lnSpc>
                          <a:spcPts val="2400"/>
                        </a:lnSpc>
                      </a:pPr>
                      <a:r>
                        <a:rPr lang="en-US" sz="1200" kern="0">
                          <a:effectLst/>
                        </a:rPr>
                        <a:t>STRCMP(s1,s2)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比较字符串</a:t>
                      </a:r>
                      <a:r>
                        <a:rPr lang="en-US" sz="1200" kern="0">
                          <a:effectLst/>
                        </a:rPr>
                        <a:t> s1 </a:t>
                      </a:r>
                      <a:r>
                        <a:rPr lang="zh-CN" sz="1200" kern="0">
                          <a:effectLst/>
                        </a:rPr>
                        <a:t>和</a:t>
                      </a:r>
                      <a:r>
                        <a:rPr lang="en-US" sz="1200" kern="0">
                          <a:effectLst/>
                        </a:rPr>
                        <a:t> s2</a:t>
                      </a:r>
                      <a:r>
                        <a:rPr lang="zh-CN" sz="1200" kern="0">
                          <a:effectLst/>
                        </a:rPr>
                        <a:t>，如果</a:t>
                      </a:r>
                      <a:r>
                        <a:rPr lang="en-US" sz="1200" kern="0">
                          <a:effectLst/>
                        </a:rPr>
                        <a:t> s1 </a:t>
                      </a:r>
                      <a:r>
                        <a:rPr lang="zh-CN" sz="1200" kern="0">
                          <a:effectLst/>
                        </a:rPr>
                        <a:t>与</a:t>
                      </a:r>
                      <a:r>
                        <a:rPr lang="en-US" sz="1200" kern="0">
                          <a:effectLst/>
                        </a:rPr>
                        <a:t> s2 </a:t>
                      </a:r>
                      <a:r>
                        <a:rPr lang="zh-CN" sz="1200" kern="0">
                          <a:effectLst/>
                        </a:rPr>
                        <a:t>相等返回</a:t>
                      </a:r>
                      <a:r>
                        <a:rPr lang="en-US" sz="1200" kern="0">
                          <a:effectLst/>
                        </a:rPr>
                        <a:t> 0 </a:t>
                      </a:r>
                      <a:r>
                        <a:rPr lang="zh-CN" sz="1200" kern="0">
                          <a:effectLst/>
                        </a:rPr>
                        <a:t>，如果</a:t>
                      </a:r>
                      <a:r>
                        <a:rPr lang="en-US" sz="1200" kern="0">
                          <a:effectLst/>
                        </a:rPr>
                        <a:t> s1&gt;s2 </a:t>
                      </a:r>
                      <a:r>
                        <a:rPr lang="zh-CN" sz="1200" kern="0">
                          <a:effectLst/>
                        </a:rPr>
                        <a:t>返回</a:t>
                      </a:r>
                      <a:r>
                        <a:rPr lang="en-US" sz="1200" kern="0">
                          <a:effectLst/>
                        </a:rPr>
                        <a:t> 1</a:t>
                      </a:r>
                      <a:r>
                        <a:rPr lang="zh-CN" sz="1200" kern="0">
                          <a:effectLst/>
                        </a:rPr>
                        <a:t>，如果</a:t>
                      </a:r>
                      <a:r>
                        <a:rPr lang="en-US" sz="1200" kern="0">
                          <a:effectLst/>
                        </a:rPr>
                        <a:t> s1&lt;s2 </a:t>
                      </a:r>
                      <a:r>
                        <a:rPr lang="zh-CN" sz="1200" kern="0">
                          <a:effectLst/>
                        </a:rPr>
                        <a:t>返回</a:t>
                      </a:r>
                      <a:r>
                        <a:rPr lang="en-US" sz="1200" kern="0">
                          <a:effectLst/>
                        </a:rPr>
                        <a:t> -1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比较字符串：</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STRCMP("runoob", "runoob");  -- 0</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1100975">
                <a:tc>
                  <a:txBody>
                    <a:bodyPr/>
                    <a:lstStyle/>
                    <a:p>
                      <a:pPr indent="-547370">
                        <a:lnSpc>
                          <a:spcPts val="2400"/>
                        </a:lnSpc>
                      </a:pPr>
                      <a:r>
                        <a:rPr lang="en-US" sz="1200" kern="0">
                          <a:effectLst/>
                        </a:rPr>
                        <a:t>SUBSTR(s, start, length)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从字符串</a:t>
                      </a:r>
                      <a:r>
                        <a:rPr lang="en-US" sz="1200" kern="0">
                          <a:effectLst/>
                        </a:rPr>
                        <a:t> s </a:t>
                      </a:r>
                      <a:r>
                        <a:rPr lang="zh-CN" sz="1200" kern="0">
                          <a:effectLst/>
                        </a:rPr>
                        <a:t>的</a:t>
                      </a:r>
                      <a:r>
                        <a:rPr lang="en-US" sz="1200" kern="0">
                          <a:effectLst/>
                        </a:rPr>
                        <a:t> start </a:t>
                      </a:r>
                      <a:r>
                        <a:rPr lang="zh-CN" sz="1200" kern="0">
                          <a:effectLst/>
                        </a:rPr>
                        <a:t>位置截取长度为</a:t>
                      </a:r>
                      <a:r>
                        <a:rPr lang="en-US" sz="1200" kern="0">
                          <a:effectLst/>
                        </a:rPr>
                        <a:t> length </a:t>
                      </a:r>
                      <a:r>
                        <a:rPr lang="zh-CN" sz="1200" kern="0">
                          <a:effectLst/>
                        </a:rPr>
                        <a:t>的子字符串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从字符串</a:t>
                      </a:r>
                      <a:r>
                        <a:rPr lang="en-US" sz="1200" kern="0">
                          <a:effectLst/>
                        </a:rPr>
                        <a:t> RUNOOB </a:t>
                      </a:r>
                      <a:r>
                        <a:rPr lang="zh-CN" sz="1200" kern="0">
                          <a:effectLst/>
                        </a:rPr>
                        <a:t>中的第</a:t>
                      </a:r>
                      <a:r>
                        <a:rPr lang="en-US" sz="1200" kern="0">
                          <a:effectLst/>
                        </a:rPr>
                        <a:t> 2 </a:t>
                      </a:r>
                      <a:r>
                        <a:rPr lang="zh-CN" sz="1200" kern="0">
                          <a:effectLst/>
                        </a:rPr>
                        <a:t>个位置截取</a:t>
                      </a:r>
                      <a:r>
                        <a:rPr lang="en-US" sz="1200" kern="0">
                          <a:effectLst/>
                        </a:rPr>
                        <a:t> 3</a:t>
                      </a:r>
                      <a:r>
                        <a:rPr lang="zh-CN" sz="1200" kern="0">
                          <a:effectLst/>
                        </a:rPr>
                        <a:t>个 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SUBSTR("RUNOOB", 2, 3) AS ExtractString; -- UNO</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828147">
                <a:tc>
                  <a:txBody>
                    <a:bodyPr/>
                    <a:lstStyle/>
                    <a:p>
                      <a:pPr indent="-547370">
                        <a:lnSpc>
                          <a:spcPts val="2400"/>
                        </a:lnSpc>
                      </a:pPr>
                      <a:r>
                        <a:rPr lang="en-US" sz="1200" kern="0">
                          <a:effectLst/>
                        </a:rPr>
                        <a:t>SUBSTRING(s, start, length)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从字符串</a:t>
                      </a:r>
                      <a:r>
                        <a:rPr lang="en-US" sz="1200" kern="0">
                          <a:effectLst/>
                        </a:rPr>
                        <a:t> s </a:t>
                      </a:r>
                      <a:r>
                        <a:rPr lang="zh-CN" sz="1200" kern="0">
                          <a:effectLst/>
                        </a:rPr>
                        <a:t>的</a:t>
                      </a:r>
                      <a:r>
                        <a:rPr lang="en-US" sz="1200" kern="0">
                          <a:effectLst/>
                        </a:rPr>
                        <a:t> start </a:t>
                      </a:r>
                      <a:r>
                        <a:rPr lang="zh-CN" sz="1200" kern="0">
                          <a:effectLst/>
                        </a:rPr>
                        <a:t>位置截取长度为</a:t>
                      </a:r>
                      <a:r>
                        <a:rPr lang="en-US" sz="1200" kern="0">
                          <a:effectLst/>
                        </a:rPr>
                        <a:t> length </a:t>
                      </a:r>
                      <a:r>
                        <a:rPr lang="zh-CN" sz="1200" kern="0">
                          <a:effectLst/>
                        </a:rPr>
                        <a:t>的子字符串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200" kern="0">
                          <a:effectLst/>
                        </a:rPr>
                        <a:t>从字符串</a:t>
                      </a:r>
                      <a:r>
                        <a:rPr lang="en-US" sz="1200" kern="0">
                          <a:effectLst/>
                        </a:rPr>
                        <a:t> RUNOOB </a:t>
                      </a:r>
                      <a:r>
                        <a:rPr lang="zh-CN" sz="1200" kern="0">
                          <a:effectLst/>
                        </a:rPr>
                        <a:t>中的第</a:t>
                      </a:r>
                      <a:r>
                        <a:rPr lang="en-US" sz="1200" kern="0">
                          <a:effectLst/>
                        </a:rPr>
                        <a:t> 2 </a:t>
                      </a:r>
                      <a:r>
                        <a:rPr lang="zh-CN" sz="1200" kern="0">
                          <a:effectLst/>
                        </a:rPr>
                        <a:t>个位置截取</a:t>
                      </a:r>
                      <a:r>
                        <a:rPr lang="en-US" sz="1200" kern="0">
                          <a:effectLst/>
                        </a:rPr>
                        <a:t> 3</a:t>
                      </a:r>
                      <a:r>
                        <a:rPr lang="zh-CN" sz="1200" kern="0">
                          <a:effectLst/>
                        </a:rPr>
                        <a:t>个 字符：</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SUBSTRING("RUNOOB", 2, 3) AS ExtractString; -- UNO</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lang="zh-CN" altLang="en-US"/>
              <a:t>字符串</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p:cNvGraphicFramePr>
            <a:graphicFrameLocks noGrp="1"/>
          </p:cNvGraphicFramePr>
          <p:nvPr/>
        </p:nvGraphicFramePr>
        <p:xfrm>
          <a:off x="822299" y="1618090"/>
          <a:ext cx="10293626" cy="4712199"/>
        </p:xfrm>
        <a:graphic>
          <a:graphicData uri="http://schemas.openxmlformats.org/drawingml/2006/table">
            <a:tbl>
              <a:tblPr firstRow="1" firstCol="1" bandRow="1">
                <a:tableStyleId>{5C22544A-7EE6-4342-B048-85BDC9FD1C3A}</a:tableStyleId>
              </a:tblPr>
              <a:tblGrid>
                <a:gridCol w="3230140"/>
                <a:gridCol w="3971281"/>
                <a:gridCol w="3092205"/>
              </a:tblGrid>
              <a:tr h="302269">
                <a:tc>
                  <a:txBody>
                    <a:bodyPr/>
                    <a:lstStyle/>
                    <a:p>
                      <a:pPr indent="-547370"/>
                      <a:r>
                        <a:rPr lang="zh-CN" sz="1400" kern="0">
                          <a:effectLst/>
                        </a:rPr>
                        <a:t>函数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r>
              <a:tr h="881986">
                <a:tc>
                  <a:txBody>
                    <a:bodyPr/>
                    <a:lstStyle/>
                    <a:p>
                      <a:pPr indent="-547370">
                        <a:lnSpc>
                          <a:spcPts val="2400"/>
                        </a:lnSpc>
                      </a:pPr>
                      <a:r>
                        <a:rPr lang="en-US" sz="1400" kern="0">
                          <a:effectLst/>
                        </a:rPr>
                        <a:t>TRIM(s)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去掉字符串</a:t>
                      </a:r>
                      <a:r>
                        <a:rPr lang="en-US" sz="1400" kern="0">
                          <a:effectLst/>
                        </a:rPr>
                        <a:t> s </a:t>
                      </a:r>
                      <a:r>
                        <a:rPr lang="zh-CN" sz="1400" kern="0">
                          <a:effectLst/>
                        </a:rPr>
                        <a:t>开始和结尾处的空格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去掉字符串</a:t>
                      </a:r>
                      <a:r>
                        <a:rPr lang="en-US" sz="1400" kern="0">
                          <a:effectLst/>
                        </a:rPr>
                        <a:t> RUNOOB </a:t>
                      </a:r>
                      <a:r>
                        <a:rPr lang="zh-CN" sz="1400" kern="0">
                          <a:effectLst/>
                        </a:rPr>
                        <a:t>的首尾空格：</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TRIM('    RUNOOB    ') AS TrimmedString;</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881986">
                <a:tc>
                  <a:txBody>
                    <a:bodyPr/>
                    <a:lstStyle/>
                    <a:p>
                      <a:pPr indent="-547370">
                        <a:lnSpc>
                          <a:spcPts val="2400"/>
                        </a:lnSpc>
                      </a:pPr>
                      <a:r>
                        <a:rPr lang="en-US" sz="1400" kern="0">
                          <a:effectLst/>
                        </a:rPr>
                        <a:t>UCASE(s)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将字符串转换为大写</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runoob </a:t>
                      </a:r>
                      <a:r>
                        <a:rPr lang="zh-CN" sz="1400" kern="0">
                          <a:effectLst/>
                        </a:rPr>
                        <a:t>转换为大写：</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UCASE("runoob"); --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881986">
                <a:tc>
                  <a:txBody>
                    <a:bodyPr/>
                    <a:lstStyle/>
                    <a:p>
                      <a:pPr indent="-547370">
                        <a:lnSpc>
                          <a:spcPts val="2400"/>
                        </a:lnSpc>
                      </a:pPr>
                      <a:r>
                        <a:rPr lang="en-US" sz="1400" kern="0">
                          <a:effectLst/>
                        </a:rPr>
                        <a:t>UPPER(s)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将字符串转换为大写</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zh-CN" sz="1400" kern="0">
                          <a:effectLst/>
                        </a:rPr>
                        <a:t>将字符串</a:t>
                      </a:r>
                      <a:r>
                        <a:rPr lang="en-US" sz="1400" kern="0">
                          <a:effectLst/>
                        </a:rPr>
                        <a:t> runoob </a:t>
                      </a:r>
                      <a:r>
                        <a:rPr lang="zh-CN" sz="1400" kern="0">
                          <a:effectLst/>
                        </a:rPr>
                        <a:t>转换为大写：</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UPPER("runoob"); -- RUNOOB</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881986">
                <a:tc>
                  <a:txBody>
                    <a:bodyPr/>
                    <a:lstStyle/>
                    <a:p>
                      <a:pPr marL="0" marR="0" lvl="0" indent="-547370" algn="l" defTabSz="1219200" rtl="0" eaLnBrk="1" fontAlgn="auto" latinLnBrk="0" hangingPunct="1">
                        <a:lnSpc>
                          <a:spcPts val="2400"/>
                        </a:lnSpc>
                        <a:spcBef>
                          <a:spcPts val="0"/>
                        </a:spcBef>
                        <a:spcAft>
                          <a:spcPts val="0"/>
                        </a:spcAft>
                        <a:buClrTx/>
                        <a:buSzTx/>
                        <a:buFontTx/>
                        <a:buNone/>
                        <a:defRPr/>
                      </a:pPr>
                      <a:r>
                        <a:rPr lang="en-US" altLang="zh-CN" sz="1400">
                          <a:effectLst/>
                        </a:rPr>
                        <a:t>LCASE(s)</a:t>
                      </a:r>
                      <a:endParaRPr lang="en-US" altLang="zh-CN" sz="1400">
                        <a:effectLst/>
                      </a:endParaRP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marL="0" marR="0" lvl="0" indent="-547370" algn="l" defTabSz="1219200" rtl="0" eaLnBrk="1" fontAlgn="auto" latinLnBrk="0" hangingPunct="1">
                        <a:lnSpc>
                          <a:spcPts val="2400"/>
                        </a:lnSpc>
                        <a:spcBef>
                          <a:spcPts val="0"/>
                        </a:spcBef>
                        <a:spcAft>
                          <a:spcPts val="0"/>
                        </a:spcAft>
                        <a:buClrTx/>
                        <a:buSzTx/>
                        <a:buFontTx/>
                        <a:buNone/>
                        <a:defRPr/>
                      </a:pPr>
                      <a:r>
                        <a:rPr lang="zh-CN" altLang="en-US" sz="1400">
                          <a:effectLst/>
                        </a:rPr>
                        <a:t>将字符串 </a:t>
                      </a:r>
                      <a:r>
                        <a:rPr lang="en-US" altLang="zh-CN" sz="1400">
                          <a:effectLst/>
                        </a:rPr>
                        <a:t>s </a:t>
                      </a:r>
                      <a:r>
                        <a:rPr lang="zh-CN" altLang="en-US" sz="1400">
                          <a:effectLst/>
                        </a:rPr>
                        <a:t>的所有字母变成小写字母</a:t>
                      </a:r>
                      <a:endParaRPr lang="zh-CN" altLang="en-US" sz="1400">
                        <a:effectLst/>
                      </a:endParaRP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fontAlgn="t" latinLnBrk="1"/>
                      <a:r>
                        <a:rPr lang="zh-CN" altLang="en-US" sz="1400">
                          <a:effectLst/>
                          <a:latin typeface="Helvetica Neue" panose="02000503000000020004"/>
                        </a:rPr>
                        <a:t>字符串 </a:t>
                      </a:r>
                      <a:r>
                        <a:rPr lang="en-US" altLang="zh-CN" sz="1400">
                          <a:effectLst/>
                          <a:latin typeface="Helvetica Neue" panose="02000503000000020004"/>
                        </a:rPr>
                        <a:t>RUNOOB </a:t>
                      </a:r>
                      <a:r>
                        <a:rPr lang="zh-CN" altLang="en-US" sz="1400">
                          <a:effectLst/>
                          <a:latin typeface="Helvetica Neue" panose="02000503000000020004"/>
                        </a:rPr>
                        <a:t>转换为小写：</a:t>
                      </a:r>
                      <a:endParaRPr lang="zh-CN" altLang="en-US" sz="1400">
                        <a:effectLst/>
                        <a:latin typeface="Helvetica Neue" panose="02000503000000020004"/>
                      </a:endParaRPr>
                    </a:p>
                    <a:p>
                      <a:pPr fontAlgn="t"/>
                      <a:r>
                        <a:rPr lang="en-US" altLang="zh-CN" sz="1400">
                          <a:solidFill>
                            <a:srgbClr val="000000"/>
                          </a:solidFill>
                          <a:effectLst/>
                        </a:rPr>
                        <a:t>SELECT LCASE</a:t>
                      </a:r>
                      <a:r>
                        <a:rPr lang="en-US" altLang="zh-CN" sz="1400">
                          <a:solidFill>
                            <a:srgbClr val="666600"/>
                          </a:solidFill>
                          <a:effectLst/>
                        </a:rPr>
                        <a:t>(</a:t>
                      </a:r>
                      <a:r>
                        <a:rPr lang="en-US" altLang="zh-CN" sz="1400">
                          <a:solidFill>
                            <a:srgbClr val="008800"/>
                          </a:solidFill>
                          <a:effectLst/>
                        </a:rPr>
                        <a:t>'RUNOOB'</a:t>
                      </a:r>
                      <a:r>
                        <a:rPr lang="en-US" altLang="zh-CN" sz="1400">
                          <a:solidFill>
                            <a:srgbClr val="666600"/>
                          </a:solidFill>
                          <a:effectLst/>
                        </a:rPr>
                        <a:t>)</a:t>
                      </a:r>
                      <a:r>
                        <a:rPr lang="en-US" altLang="zh-CN" sz="1400">
                          <a:solidFill>
                            <a:srgbClr val="000000"/>
                          </a:solidFill>
                          <a:effectLst/>
                        </a:rPr>
                        <a:t> </a:t>
                      </a:r>
                      <a:r>
                        <a:rPr lang="en-US" altLang="zh-CN" sz="1400">
                          <a:solidFill>
                            <a:srgbClr val="666600"/>
                          </a:solidFill>
                          <a:effectLst/>
                        </a:rPr>
                        <a:t>--</a:t>
                      </a:r>
                      <a:r>
                        <a:rPr lang="en-US" altLang="zh-CN" sz="1400">
                          <a:solidFill>
                            <a:srgbClr val="000000"/>
                          </a:solidFill>
                          <a:effectLst/>
                        </a:rPr>
                        <a:t> runoob</a:t>
                      </a:r>
                      <a:endParaRPr lang="en-US" altLang="zh-CN" sz="14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881986">
                <a:tc>
                  <a:txBody>
                    <a:bodyPr/>
                    <a:lstStyle/>
                    <a:p>
                      <a:pPr marL="0" marR="0" lvl="0" indent="-547370" algn="l" defTabSz="1219200" rtl="0" eaLnBrk="1" fontAlgn="auto" latinLnBrk="0" hangingPunct="1">
                        <a:lnSpc>
                          <a:spcPts val="2400"/>
                        </a:lnSpc>
                        <a:spcBef>
                          <a:spcPts val="0"/>
                        </a:spcBef>
                        <a:spcAft>
                          <a:spcPts val="0"/>
                        </a:spcAft>
                        <a:buClrTx/>
                        <a:buSzTx/>
                        <a:buFontTx/>
                        <a:buNone/>
                        <a:defRPr/>
                      </a:pPr>
                      <a:r>
                        <a:rPr lang="en-US" altLang="zh-CN" sz="1400">
                          <a:effectLst/>
                        </a:rPr>
                        <a:t>LOWER(s)</a:t>
                      </a:r>
                      <a:endParaRPr lang="en-US" altLang="zh-CN" sz="1400">
                        <a:effectLst/>
                      </a:endParaRP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marL="0" marR="0" lvl="0" indent="-547370" algn="l" defTabSz="1219200" rtl="0" eaLnBrk="1" fontAlgn="auto" latinLnBrk="0" hangingPunct="1">
                        <a:lnSpc>
                          <a:spcPts val="2400"/>
                        </a:lnSpc>
                        <a:spcBef>
                          <a:spcPts val="0"/>
                        </a:spcBef>
                        <a:spcAft>
                          <a:spcPts val="0"/>
                        </a:spcAft>
                        <a:buClrTx/>
                        <a:buSzTx/>
                        <a:buFontTx/>
                        <a:buNone/>
                        <a:defRPr/>
                      </a:pPr>
                      <a:r>
                        <a:rPr lang="zh-CN" altLang="en-US" sz="1400">
                          <a:effectLst/>
                        </a:rPr>
                        <a:t>将字符串 </a:t>
                      </a:r>
                      <a:r>
                        <a:rPr lang="en-US" altLang="zh-CN" sz="1400">
                          <a:effectLst/>
                        </a:rPr>
                        <a:t>s </a:t>
                      </a:r>
                      <a:r>
                        <a:rPr lang="zh-CN" altLang="en-US" sz="1400">
                          <a:effectLst/>
                        </a:rPr>
                        <a:t>的所有字母变成小写字母</a:t>
                      </a:r>
                      <a:endParaRPr lang="zh-CN" altLang="en-US" sz="1400">
                        <a:effectLst/>
                      </a:endParaRPr>
                    </a:p>
                    <a:p>
                      <a:pPr indent="-547370">
                        <a:lnSpc>
                          <a:spcPts val="2400"/>
                        </a:lnSpc>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fontAlgn="t" latinLnBrk="1"/>
                      <a:r>
                        <a:rPr lang="zh-CN" altLang="en-US" sz="1400">
                          <a:effectLst/>
                          <a:latin typeface="Helvetica Neue" panose="02000503000000020004"/>
                        </a:rPr>
                        <a:t>字符串 </a:t>
                      </a:r>
                      <a:r>
                        <a:rPr lang="en-US" altLang="zh-CN" sz="1400">
                          <a:effectLst/>
                          <a:latin typeface="Helvetica Neue" panose="02000503000000020004"/>
                        </a:rPr>
                        <a:t>RUNOOB </a:t>
                      </a:r>
                      <a:r>
                        <a:rPr lang="zh-CN" altLang="en-US" sz="1400">
                          <a:effectLst/>
                          <a:latin typeface="Helvetica Neue" panose="02000503000000020004"/>
                        </a:rPr>
                        <a:t>转换为小写：</a:t>
                      </a:r>
                      <a:endParaRPr lang="zh-CN" altLang="en-US" sz="1400">
                        <a:effectLst/>
                        <a:latin typeface="Helvetica Neue" panose="02000503000000020004"/>
                      </a:endParaRPr>
                    </a:p>
                    <a:p>
                      <a:pPr fontAlgn="t"/>
                      <a:r>
                        <a:rPr lang="en-US" altLang="zh-CN" sz="1400">
                          <a:solidFill>
                            <a:srgbClr val="000000"/>
                          </a:solidFill>
                          <a:effectLst/>
                        </a:rPr>
                        <a:t>SELECT LOWER</a:t>
                      </a:r>
                      <a:r>
                        <a:rPr lang="en-US" altLang="zh-CN" sz="1400">
                          <a:solidFill>
                            <a:srgbClr val="666600"/>
                          </a:solidFill>
                          <a:effectLst/>
                        </a:rPr>
                        <a:t>(</a:t>
                      </a:r>
                      <a:r>
                        <a:rPr lang="en-US" altLang="zh-CN" sz="1400">
                          <a:solidFill>
                            <a:srgbClr val="008800"/>
                          </a:solidFill>
                          <a:effectLst/>
                        </a:rPr>
                        <a:t>'RUNOOB'</a:t>
                      </a:r>
                      <a:r>
                        <a:rPr lang="en-US" altLang="zh-CN" sz="1400">
                          <a:solidFill>
                            <a:srgbClr val="666600"/>
                          </a:solidFill>
                          <a:effectLst/>
                        </a:rPr>
                        <a:t>)</a:t>
                      </a:r>
                      <a:r>
                        <a:rPr lang="en-US" altLang="zh-CN" sz="1400">
                          <a:solidFill>
                            <a:srgbClr val="000000"/>
                          </a:solidFill>
                          <a:effectLst/>
                        </a:rPr>
                        <a:t> </a:t>
                      </a:r>
                      <a:r>
                        <a:rPr lang="en-US" altLang="zh-CN" sz="1400">
                          <a:solidFill>
                            <a:srgbClr val="666600"/>
                          </a:solidFill>
                          <a:effectLst/>
                        </a:rPr>
                        <a:t>--</a:t>
                      </a:r>
                      <a:r>
                        <a:rPr lang="en-US" altLang="zh-CN" sz="1400">
                          <a:solidFill>
                            <a:srgbClr val="000000"/>
                          </a:solidFill>
                          <a:effectLst/>
                        </a:rPr>
                        <a:t> runoob</a:t>
                      </a:r>
                      <a:endParaRPr lang="en-US" altLang="zh-CN" sz="14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721200" y="1409400"/>
          <a:ext cx="10858500" cy="4937080"/>
        </p:xfrm>
        <a:graphic>
          <a:graphicData uri="http://schemas.openxmlformats.org/drawingml/2006/table">
            <a:tbl>
              <a:tblPr firstRow="1" firstCol="1" bandRow="1">
                <a:tableStyleId>{5C22544A-7EE6-4342-B048-85BDC9FD1C3A}</a:tableStyleId>
              </a:tblPr>
              <a:tblGrid>
                <a:gridCol w="3619500"/>
                <a:gridCol w="3619500"/>
                <a:gridCol w="3619500"/>
              </a:tblGrid>
              <a:tr h="414269">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r>
              <a:tr h="782466">
                <a:tc>
                  <a:txBody>
                    <a:bodyPr/>
                    <a:lstStyle/>
                    <a:p>
                      <a:pPr indent="-547370">
                        <a:lnSpc>
                          <a:spcPts val="2400"/>
                        </a:lnSpc>
                      </a:pPr>
                      <a:r>
                        <a:rPr lang="en-US" sz="1400" kern="0">
                          <a:effectLst/>
                        </a:rPr>
                        <a:t>UNIX_TIMESTAMP()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a:t>
                      </a:r>
                      <a:r>
                        <a:rPr lang="zh-CN" sz="1400" kern="100">
                          <a:effectLst/>
                        </a:rPr>
                        <a:t>从</a:t>
                      </a:r>
                      <a:r>
                        <a:rPr lang="en-US" sz="1400" kern="100">
                          <a:effectLst/>
                        </a:rPr>
                        <a:t>1970-01-01 00:00:00</a:t>
                      </a:r>
                      <a:r>
                        <a:rPr lang="zh-CN" sz="1400" kern="100">
                          <a:effectLst/>
                        </a:rPr>
                        <a:t>到当前毫秒值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UNIX_TIMESTAMP() -&gt; 1632729059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782466">
                <a:tc>
                  <a:txBody>
                    <a:bodyPr/>
                    <a:lstStyle/>
                    <a:p>
                      <a:pPr indent="-547370">
                        <a:lnSpc>
                          <a:spcPts val="2400"/>
                        </a:lnSpc>
                      </a:pPr>
                      <a:r>
                        <a:rPr lang="en-US" sz="1400" kern="0">
                          <a:effectLst/>
                        </a:rPr>
                        <a:t>UNIX_TIMESTAMP(</a:t>
                      </a:r>
                      <a:r>
                        <a:rPr lang="en-US" altLang="zh-CN" sz="1400" kern="0">
                          <a:effectLst/>
                        </a:rPr>
                        <a:t>DATE_STRING</a:t>
                      </a:r>
                      <a:r>
                        <a:rPr lang="en-US"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将制定日期转为毫秒值时间戳</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UNIX_TIMESTAMP('2011-12-07 13:01:03');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992235">
                <a:tc>
                  <a:txBody>
                    <a:bodyPr/>
                    <a:lstStyle/>
                    <a:p>
                      <a:pPr indent="-547370">
                        <a:lnSpc>
                          <a:spcPts val="2400"/>
                        </a:lnSpc>
                      </a:pPr>
                      <a:r>
                        <a:rPr lang="en-US" sz="1400" kern="0">
                          <a:effectLst/>
                        </a:rPr>
                        <a:t>FROM_UNIXTIME(BIGINT UNIXTIME[, STRING FORMAT])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将毫秒值时间戳转为指定格式日期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FROM_UNIXTIME(1598079966,'%Y-%m-%d %H:%i:%s'); (1598079966,'%Y-%m-%d %H:%i:%s'); -&gt;</a:t>
                      </a:r>
                      <a:r>
                        <a:rPr lang="en-US" sz="1400" kern="100">
                          <a:effectLst/>
                        </a:rPr>
                        <a:t> </a:t>
                      </a:r>
                      <a:r>
                        <a:rPr lang="en-US" sz="1400" kern="0">
                          <a:effectLst/>
                        </a:rPr>
                        <a:t>2020-08-22 15-06-06</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982822">
                <a:tc>
                  <a:txBody>
                    <a:bodyPr/>
                    <a:lstStyle/>
                    <a:p>
                      <a:pPr indent="-547370">
                        <a:lnSpc>
                          <a:spcPts val="2400"/>
                        </a:lnSpc>
                      </a:pPr>
                      <a:r>
                        <a:rPr lang="en-US" sz="1400" kern="0">
                          <a:effectLst/>
                        </a:rPr>
                        <a:t>CURDATE()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982822">
                <a:tc>
                  <a:txBody>
                    <a:bodyPr/>
                    <a:lstStyle/>
                    <a:p>
                      <a:pPr indent="-547370">
                        <a:lnSpc>
                          <a:spcPts val="2400"/>
                        </a:lnSpc>
                      </a:pPr>
                      <a:r>
                        <a:rPr lang="en-US" sz="1400" kern="0">
                          <a:effectLst/>
                        </a:rPr>
                        <a:t>CURRENT_DATE()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928735" y="1522458"/>
          <a:ext cx="10650648" cy="4593770"/>
        </p:xfrm>
        <a:graphic>
          <a:graphicData uri="http://schemas.openxmlformats.org/drawingml/2006/table">
            <a:tbl>
              <a:tblPr firstRow="1" firstCol="1" bandRow="1">
                <a:tableStyleId>{5C22544A-7EE6-4342-B048-85BDC9FD1C3A}</a:tableStyleId>
              </a:tblPr>
              <a:tblGrid>
                <a:gridCol w="3550216"/>
                <a:gridCol w="3550216"/>
                <a:gridCol w="3550216"/>
              </a:tblGrid>
              <a:tr h="357155">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r>
              <a:tr h="847323">
                <a:tc>
                  <a:txBody>
                    <a:bodyPr/>
                    <a:lstStyle/>
                    <a:p>
                      <a:pPr indent="-547370">
                        <a:lnSpc>
                          <a:spcPts val="2400"/>
                        </a:lnSpc>
                      </a:pPr>
                      <a:r>
                        <a:rPr lang="en-US" sz="1400" kern="0">
                          <a:effectLst/>
                        </a:rPr>
                        <a:t>CURRENT_TIME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CURRENT_TIME();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19:59:02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847323">
                <a:tc>
                  <a:txBody>
                    <a:bodyPr/>
                    <a:lstStyle/>
                    <a:p>
                      <a:pPr indent="-547370">
                        <a:lnSpc>
                          <a:spcPts val="2400"/>
                        </a:lnSpc>
                      </a:pPr>
                      <a:r>
                        <a:rPr lang="en-US" sz="1400" kern="0">
                          <a:effectLst/>
                        </a:rPr>
                        <a:t>CURTIME()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CURTIME();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19:59:02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847323">
                <a:tc>
                  <a:txBody>
                    <a:bodyPr/>
                    <a:lstStyle/>
                    <a:p>
                      <a:pPr indent="-547370">
                        <a:lnSpc>
                          <a:spcPts val="2400"/>
                        </a:lnSpc>
                      </a:pPr>
                      <a:r>
                        <a:rPr lang="en-US" sz="1400" kern="0">
                          <a:effectLst/>
                        </a:rPr>
                        <a:t>CURRENT_TIMESTAMP()</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返回当前日期和时间</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CURRENT_TIMESTAMP()</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2018-09-19 20:57:43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847323">
                <a:tc>
                  <a:txBody>
                    <a:bodyPr/>
                    <a:lstStyle/>
                    <a:p>
                      <a:pPr indent="-547370">
                        <a:lnSpc>
                          <a:spcPts val="2400"/>
                        </a:lnSpc>
                      </a:pPr>
                      <a:r>
                        <a:rPr lang="en-US" sz="1400" kern="0">
                          <a:effectLst/>
                        </a:rPr>
                        <a:t>DATE()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从日期或日期时间表达式中提取日期值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DATE("2017-06-15");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2017-06-15</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847323">
                <a:tc>
                  <a:txBody>
                    <a:bodyPr/>
                    <a:lstStyle/>
                    <a:p>
                      <a:pPr indent="-547370">
                        <a:lnSpc>
                          <a:spcPts val="2400"/>
                        </a:lnSpc>
                      </a:pPr>
                      <a:r>
                        <a:rPr lang="en-US" sz="1400" kern="0">
                          <a:effectLst/>
                        </a:rPr>
                        <a:t>DATEDIFF(d1,d2)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计算日期</a:t>
                      </a:r>
                      <a:r>
                        <a:rPr lang="en-US" sz="1400" kern="0">
                          <a:effectLst/>
                        </a:rPr>
                        <a:t> d1-&gt;d2 </a:t>
                      </a:r>
                      <a:r>
                        <a:rPr lang="zh-CN" sz="1400" kern="0">
                          <a:effectLst/>
                        </a:rPr>
                        <a:t>之间相隔的天数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DATEDIFF('2001-01-01','2001-02-02')</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-32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lgn="l">
              <a:buNone/>
            </a:pPr>
            <a:r>
              <a:rPr lang="zh-CN" altLang="en-US"/>
              <a:t>①</a:t>
            </a:r>
            <a:r>
              <a:rPr lang="en-US" altLang="zh-CN"/>
              <a:t>MySQL</a:t>
            </a:r>
            <a:r>
              <a:rPr lang="zh-CN" altLang="en-US"/>
              <a:t>数据库是用</a:t>
            </a:r>
            <a:r>
              <a:rPr lang="en-US" altLang="zh-CN"/>
              <a:t>C</a:t>
            </a:r>
            <a:r>
              <a:rPr lang="zh-CN" altLang="en-US"/>
              <a:t>和</a:t>
            </a:r>
            <a:r>
              <a:rPr lang="en-US" altLang="zh-CN"/>
              <a:t>C++</a:t>
            </a:r>
            <a:r>
              <a:rPr lang="zh-CN" altLang="en-US"/>
              <a:t>语言编写的，以保证源码的可移植性</a:t>
            </a:r>
            <a:endParaRPr lang="zh-CN" altLang="en-US"/>
          </a:p>
          <a:p>
            <a:pPr marL="0" indent="0" algn="l">
              <a:buNone/>
            </a:pPr>
            <a:r>
              <a:rPr lang="zh-CN" altLang="en-US"/>
              <a:t>②支持多个操作系统例如：</a:t>
            </a:r>
            <a:r>
              <a:rPr lang="en-US" altLang="zh-CN"/>
              <a:t>Windows</a:t>
            </a:r>
            <a:r>
              <a:rPr lang="zh-CN" altLang="en-US"/>
              <a:t>、</a:t>
            </a:r>
            <a:r>
              <a:rPr lang="en-US" altLang="zh-CN"/>
              <a:t>Linux</a:t>
            </a:r>
            <a:r>
              <a:rPr lang="zh-CN" altLang="en-US"/>
              <a:t>、</a:t>
            </a:r>
            <a:r>
              <a:rPr lang="en-US" altLang="zh-CN"/>
              <a:t>Mac OS</a:t>
            </a:r>
            <a:r>
              <a:rPr lang="zh-CN" altLang="en-US"/>
              <a:t>等等</a:t>
            </a:r>
            <a:endParaRPr lang="en-US" altLang="zh-CN"/>
          </a:p>
          <a:p>
            <a:pPr marL="0" indent="0" algn="l">
              <a:buNone/>
            </a:pPr>
            <a:r>
              <a:rPr lang="zh-CN" altLang="en-US" dirty="0"/>
              <a:t>③</a:t>
            </a:r>
            <a:r>
              <a:rPr lang="zh-CN" altLang="en-US"/>
              <a:t>支持多线程，可以充分的利用</a:t>
            </a:r>
            <a:r>
              <a:rPr lang="en-US" altLang="zh-CN"/>
              <a:t>CPU</a:t>
            </a:r>
            <a:r>
              <a:rPr lang="zh-CN" altLang="en-US"/>
              <a:t>资源</a:t>
            </a:r>
            <a:endParaRPr lang="zh-CN" altLang="en-US"/>
          </a:p>
          <a:p>
            <a:pPr marL="0" indent="0" algn="l">
              <a:buNone/>
            </a:pPr>
            <a:r>
              <a:rPr lang="zh-CN" altLang="en-US" dirty="0"/>
              <a:t>④</a:t>
            </a:r>
            <a:r>
              <a:rPr lang="zh-CN" altLang="en-US"/>
              <a:t>为多种编程语言提供</a:t>
            </a:r>
            <a:r>
              <a:rPr lang="en-US" altLang="zh-CN"/>
              <a:t>API</a:t>
            </a:r>
            <a:r>
              <a:rPr lang="zh-CN" altLang="en-US"/>
              <a:t>，包括</a:t>
            </a:r>
            <a:r>
              <a:rPr lang="en-US" altLang="zh-CN"/>
              <a:t>C</a:t>
            </a:r>
            <a:r>
              <a:rPr lang="zh-CN" altLang="en-US"/>
              <a:t>语言，</a:t>
            </a:r>
            <a:r>
              <a:rPr lang="en-US" altLang="zh-CN"/>
              <a:t>Java</a:t>
            </a:r>
            <a:r>
              <a:rPr lang="zh-CN" altLang="en-US"/>
              <a:t>，</a:t>
            </a:r>
            <a:r>
              <a:rPr lang="en-US" altLang="zh-CN"/>
              <a:t>PHP</a:t>
            </a:r>
            <a:r>
              <a:rPr lang="zh-CN" altLang="en-US"/>
              <a:t>。</a:t>
            </a:r>
            <a:r>
              <a:rPr lang="en-US" altLang="zh-CN"/>
              <a:t>Python</a:t>
            </a:r>
            <a:r>
              <a:rPr lang="zh-CN" altLang="en-US"/>
              <a:t>语言等</a:t>
            </a:r>
            <a:endParaRPr lang="zh-CN" altLang="en-US"/>
          </a:p>
          <a:p>
            <a:pPr marL="0" indent="0" algn="l">
              <a:buNone/>
            </a:pPr>
            <a:r>
              <a:rPr lang="zh-CN" altLang="en-US"/>
              <a:t>⑤</a:t>
            </a:r>
            <a:r>
              <a:rPr lang="en-US" altLang="zh-CN"/>
              <a:t>MySQL</a:t>
            </a:r>
            <a:r>
              <a:rPr lang="zh-CN" altLang="en-US"/>
              <a:t>优化了</a:t>
            </a:r>
            <a:r>
              <a:rPr lang="en-US" altLang="zh-CN"/>
              <a:t>SQL</a:t>
            </a:r>
            <a:r>
              <a:rPr lang="zh-CN" altLang="en-US"/>
              <a:t>算法，有效的提高了查询速度</a:t>
            </a:r>
            <a:endParaRPr lang="en-US" altLang="zh-CN"/>
          </a:p>
          <a:p>
            <a:pPr marL="0" indent="0" algn="l">
              <a:buNone/>
            </a:pPr>
            <a:r>
              <a:rPr lang="zh-CN" altLang="en-US"/>
              <a:t>⑥</a:t>
            </a:r>
            <a:r>
              <a:rPr lang="en-US" altLang="zh-CN"/>
              <a:t>MySQL</a:t>
            </a:r>
            <a:r>
              <a:rPr lang="zh-CN" altLang="en-US"/>
              <a:t>开放源代码且无版权制约，自主性强、使用成本低。</a:t>
            </a:r>
            <a:endParaRPr lang="en-US" altLang="zh-CN"/>
          </a:p>
          <a:p>
            <a:pPr marL="0" indent="0" algn="l">
              <a:buNone/>
            </a:pPr>
            <a:r>
              <a:rPr lang="zh-CN" altLang="en-US"/>
              <a:t>⑧</a:t>
            </a:r>
            <a:r>
              <a:rPr lang="en-US" altLang="zh-CN"/>
              <a:t>MySQL</a:t>
            </a:r>
            <a:r>
              <a:rPr lang="zh-CN" altLang="en-US"/>
              <a:t>历史悠久、社区及用户非常活跃，遇到问题，可以很快获取到帮助。</a:t>
            </a:r>
            <a:endParaRPr lang="zh-CN" altLang="en-US" dirty="0"/>
          </a:p>
        </p:txBody>
      </p:sp>
      <p:sp>
        <p:nvSpPr>
          <p:cNvPr id="3" name="标题 2"/>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a:t>
            </a:r>
            <a:r>
              <a:rPr kumimoji="1" lang="en-US" altLang="zh-CN"/>
              <a:t>MySQL</a:t>
            </a:r>
            <a:r>
              <a:rPr kumimoji="1" lang="zh-CN" altLang="en-US"/>
              <a:t>的特点</a:t>
            </a:r>
            <a:endParaRPr kumimoji="1" lang="zh-CN" altLang="en-US" dirty="0"/>
          </a:p>
        </p:txBody>
      </p:sp>
    </p:spTree>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5" name="表格 4"/>
          <p:cNvGraphicFramePr>
            <a:graphicFrameLocks noGrp="1"/>
          </p:cNvGraphicFramePr>
          <p:nvPr/>
        </p:nvGraphicFramePr>
        <p:xfrm>
          <a:off x="811040" y="1430978"/>
          <a:ext cx="10714023" cy="3204210"/>
        </p:xfrm>
        <a:graphic>
          <a:graphicData uri="http://schemas.openxmlformats.org/drawingml/2006/table">
            <a:tbl>
              <a:tblPr firstRow="1" firstCol="1" bandRow="1">
                <a:tableStyleId>{5C22544A-7EE6-4342-B048-85BDC9FD1C3A}</a:tableStyleId>
              </a:tblPr>
              <a:tblGrid>
                <a:gridCol w="3571341"/>
                <a:gridCol w="3571341"/>
                <a:gridCol w="3571341"/>
              </a:tblGrid>
              <a:tr h="266689">
                <a:tc>
                  <a:txBody>
                    <a:bodyPr/>
                    <a:lstStyle/>
                    <a:p>
                      <a:pPr indent="-547370"/>
                      <a:r>
                        <a:rPr lang="zh-CN" sz="1400" kern="0">
                          <a:effectLst/>
                        </a:rPr>
                        <a:t>函数名</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描述</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400" kern="0">
                          <a:effectLst/>
                        </a:rPr>
                        <a:t>实例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r>
              <a:tr h="507084">
                <a:tc>
                  <a:txBody>
                    <a:bodyPr/>
                    <a:lstStyle/>
                    <a:p>
                      <a:pPr indent="-547370">
                        <a:lnSpc>
                          <a:spcPts val="2400"/>
                        </a:lnSpc>
                      </a:pPr>
                      <a:r>
                        <a:rPr lang="en-US" sz="1400" kern="0">
                          <a:effectLst/>
                        </a:rPr>
                        <a:t>TIMEDIFF(time1, time2)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计算时间差值</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TIMEDIFF("13:10:11", "13:10:10");</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00:00:01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694893">
                <a:tc>
                  <a:txBody>
                    <a:bodyPr/>
                    <a:lstStyle/>
                    <a:p>
                      <a:pPr indent="-547370">
                        <a:lnSpc>
                          <a:spcPts val="2400"/>
                        </a:lnSpc>
                      </a:pPr>
                      <a:r>
                        <a:rPr lang="en-US" sz="1400" kern="0">
                          <a:effectLst/>
                        </a:rPr>
                        <a:t>DATE_FORMAT(d,f)</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按表达式</a:t>
                      </a:r>
                      <a:r>
                        <a:rPr lang="en-US" sz="1400" kern="0">
                          <a:effectLst/>
                        </a:rPr>
                        <a:t> f</a:t>
                      </a:r>
                      <a:r>
                        <a:rPr lang="zh-CN" sz="1400" kern="0">
                          <a:effectLst/>
                        </a:rPr>
                        <a:t>的要求显示日期</a:t>
                      </a:r>
                      <a:r>
                        <a:rPr lang="en-US" sz="1400" kern="0">
                          <a:effectLst/>
                        </a:rPr>
                        <a:t> 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DATE_FORMAT('2011-11-11 11:11:11','%Y-%m-%d %r')</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2011-11-11 11:11:11 AM</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694893">
                <a:tc>
                  <a:txBody>
                    <a:bodyPr/>
                    <a:lstStyle/>
                    <a:p>
                      <a:pPr indent="-547370">
                        <a:lnSpc>
                          <a:spcPts val="2400"/>
                        </a:lnSpc>
                      </a:pPr>
                      <a:r>
                        <a:rPr lang="en-US" sz="1400" kern="0">
                          <a:effectLst/>
                        </a:rPr>
                        <a:t>STR_TO_DATE(string, format_mask)</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将字符串转变为日期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STR_TO_DATE("August 10 2017", "%M %d %Y");</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2017-08-10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995388">
                <a:tc>
                  <a:txBody>
                    <a:bodyPr/>
                    <a:lstStyle/>
                    <a:p>
                      <a:pPr indent="-547370">
                        <a:lnSpc>
                          <a:spcPts val="2400"/>
                        </a:lnSpc>
                      </a:pPr>
                      <a:r>
                        <a:rPr lang="en-US" sz="1400" kern="0">
                          <a:effectLst/>
                        </a:rPr>
                        <a:t>DATE_SUB(date,INTERVAL expr type)</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函数从日期减去指定的时间间隔。</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2400"/>
                        </a:lnSpc>
                      </a:pPr>
                      <a:r>
                        <a:rPr lang="en-US" sz="1400" kern="0">
                          <a:effectLst/>
                        </a:rPr>
                        <a:t>Orders </a:t>
                      </a:r>
                      <a:r>
                        <a:rPr lang="zh-CN" sz="1400" kern="0">
                          <a:effectLst/>
                        </a:rPr>
                        <a:t>表中</a:t>
                      </a:r>
                      <a:r>
                        <a:rPr lang="en-US" sz="1400" kern="0">
                          <a:effectLst/>
                        </a:rPr>
                        <a:t> OrderDate </a:t>
                      </a:r>
                      <a:r>
                        <a:rPr lang="zh-CN" sz="1400" kern="0">
                          <a:effectLst/>
                        </a:rPr>
                        <a:t>字段减去</a:t>
                      </a:r>
                      <a:r>
                        <a:rPr lang="en-US" sz="1400" kern="0">
                          <a:effectLst/>
                        </a:rPr>
                        <a:t> 2 </a:t>
                      </a:r>
                      <a:r>
                        <a:rPr lang="zh-CN" sz="1400" kern="0">
                          <a:effectLst/>
                        </a:rPr>
                        <a:t>天：</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OrderId,DATE_SUB(OrderDate,INTERVAL 2 DAY) AS OrderPayDate</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FROM Orders</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p:cNvGraphicFramePr>
            <a:graphicFrameLocks noGrp="1"/>
          </p:cNvGraphicFramePr>
          <p:nvPr/>
        </p:nvGraphicFramePr>
        <p:xfrm>
          <a:off x="3911146" y="991314"/>
          <a:ext cx="6165361" cy="5602759"/>
        </p:xfrm>
        <a:graphic>
          <a:graphicData uri="http://schemas.openxmlformats.org/drawingml/2006/table">
            <a:tbl>
              <a:tblPr firstRow="1" firstCol="1" bandRow="1">
                <a:tableStyleId>{5C22544A-7EE6-4342-B048-85BDC9FD1C3A}</a:tableStyleId>
              </a:tblPr>
              <a:tblGrid>
                <a:gridCol w="1901211"/>
                <a:gridCol w="1901211"/>
                <a:gridCol w="2362939"/>
              </a:tblGrid>
              <a:tr h="211425">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r>
              <a:tr h="5333863">
                <a:tc>
                  <a:txBody>
                    <a:bodyPr/>
                    <a:lstStyle/>
                    <a:p>
                      <a:pPr indent="-547370">
                        <a:lnSpc>
                          <a:spcPts val="2400"/>
                        </a:lnSpc>
                      </a:pPr>
                      <a:r>
                        <a:rPr lang="en-US" sz="1200" kern="0">
                          <a:effectLst/>
                        </a:rPr>
                        <a:t>ADDDATE/DATE_ADD(d</a:t>
                      </a:r>
                      <a:r>
                        <a:rPr lang="zh-CN" sz="1200" kern="0">
                          <a:effectLst/>
                        </a:rPr>
                        <a:t>，</a:t>
                      </a:r>
                      <a:r>
                        <a:rPr lang="en-US" sz="1200" kern="0">
                          <a:effectLst/>
                        </a:rPr>
                        <a:t>INTERVAL expr type)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a:lnSpc>
                          <a:spcPts val="2400"/>
                        </a:lnSpc>
                      </a:pPr>
                      <a:r>
                        <a:rPr lang="zh-CN" sz="1200" kern="0">
                          <a:effectLst/>
                        </a:rPr>
                        <a:t>计算起始日期</a:t>
                      </a:r>
                      <a:r>
                        <a:rPr lang="en-US" sz="1200" kern="0">
                          <a:effectLst/>
                        </a:rPr>
                        <a:t> d </a:t>
                      </a:r>
                      <a:r>
                        <a:rPr lang="zh-CN" sz="1200" kern="0">
                          <a:effectLst/>
                        </a:rPr>
                        <a:t>加上一个时间段后的日期，</a:t>
                      </a:r>
                      <a:r>
                        <a:rPr lang="en-US" sz="1200" kern="0">
                          <a:effectLst/>
                        </a:rPr>
                        <a:t>type </a:t>
                      </a:r>
                      <a:r>
                        <a:rPr lang="zh-CN" sz="1200" kern="0">
                          <a:effectLst/>
                        </a:rPr>
                        <a:t>值可以是：</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WEEK</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MONTH</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QUARTER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YEAR_MONTH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INTERVAL 10 DAY);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2017-06-25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15 MINUTE);</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2017-06-15 09:49:21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-&gt;2017-06-15 06:34:21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-&gt;2017-04-15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r>
            </a:tbl>
          </a:graphicData>
        </a:graphic>
      </p:graphicFrame>
    </p:spTree>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p:cNvGraphicFramePr>
            <a:graphicFrameLocks noGrp="1"/>
          </p:cNvGraphicFramePr>
          <p:nvPr/>
        </p:nvGraphicFramePr>
        <p:xfrm>
          <a:off x="3089672" y="1258962"/>
          <a:ext cx="6402549" cy="5341206"/>
        </p:xfrm>
        <a:graphic>
          <a:graphicData uri="http://schemas.openxmlformats.org/drawingml/2006/table">
            <a:tbl>
              <a:tblPr firstRow="1" firstCol="1" bandRow="1">
                <a:tableStyleId>{5C22544A-7EE6-4342-B048-85BDC9FD1C3A}</a:tableStyleId>
              </a:tblPr>
              <a:tblGrid>
                <a:gridCol w="2134183"/>
                <a:gridCol w="2134183"/>
                <a:gridCol w="2134183"/>
              </a:tblGrid>
              <a:tr h="200415">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15368" marR="15368" marT="15368" marB="15368"/>
                </a:tc>
              </a:tr>
              <a:tr h="5127590">
                <a:tc>
                  <a:txBody>
                    <a:bodyPr/>
                    <a:lstStyle/>
                    <a:p>
                      <a:pPr indent="-547370">
                        <a:lnSpc>
                          <a:spcPts val="2400"/>
                        </a:lnSpc>
                      </a:pPr>
                      <a:r>
                        <a:rPr lang="en-US" sz="1200" kern="0">
                          <a:effectLst/>
                        </a:rPr>
                        <a:t>DATE_ADD(d</a:t>
                      </a:r>
                      <a:r>
                        <a:rPr lang="zh-CN" sz="1200" kern="0">
                          <a:effectLst/>
                        </a:rPr>
                        <a:t>，</a:t>
                      </a:r>
                      <a:r>
                        <a:rPr lang="en-US" sz="1200" kern="0">
                          <a:effectLst/>
                        </a:rPr>
                        <a:t>INTERVAL expr type)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a:lnSpc>
                          <a:spcPts val="2400"/>
                        </a:lnSpc>
                      </a:pPr>
                      <a:r>
                        <a:rPr lang="zh-CN" sz="1200" kern="0">
                          <a:effectLst/>
                        </a:rPr>
                        <a:t>计算起始日期</a:t>
                      </a:r>
                      <a:r>
                        <a:rPr lang="en-US" sz="1200" kern="0">
                          <a:effectLst/>
                        </a:rPr>
                        <a:t> d </a:t>
                      </a:r>
                      <a:r>
                        <a:rPr lang="zh-CN" sz="1200" kern="0">
                          <a:effectLst/>
                        </a:rPr>
                        <a:t>加上一个时间段后的日期，</a:t>
                      </a:r>
                      <a:r>
                        <a:rPr lang="en-US" sz="1200" kern="0">
                          <a:effectLst/>
                        </a:rPr>
                        <a:t>type </a:t>
                      </a:r>
                      <a:r>
                        <a:rPr lang="zh-CN" sz="1200" kern="0">
                          <a:effectLst/>
                        </a:rPr>
                        <a:t>值可以是：</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SECOND_MICROSECOND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MINUTE_SECOND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HOUR_MINUTE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DAY_MICROSECOND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DAY_SECOND</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DAY_MINUTE</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DAY_HOUR</a:t>
                      </a:r>
                      <a:endParaRPr lang="zh-CN" sz="12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200" kern="0">
                          <a:effectLst/>
                        </a:rPr>
                        <a:t>YEAR_MONTH</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INTERVAL 10 DAY);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2017-06-25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15 MINUTE);</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2017-06-15 09:49:21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-&gt;2017-06-15 06:34:21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DATE_ADD("2017-06-15 09:34:21", INTERVAL -3 HOUR);</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-&gt;2017-04-15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5613" marR="25613" marT="35858" marB="35858"/>
                </a:tc>
              </a:tr>
            </a:tbl>
          </a:graphicData>
        </a:graphic>
      </p:graphicFrame>
    </p:spTree>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7" name="表格 6"/>
          <p:cNvGraphicFramePr>
            <a:graphicFrameLocks noGrp="1"/>
          </p:cNvGraphicFramePr>
          <p:nvPr/>
        </p:nvGraphicFramePr>
        <p:xfrm>
          <a:off x="872659" y="1482904"/>
          <a:ext cx="10181622" cy="4299838"/>
        </p:xfrm>
        <a:graphic>
          <a:graphicData uri="http://schemas.openxmlformats.org/drawingml/2006/table">
            <a:tbl>
              <a:tblPr firstRow="1" firstCol="1" bandRow="1">
                <a:tableStyleId>{5C22544A-7EE6-4342-B048-85BDC9FD1C3A}</a:tableStyleId>
              </a:tblPr>
              <a:tblGrid>
                <a:gridCol w="3393874"/>
                <a:gridCol w="3393874"/>
                <a:gridCol w="3393874"/>
              </a:tblGrid>
              <a:tr h="2735109">
                <a:tc>
                  <a:txBody>
                    <a:bodyPr/>
                    <a:lstStyle/>
                    <a:p>
                      <a:pPr indent="-547370">
                        <a:lnSpc>
                          <a:spcPts val="2400"/>
                        </a:lnSpc>
                      </a:pPr>
                      <a:r>
                        <a:rPr lang="en-US" sz="1400" kern="0">
                          <a:effectLst/>
                        </a:rPr>
                        <a:t>EXTRACT(type FROM 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从日期</a:t>
                      </a:r>
                      <a:r>
                        <a:rPr lang="en-US" sz="1400" kern="0">
                          <a:effectLst/>
                        </a:rPr>
                        <a:t> d </a:t>
                      </a:r>
                      <a:r>
                        <a:rPr lang="zh-CN" sz="1400" kern="0">
                          <a:effectLst/>
                        </a:rPr>
                        <a:t>中获取指定的值，</a:t>
                      </a:r>
                      <a:r>
                        <a:rPr lang="en-US" sz="1400" kern="0">
                          <a:effectLst/>
                        </a:rPr>
                        <a:t>type </a:t>
                      </a:r>
                      <a:r>
                        <a:rPr lang="zh-CN" sz="1400" kern="0">
                          <a:effectLst/>
                        </a:rPr>
                        <a:t>指定返回的值。</a:t>
                      </a:r>
                      <a:br>
                        <a:rPr lang="en-US" sz="1400" kern="0">
                          <a:effectLst/>
                        </a:rPr>
                      </a:br>
                      <a:r>
                        <a:rPr lang="en-US" sz="1400" kern="0">
                          <a:effectLst/>
                        </a:rPr>
                        <a:t>type</a:t>
                      </a:r>
                      <a:r>
                        <a:rPr lang="zh-CN" sz="1400" kern="0">
                          <a:effectLst/>
                        </a:rPr>
                        <a:t>可取值为：</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MICROSECOND</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SECOND</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MINUTE</a:t>
                      </a:r>
                      <a:endParaRPr lang="zh-CN" sz="1400" kern="100">
                        <a:effectLst/>
                      </a:endParaRPr>
                    </a:p>
                    <a:p>
                      <a:pPr marL="342900" lvl="0" indent="-342900" latinLnBrk="1">
                        <a:lnSpc>
                          <a:spcPts val="1800"/>
                        </a:lnSpc>
                        <a:spcAft>
                          <a:spcPts val="1200"/>
                        </a:spcAft>
                        <a:buSzPts val="1000"/>
                        <a:buFont typeface="Symbol" panose="05050102010706020507" pitchFamily="18" charset="2"/>
                        <a:buChar char=""/>
                        <a:tabLst>
                          <a:tab pos="457200" algn="l"/>
                        </a:tabLst>
                      </a:pPr>
                      <a:r>
                        <a:rPr lang="en-US" sz="1400" kern="0">
                          <a:effectLst/>
                        </a:rPr>
                        <a:t>HOUR</a:t>
                      </a:r>
                      <a:endParaRPr lang="en-US" sz="1400" kern="100">
                        <a:effectLst/>
                        <a:latin typeface="等线" panose="02010600030101010101" pitchFamily="2" charset="-122"/>
                        <a:ea typeface="等线" panose="02010600030101010101" pitchFamily="2" charset="-122"/>
                        <a:cs typeface="Times New Roman" panose="02020603050405020304" pitchFamily="18" charset="0"/>
                      </a:endParaRPr>
                    </a:p>
                    <a:p>
                      <a:pPr marL="0" lvl="0" indent="0" latinLnBrk="1">
                        <a:lnSpc>
                          <a:spcPts val="1800"/>
                        </a:lnSpc>
                        <a:spcAft>
                          <a:spcPts val="1200"/>
                        </a:spcAft>
                        <a:buSzPts val="1000"/>
                        <a:buFont typeface="Symbol" panose="05050102010706020507" pitchFamily="18" charset="2"/>
                        <a:buNone/>
                        <a:tabLst>
                          <a:tab pos="457200" algn="l"/>
                        </a:tabLst>
                      </a:pPr>
                      <a:r>
                        <a:rPr lang="en-US" altLang="zh-CN" sz="1400" kern="100">
                          <a:effectLst/>
                          <a:latin typeface="等线" panose="02010600030101010101" pitchFamily="2" charset="-122"/>
                          <a:ea typeface="等线" panose="02010600030101010101" pitchFamily="2" charset="-122"/>
                          <a:cs typeface="Times New Roman" panose="02020603050405020304" pitchFamily="18" charset="0"/>
                        </a:rPr>
                        <a:t>…..</a:t>
                      </a:r>
                      <a:endParaRPr lang="zh-CN" sz="1400" kern="100">
                        <a:effectLst/>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EXTRACT(MINUTE FROM '2011-11-11 11:11:11')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11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r>
              <a:tr h="629005">
                <a:tc>
                  <a:txBody>
                    <a:bodyPr/>
                    <a:lstStyle/>
                    <a:p>
                      <a:pPr indent="-547370">
                        <a:lnSpc>
                          <a:spcPts val="2400"/>
                        </a:lnSpc>
                      </a:pPr>
                      <a:r>
                        <a:rPr lang="en-US" sz="1400" kern="0">
                          <a:effectLst/>
                        </a:rPr>
                        <a:t>LAST_DAY(d)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返回给给定日期的那一月份的最后一天</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LAST_DAY("2017-06-20");</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2017-06-30</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r>
              <a:tr h="910986">
                <a:tc>
                  <a:txBody>
                    <a:bodyPr/>
                    <a:lstStyle/>
                    <a:p>
                      <a:pPr indent="-547370">
                        <a:lnSpc>
                          <a:spcPts val="2400"/>
                        </a:lnSpc>
                      </a:pPr>
                      <a:r>
                        <a:rPr lang="en-US" sz="1400" kern="0">
                          <a:effectLst/>
                        </a:rPr>
                        <a:t>MAKEDATE(year, day-of-year)</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400" kern="0">
                          <a:effectLst/>
                        </a:rPr>
                        <a:t>基于给定参数年份</a:t>
                      </a:r>
                      <a:r>
                        <a:rPr lang="en-US" sz="1400" kern="0">
                          <a:effectLst/>
                        </a:rPr>
                        <a:t> year </a:t>
                      </a:r>
                      <a:r>
                        <a:rPr lang="zh-CN" sz="1400" kern="0">
                          <a:effectLst/>
                        </a:rPr>
                        <a:t>和所在年中的天数序号</a:t>
                      </a:r>
                      <a:r>
                        <a:rPr lang="en-US" sz="1400" kern="0">
                          <a:effectLst/>
                        </a:rPr>
                        <a:t> day-of-year </a:t>
                      </a:r>
                      <a:r>
                        <a:rPr lang="zh-CN" sz="1400" kern="0">
                          <a:effectLst/>
                        </a:rPr>
                        <a:t>返回一个日期</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MAKEDATE(2017, 3);</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 2017-01-03</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r>
            </a:tbl>
          </a:graphicData>
        </a:graphic>
      </p:graphicFrame>
    </p:spTree>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3" name="表格 2"/>
          <p:cNvGraphicFramePr>
            <a:graphicFrameLocks noGrp="1"/>
          </p:cNvGraphicFramePr>
          <p:nvPr/>
        </p:nvGraphicFramePr>
        <p:xfrm>
          <a:off x="721200" y="1533428"/>
          <a:ext cx="11030892" cy="3760420"/>
        </p:xfrm>
        <a:graphic>
          <a:graphicData uri="http://schemas.openxmlformats.org/drawingml/2006/table">
            <a:tbl>
              <a:tblPr firstRow="1" firstCol="1" bandRow="1">
                <a:tableStyleId>{5C22544A-7EE6-4342-B048-85BDC9FD1C3A}</a:tableStyleId>
              </a:tblPr>
              <a:tblGrid>
                <a:gridCol w="3676964"/>
                <a:gridCol w="3676964"/>
                <a:gridCol w="3676964"/>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r>
              <a:tr h="0">
                <a:tc>
                  <a:txBody>
                    <a:bodyPr/>
                    <a:lstStyle/>
                    <a:p>
                      <a:pPr indent="-547370">
                        <a:lnSpc>
                          <a:spcPts val="2400"/>
                        </a:lnSpc>
                      </a:pPr>
                      <a:r>
                        <a:rPr lang="en-US" sz="1200" kern="0">
                          <a:effectLst/>
                        </a:rPr>
                        <a:t>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中的月份值，</a:t>
                      </a:r>
                      <a:r>
                        <a:rPr lang="en-US" sz="1200" kern="0">
                          <a:effectLst/>
                        </a:rPr>
                        <a:t>1 </a:t>
                      </a:r>
                      <a:r>
                        <a:rPr lang="zh-CN" sz="1200" kern="0">
                          <a:effectLst/>
                        </a:rPr>
                        <a:t>到</a:t>
                      </a:r>
                      <a:r>
                        <a:rPr lang="en-US" sz="1200" kern="0">
                          <a:effectLst/>
                        </a:rPr>
                        <a:t> 12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DAY(d)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返回日期值</a:t>
                      </a:r>
                      <a:r>
                        <a:rPr lang="en-US" sz="1200" kern="0">
                          <a:effectLst/>
                        </a:rPr>
                        <a:t> d </a:t>
                      </a:r>
                      <a:r>
                        <a:rPr lang="zh-CN" sz="1200" kern="0">
                          <a:effectLst/>
                        </a:rPr>
                        <a:t>的日期部分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DAY("2017-06-15");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HOUR(t)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a:lnSpc>
                          <a:spcPts val="2400"/>
                        </a:lnSpc>
                      </a:pPr>
                      <a:r>
                        <a:rPr lang="zh-CN" sz="1200" kern="0">
                          <a:effectLst/>
                        </a:rPr>
                        <a:t>返回</a:t>
                      </a:r>
                      <a:r>
                        <a:rPr lang="en-US" sz="1200" kern="0">
                          <a:effectLst/>
                        </a:rPr>
                        <a:t> t </a:t>
                      </a:r>
                      <a:r>
                        <a:rPr lang="zh-CN" sz="1200" kern="0">
                          <a:effectLst/>
                        </a:rPr>
                        <a:t>中的小时值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HOUR('1:2:3')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6652" marR="36652" marT="51313" marB="51313"/>
                </a:tc>
              </a:tr>
              <a:tr h="0">
                <a:tc>
                  <a:txBody>
                    <a:bodyPr/>
                    <a:lstStyle/>
                    <a:p>
                      <a:pPr indent="-547370">
                        <a:lnSpc>
                          <a:spcPts val="2400"/>
                        </a:lnSpc>
                      </a:pPr>
                      <a:r>
                        <a:rPr lang="en-US" sz="1200" kern="0">
                          <a:effectLst/>
                        </a:rPr>
                        <a:t>MINUTE(t)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a:t>
                      </a:r>
                      <a:r>
                        <a:rPr lang="en-US" sz="1200" kern="0">
                          <a:effectLst/>
                        </a:rPr>
                        <a:t> t </a:t>
                      </a:r>
                      <a:r>
                        <a:rPr lang="zh-CN" sz="1200" kern="0">
                          <a:effectLst/>
                        </a:rPr>
                        <a:t>中的分钟值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MINUTE('1:2:3')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SECOND(t)</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a:t>
                      </a:r>
                      <a:r>
                        <a:rPr lang="en-US" sz="1200" kern="0">
                          <a:effectLst/>
                        </a:rPr>
                        <a:t> t </a:t>
                      </a:r>
                      <a:r>
                        <a:rPr lang="zh-CN" sz="1200" kern="0">
                          <a:effectLst/>
                        </a:rPr>
                        <a:t>中的秒钟值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SECOND('1:2:3')</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QUARTER(d)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是第几季节，返回</a:t>
                      </a:r>
                      <a:r>
                        <a:rPr lang="en-US" sz="1200" kern="0">
                          <a:effectLst/>
                        </a:rPr>
                        <a:t> 1 </a:t>
                      </a:r>
                      <a:r>
                        <a:rPr lang="zh-CN" sz="1200" kern="0">
                          <a:effectLst/>
                        </a:rPr>
                        <a:t>到</a:t>
                      </a:r>
                      <a:r>
                        <a:rPr lang="en-US" sz="1200" kern="0">
                          <a:effectLst/>
                        </a:rPr>
                        <a:t> 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QUARTER('2011-11-11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838200" y="1386471"/>
          <a:ext cx="10515600" cy="3480882"/>
        </p:xfrm>
        <a:graphic>
          <a:graphicData uri="http://schemas.openxmlformats.org/drawingml/2006/table">
            <a:tbl>
              <a:tblPr firstRow="1" firstCol="1" bandRow="1">
                <a:tableStyleId>{5C22544A-7EE6-4342-B048-85BDC9FD1C3A}</a:tableStyleId>
              </a:tblPr>
              <a:tblGrid>
                <a:gridCol w="3505200"/>
                <a:gridCol w="3505200"/>
                <a:gridCol w="3505200"/>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r>
              <a:tr h="0">
                <a:tc>
                  <a:txBody>
                    <a:bodyPr/>
                    <a:lstStyle/>
                    <a:p>
                      <a:pPr indent="-547370">
                        <a:lnSpc>
                          <a:spcPts val="2400"/>
                        </a:lnSpc>
                      </a:pPr>
                      <a:r>
                        <a:rPr lang="en-US" sz="1200" kern="0">
                          <a:effectLst/>
                        </a:rPr>
                        <a:t>MONTHNAME(d)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返回日期当中的月份名称，如</a:t>
                      </a:r>
                      <a:r>
                        <a:rPr lang="en-US" sz="1200" kern="0">
                          <a:effectLst/>
                        </a:rPr>
                        <a:t> November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MONTHNAME('2011-11-11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November</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d</a:t>
                      </a:r>
                      <a:r>
                        <a:rPr lang="zh-CN" sz="1200" kern="0">
                          <a:effectLst/>
                        </a:rPr>
                        <a:t>中的月份值，</a:t>
                      </a:r>
                      <a:r>
                        <a:rPr lang="en-US" sz="1200" kern="0">
                          <a:effectLst/>
                        </a:rPr>
                        <a:t>1 </a:t>
                      </a:r>
                      <a:r>
                        <a:rPr lang="zh-CN" sz="1200" kern="0">
                          <a:effectLst/>
                        </a:rPr>
                        <a:t>到</a:t>
                      </a:r>
                      <a:r>
                        <a:rPr lang="en-US" sz="1200" kern="0">
                          <a:effectLst/>
                        </a:rPr>
                        <a:t> 12</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DAYNAME(d)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返回日期</a:t>
                      </a:r>
                      <a:r>
                        <a:rPr lang="en-US" sz="1200" kern="0">
                          <a:effectLst/>
                        </a:rPr>
                        <a:t> d </a:t>
                      </a:r>
                      <a:r>
                        <a:rPr lang="zh-CN" sz="1200" kern="0">
                          <a:effectLst/>
                        </a:rPr>
                        <a:t>是星期几，如</a:t>
                      </a:r>
                      <a:r>
                        <a:rPr lang="en-US" sz="1200" kern="0">
                          <a:effectLst/>
                        </a:rPr>
                        <a:t> Monday,Tuesday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DAYNAME('2011-11-11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-&gt;Friday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DAYOFMONTH(d)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是本月的第几天</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DAYOFMONTH('2011-11-11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-&gt;11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DAYOFWEEK(d)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今天是星期几，</a:t>
                      </a:r>
                      <a:r>
                        <a:rPr lang="en-US" sz="1200" kern="0">
                          <a:effectLst/>
                        </a:rPr>
                        <a:t>1 </a:t>
                      </a:r>
                      <a:r>
                        <a:rPr lang="zh-CN" sz="1200" kern="0">
                          <a:effectLst/>
                        </a:rPr>
                        <a:t>星期日，</a:t>
                      </a:r>
                      <a:r>
                        <a:rPr lang="en-US" sz="1200" kern="0">
                          <a:effectLst/>
                        </a:rPr>
                        <a:t>2 </a:t>
                      </a:r>
                      <a:r>
                        <a:rPr lang="zh-CN" sz="1200" kern="0">
                          <a:effectLst/>
                        </a:rPr>
                        <a:t>星期一，以此类推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-&gt;6</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DAYOFYEAR(d)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是本年的第几天</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DAYOFYEAR('2011-11-11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-&gt;315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838200" y="1657321"/>
          <a:ext cx="10515600" cy="2973580"/>
        </p:xfrm>
        <a:graphic>
          <a:graphicData uri="http://schemas.openxmlformats.org/drawingml/2006/table">
            <a:tbl>
              <a:tblPr firstRow="1" firstCol="1" bandRow="1">
                <a:tableStyleId>{5C22544A-7EE6-4342-B048-85BDC9FD1C3A}</a:tableStyleId>
              </a:tblPr>
              <a:tblGrid>
                <a:gridCol w="3505200"/>
                <a:gridCol w="3505200"/>
                <a:gridCol w="3505200"/>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r>
              <a:tr h="0">
                <a:tc>
                  <a:txBody>
                    <a:bodyPr/>
                    <a:lstStyle/>
                    <a:p>
                      <a:pPr indent="-547370">
                        <a:lnSpc>
                          <a:spcPts val="2400"/>
                        </a:lnSpc>
                      </a:pPr>
                      <a:r>
                        <a:rPr lang="en-US" sz="1200" kern="0">
                          <a:effectLst/>
                        </a:rPr>
                        <a:t>WEEK(d)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WEEKDAY(d)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是星期几，</a:t>
                      </a:r>
                      <a:r>
                        <a:rPr lang="en-US" sz="1200" kern="0">
                          <a:effectLst/>
                        </a:rPr>
                        <a:t>0 </a:t>
                      </a:r>
                      <a:r>
                        <a:rPr lang="zh-CN" sz="1200" kern="0">
                          <a:effectLst/>
                        </a:rPr>
                        <a:t>表示星期一，</a:t>
                      </a:r>
                      <a:r>
                        <a:rPr lang="en-US" sz="1200" kern="0">
                          <a:effectLst/>
                        </a:rPr>
                        <a:t>1 </a:t>
                      </a:r>
                      <a:r>
                        <a:rPr lang="zh-CN" sz="1200" kern="0">
                          <a:effectLst/>
                        </a:rPr>
                        <a:t>表示星期二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WEEKDAY("2017-06-15");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WEEKOFYEAR(d)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YEARWEEK(date, mode)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返回年份及第几周（</a:t>
                      </a:r>
                      <a:r>
                        <a:rPr lang="en-US" sz="1200" kern="0">
                          <a:effectLst/>
                        </a:rPr>
                        <a:t>0</a:t>
                      </a:r>
                      <a:r>
                        <a:rPr lang="zh-CN" sz="1200" kern="0">
                          <a:effectLst/>
                        </a:rPr>
                        <a:t>到</a:t>
                      </a:r>
                      <a:r>
                        <a:rPr lang="en-US" sz="1200" kern="0">
                          <a:effectLst/>
                        </a:rPr>
                        <a:t>53</a:t>
                      </a:r>
                      <a:r>
                        <a:rPr lang="zh-CN" sz="1200" kern="0">
                          <a:effectLst/>
                        </a:rPr>
                        <a:t>），</a:t>
                      </a:r>
                      <a:r>
                        <a:rPr lang="en-US" sz="1200" kern="0">
                          <a:effectLst/>
                        </a:rPr>
                        <a:t>mode </a:t>
                      </a:r>
                      <a:r>
                        <a:rPr lang="zh-CN" sz="1200" kern="0">
                          <a:effectLst/>
                        </a:rPr>
                        <a:t>中</a:t>
                      </a:r>
                      <a:r>
                        <a:rPr lang="en-US" sz="1200" kern="0">
                          <a:effectLst/>
                        </a:rPr>
                        <a:t> 0 </a:t>
                      </a:r>
                      <a:r>
                        <a:rPr lang="zh-CN" sz="1200" kern="0">
                          <a:effectLst/>
                        </a:rPr>
                        <a:t>表示周天，</a:t>
                      </a:r>
                      <a:r>
                        <a:rPr lang="en-US" sz="1200" kern="0">
                          <a:effectLst/>
                        </a:rPr>
                        <a:t>1</a:t>
                      </a:r>
                      <a:r>
                        <a:rPr lang="zh-CN" sz="1200" kern="0">
                          <a:effectLst/>
                        </a:rPr>
                        <a:t>表示周一，以此类推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YEARWEEK("2017-06-15");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201724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NOW()</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返回当前日期和时间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NOW()</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2018-09-19 20:57:43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日期函数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graphicFrame>
        <p:nvGraphicFramePr>
          <p:cNvPr id="2" name="表格 1"/>
          <p:cNvGraphicFramePr>
            <a:graphicFrameLocks noGrp="1"/>
          </p:cNvGraphicFramePr>
          <p:nvPr/>
        </p:nvGraphicFramePr>
        <p:xfrm>
          <a:off x="838200" y="1657321"/>
          <a:ext cx="10515600" cy="2973580"/>
        </p:xfrm>
        <a:graphic>
          <a:graphicData uri="http://schemas.openxmlformats.org/drawingml/2006/table">
            <a:tbl>
              <a:tblPr firstRow="1" firstCol="1" bandRow="1">
                <a:tableStyleId>{5C22544A-7EE6-4342-B048-85BDC9FD1C3A}</a:tableStyleId>
              </a:tblPr>
              <a:tblGrid>
                <a:gridCol w="3505200"/>
                <a:gridCol w="3505200"/>
                <a:gridCol w="3505200"/>
              </a:tblGrid>
              <a:tr h="0">
                <a:tc>
                  <a:txBody>
                    <a:bodyPr/>
                    <a:lstStyle/>
                    <a:p>
                      <a:pPr indent="-547370"/>
                      <a:r>
                        <a:rPr lang="zh-CN" sz="1200" kern="0">
                          <a:effectLst/>
                        </a:rPr>
                        <a:t>函数名</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描述</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c>
                  <a:txBody>
                    <a:bodyPr/>
                    <a:lstStyle/>
                    <a:p>
                      <a:pPr indent="-547370"/>
                      <a:r>
                        <a:rPr lang="zh-CN" sz="1200" kern="0">
                          <a:effectLst/>
                        </a:rPr>
                        <a:t>实例</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tc>
              </a:tr>
              <a:tr h="0">
                <a:tc>
                  <a:txBody>
                    <a:bodyPr/>
                    <a:lstStyle/>
                    <a:p>
                      <a:pPr indent="-547370">
                        <a:lnSpc>
                          <a:spcPts val="2400"/>
                        </a:lnSpc>
                      </a:pPr>
                      <a:r>
                        <a:rPr lang="en-US" sz="1200" kern="0">
                          <a:effectLst/>
                        </a:rPr>
                        <a:t>WEEK(d)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WEEKDAY(d)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日期</a:t>
                      </a:r>
                      <a:r>
                        <a:rPr lang="en-US" sz="1200" kern="0">
                          <a:effectLst/>
                        </a:rPr>
                        <a:t> d </a:t>
                      </a:r>
                      <a:r>
                        <a:rPr lang="zh-CN" sz="1200" kern="0">
                          <a:effectLst/>
                        </a:rPr>
                        <a:t>是星期几，</a:t>
                      </a:r>
                      <a:r>
                        <a:rPr lang="en-US" sz="1200" kern="0">
                          <a:effectLst/>
                        </a:rPr>
                        <a:t>0 </a:t>
                      </a:r>
                      <a:r>
                        <a:rPr lang="zh-CN" sz="1200" kern="0">
                          <a:effectLst/>
                        </a:rPr>
                        <a:t>表示星期一，</a:t>
                      </a:r>
                      <a:r>
                        <a:rPr lang="en-US" sz="1200" kern="0">
                          <a:effectLst/>
                        </a:rPr>
                        <a:t>1 </a:t>
                      </a:r>
                      <a:r>
                        <a:rPr lang="zh-CN" sz="1200" kern="0">
                          <a:effectLst/>
                        </a:rPr>
                        <a:t>表示星期二</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WEEKDAY("2017-06-15");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WEEKOFYEAR(d)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计算日期</a:t>
                      </a:r>
                      <a:r>
                        <a:rPr lang="en-US" sz="1200" kern="0">
                          <a:effectLst/>
                        </a:rPr>
                        <a:t> d </a:t>
                      </a:r>
                      <a:r>
                        <a:rPr lang="zh-CN" sz="1200" kern="0">
                          <a:effectLst/>
                        </a:rPr>
                        <a:t>是本年的第几个星期，范围是</a:t>
                      </a:r>
                      <a:r>
                        <a:rPr lang="en-US" sz="1200" kern="0">
                          <a:effectLst/>
                        </a:rPr>
                        <a:t> 0 </a:t>
                      </a:r>
                      <a:r>
                        <a:rPr lang="zh-CN" sz="1200" kern="0">
                          <a:effectLst/>
                        </a:rPr>
                        <a:t>到</a:t>
                      </a:r>
                      <a:r>
                        <a:rPr lang="en-US" sz="1200" kern="0">
                          <a:effectLst/>
                        </a:rPr>
                        <a:t> 53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WEEKOFYEAR('2011-11-11 11:11:11')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45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YEARWEEK(date, mode)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返回年份及第几周（</a:t>
                      </a:r>
                      <a:r>
                        <a:rPr lang="en-US" sz="1200" kern="0">
                          <a:effectLst/>
                        </a:rPr>
                        <a:t>0</a:t>
                      </a:r>
                      <a:r>
                        <a:rPr lang="zh-CN" sz="1200" kern="0">
                          <a:effectLst/>
                        </a:rPr>
                        <a:t>到</a:t>
                      </a:r>
                      <a:r>
                        <a:rPr lang="en-US" sz="1200" kern="0">
                          <a:effectLst/>
                        </a:rPr>
                        <a:t>53</a:t>
                      </a:r>
                      <a:r>
                        <a:rPr lang="zh-CN" sz="1200" kern="0">
                          <a:effectLst/>
                        </a:rPr>
                        <a:t>），</a:t>
                      </a:r>
                      <a:r>
                        <a:rPr lang="en-US" sz="1200" kern="0">
                          <a:effectLst/>
                        </a:rPr>
                        <a:t>mode </a:t>
                      </a:r>
                      <a:r>
                        <a:rPr lang="zh-CN" sz="1200" kern="0">
                          <a:effectLst/>
                        </a:rPr>
                        <a:t>中</a:t>
                      </a:r>
                      <a:r>
                        <a:rPr lang="en-US" sz="1200" kern="0">
                          <a:effectLst/>
                        </a:rPr>
                        <a:t> 0 </a:t>
                      </a:r>
                      <a:r>
                        <a:rPr lang="zh-CN" sz="1200" kern="0">
                          <a:effectLst/>
                        </a:rPr>
                        <a:t>表示周天，</a:t>
                      </a:r>
                      <a:r>
                        <a:rPr lang="en-US" sz="1200" kern="0">
                          <a:effectLst/>
                        </a:rPr>
                        <a:t>1</a:t>
                      </a:r>
                      <a:r>
                        <a:rPr lang="zh-CN" sz="1200" kern="0">
                          <a:effectLst/>
                        </a:rPr>
                        <a:t>表示周一，以此类推</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YEARWEEK("2017-06-15");</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201724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0">
                <a:tc>
                  <a:txBody>
                    <a:bodyPr/>
                    <a:lstStyle/>
                    <a:p>
                      <a:pPr indent="-547370">
                        <a:lnSpc>
                          <a:spcPts val="2400"/>
                        </a:lnSpc>
                      </a:pPr>
                      <a:r>
                        <a:rPr lang="en-US" sz="1200" kern="0">
                          <a:effectLst/>
                        </a:rPr>
                        <a:t>NOW()</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200" kern="0">
                          <a:effectLst/>
                        </a:rPr>
                        <a:t>返回当前日期和时间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NOW()</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-&gt; 2018-09-19 20:57:43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en-US" altLang="zh-CN" b="1">
                <a:solidFill>
                  <a:srgbClr val="4BACC6"/>
                </a:solidFill>
                <a:latin typeface="PingFang SC" panose="020B0400000000000000" charset="-122"/>
                <a:ea typeface="阿里巴巴普惠体" panose="00020600040101010101" pitchFamily="18" charset="-122"/>
              </a:rPr>
              <a:t>if</a:t>
            </a:r>
            <a:r>
              <a:rPr lang="zh-CN" altLang="en-US" b="1">
                <a:solidFill>
                  <a:srgbClr val="4BACC6"/>
                </a:solidFill>
                <a:latin typeface="PingFang SC" panose="020B0400000000000000" charset="-122"/>
                <a:ea typeface="阿里巴巴普惠体" panose="00020600040101010101" pitchFamily="18" charset="-122"/>
              </a:rPr>
              <a:t>逻辑判断语句</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graphicFrame>
        <p:nvGraphicFramePr>
          <p:cNvPr id="2" name="表格 1"/>
          <p:cNvGraphicFramePr>
            <a:graphicFrameLocks noGrp="1"/>
          </p:cNvGraphicFramePr>
          <p:nvPr/>
        </p:nvGraphicFramePr>
        <p:xfrm>
          <a:off x="919680" y="2181885"/>
          <a:ext cx="10632540" cy="3934343"/>
        </p:xfrm>
        <a:graphic>
          <a:graphicData uri="http://schemas.openxmlformats.org/drawingml/2006/table">
            <a:tbl>
              <a:tblPr firstRow="1" firstCol="1" bandRow="1">
                <a:tableStyleId>{5C22544A-7EE6-4342-B048-85BDC9FD1C3A}</a:tableStyleId>
              </a:tblPr>
              <a:tblGrid>
                <a:gridCol w="3544180"/>
                <a:gridCol w="3544180"/>
                <a:gridCol w="3544180"/>
              </a:tblGrid>
              <a:tr h="725970">
                <a:tc>
                  <a:txBody>
                    <a:bodyPr/>
                    <a:lstStyle/>
                    <a:p>
                      <a:pPr indent="-547370" algn="l">
                        <a:lnSpc>
                          <a:spcPts val="2400"/>
                        </a:lnSpc>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格式</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l">
                        <a:lnSpc>
                          <a:spcPts val="2400"/>
                        </a:lnSpc>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解释</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l"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400" kern="100">
                          <a:effectLst/>
                          <a:latin typeface="等线" panose="02010600030101010101" pitchFamily="2" charset="-122"/>
                          <a:ea typeface="等线" panose="02010600030101010101" pitchFamily="2" charset="-122"/>
                          <a:cs typeface="Times New Roman" panose="02020603050405020304" pitchFamily="18" charset="0"/>
                        </a:rPr>
                        <a:t>案例</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725970">
                <a:tc>
                  <a:txBody>
                    <a:bodyPr/>
                    <a:lstStyle/>
                    <a:p>
                      <a:pPr indent="-547370">
                        <a:lnSpc>
                          <a:spcPts val="2400"/>
                        </a:lnSpc>
                      </a:pPr>
                      <a:r>
                        <a:rPr lang="en-US" sz="1400" kern="0">
                          <a:effectLst/>
                        </a:rPr>
                        <a:t>IF(expr,v1,v2)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如果表达式</a:t>
                      </a:r>
                      <a:r>
                        <a:rPr lang="en-US" sz="1400" kern="0">
                          <a:effectLst/>
                        </a:rPr>
                        <a:t> expr </a:t>
                      </a:r>
                      <a:r>
                        <a:rPr lang="zh-CN" sz="1400" kern="0">
                          <a:effectLst/>
                        </a:rPr>
                        <a:t>成立，返回结果</a:t>
                      </a:r>
                      <a:r>
                        <a:rPr lang="en-US" sz="1400" kern="0">
                          <a:effectLst/>
                        </a:rPr>
                        <a:t> v1</a:t>
                      </a:r>
                      <a:r>
                        <a:rPr lang="zh-CN" sz="1400" kern="0">
                          <a:effectLst/>
                        </a:rPr>
                        <a:t>；否则，返回结果</a:t>
                      </a:r>
                      <a:r>
                        <a:rPr lang="en-US" sz="1400" kern="0">
                          <a:effectLst/>
                        </a:rPr>
                        <a:t> v2</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IF(1 &gt; 0,'</a:t>
                      </a:r>
                      <a:r>
                        <a:rPr lang="zh-CN" sz="1400" kern="0">
                          <a:effectLst/>
                        </a:rPr>
                        <a:t>正确</a:t>
                      </a:r>
                      <a:r>
                        <a:rPr lang="en-US" sz="1400" kern="0">
                          <a:effectLst/>
                        </a:rPr>
                        <a:t>','</a:t>
                      </a:r>
                      <a:r>
                        <a:rPr lang="zh-CN" sz="1400" kern="0">
                          <a:effectLst/>
                        </a:rPr>
                        <a:t>错误</a:t>
                      </a:r>
                      <a:r>
                        <a:rPr lang="en-US" sz="1400" kern="0">
                          <a:effectLst/>
                        </a:rPr>
                        <a:t>')    </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a:t>
                      </a:r>
                      <a:r>
                        <a:rPr lang="zh-CN" sz="1400" kern="0">
                          <a:effectLst/>
                        </a:rPr>
                        <a:t>正确</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729231">
                <a:tc>
                  <a:txBody>
                    <a:bodyPr/>
                    <a:lstStyle/>
                    <a:p>
                      <a:pPr marL="0" indent="-547370" algn="l" defTabSz="1219200" rtl="0" eaLnBrk="1" latinLnBrk="0" hangingPunct="1">
                        <a:lnSpc>
                          <a:spcPts val="2400"/>
                        </a:lnSpc>
                      </a:pPr>
                      <a:r>
                        <a:rPr lang="en-US" sz="1400" b="1" kern="0">
                          <a:solidFill>
                            <a:schemeClr val="lt1"/>
                          </a:solidFill>
                          <a:effectLst/>
                          <a:latin typeface="+mn-lt"/>
                          <a:ea typeface="+mn-ea"/>
                          <a:cs typeface="+mn-cs"/>
                          <a:hlinkClick r:id="rId1"/>
                        </a:rPr>
                        <a:t>IFNULL(v1,v2)</a:t>
                      </a:r>
                      <a:endParaRPr lang="zh-CN" altLang="en-US" sz="1400" b="1" kern="0">
                        <a:solidFill>
                          <a:schemeClr val="lt1"/>
                        </a:solidFill>
                        <a:effectLst/>
                        <a:latin typeface="+mn-lt"/>
                        <a:ea typeface="+mn-ea"/>
                        <a:cs typeface="+mn-cs"/>
                      </a:endParaRPr>
                    </a:p>
                  </a:txBody>
                  <a:tcPr marL="47625" marR="47625" marT="66675" marB="66675"/>
                </a:tc>
                <a:tc>
                  <a:txBody>
                    <a:bodyPr/>
                    <a:lstStyle/>
                    <a:p>
                      <a:pPr indent="-547370">
                        <a:lnSpc>
                          <a:spcPts val="2400"/>
                        </a:lnSpc>
                      </a:pPr>
                      <a:r>
                        <a:rPr lang="zh-CN" sz="1400" kern="0">
                          <a:effectLst/>
                        </a:rPr>
                        <a:t>如果</a:t>
                      </a:r>
                      <a:r>
                        <a:rPr lang="en-US" sz="1400" kern="0">
                          <a:effectLst/>
                        </a:rPr>
                        <a:t> v1 </a:t>
                      </a:r>
                      <a:r>
                        <a:rPr lang="zh-CN" sz="1400" kern="0">
                          <a:effectLst/>
                        </a:rPr>
                        <a:t>的值不为</a:t>
                      </a:r>
                      <a:r>
                        <a:rPr lang="en-US" sz="1400" kern="0">
                          <a:effectLst/>
                        </a:rPr>
                        <a:t> NULL</a:t>
                      </a:r>
                      <a:r>
                        <a:rPr lang="zh-CN" sz="1400" kern="0">
                          <a:effectLst/>
                        </a:rPr>
                        <a:t>，则返回</a:t>
                      </a:r>
                      <a:r>
                        <a:rPr lang="en-US" sz="1400" kern="0">
                          <a:effectLst/>
                        </a:rPr>
                        <a:t> v1</a:t>
                      </a:r>
                      <a:r>
                        <a:rPr lang="zh-CN" sz="1400" kern="0">
                          <a:effectLst/>
                        </a:rPr>
                        <a:t>，否则返回</a:t>
                      </a:r>
                      <a:r>
                        <a:rPr lang="en-US" sz="1400" kern="0">
                          <a:effectLst/>
                        </a:rPr>
                        <a:t> v2</a:t>
                      </a:r>
                      <a:r>
                        <a:rPr lang="zh-CN" sz="1400" kern="0">
                          <a:effectLst/>
                        </a:rPr>
                        <a: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IFNULL(null,'Hello Word')</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-&gt;Hello Word</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729231">
                <a:tc>
                  <a:txBody>
                    <a:bodyPr/>
                    <a:lstStyle/>
                    <a:p>
                      <a:pPr indent="-547370">
                        <a:lnSpc>
                          <a:spcPts val="2400"/>
                        </a:lnSpc>
                      </a:pPr>
                      <a:r>
                        <a:rPr lang="en-US" sz="1400" kern="0">
                          <a:effectLst/>
                        </a:rPr>
                        <a:t>ISNULL(expression)</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判断表达式是否为</a:t>
                      </a:r>
                      <a:r>
                        <a:rPr lang="en-US" sz="1400" kern="0">
                          <a:effectLst/>
                        </a:rPr>
                        <a:t> NULL</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ISNULL(NULL);</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1023941">
                <a:tc>
                  <a:txBody>
                    <a:bodyPr/>
                    <a:lstStyle/>
                    <a:p>
                      <a:pPr indent="-547370">
                        <a:lnSpc>
                          <a:spcPts val="2400"/>
                        </a:lnSpc>
                      </a:pPr>
                      <a:r>
                        <a:rPr lang="en-US" sz="1400" kern="0">
                          <a:effectLst/>
                        </a:rPr>
                        <a:t>NULLIF(expr1, expr2)</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zh-CN" sz="1400" kern="0">
                          <a:effectLst/>
                        </a:rPr>
                        <a:t>比较两个字符串，如果字符串</a:t>
                      </a:r>
                      <a:r>
                        <a:rPr lang="en-US" sz="1400" kern="0">
                          <a:effectLst/>
                        </a:rPr>
                        <a:t> expr1 </a:t>
                      </a:r>
                      <a:r>
                        <a:rPr lang="zh-CN" sz="1400" kern="0">
                          <a:effectLst/>
                        </a:rPr>
                        <a:t>与</a:t>
                      </a:r>
                      <a:r>
                        <a:rPr lang="en-US" sz="1400" kern="0">
                          <a:effectLst/>
                        </a:rPr>
                        <a:t> expr2 </a:t>
                      </a:r>
                      <a:r>
                        <a:rPr lang="zh-CN" sz="1400" kern="0">
                          <a:effectLst/>
                        </a:rPr>
                        <a:t>相等 返回</a:t>
                      </a:r>
                      <a:r>
                        <a:rPr lang="en-US" sz="1400" kern="0">
                          <a:effectLst/>
                        </a:rPr>
                        <a:t> NULL</a:t>
                      </a:r>
                      <a:r>
                        <a:rPr lang="zh-CN" sz="1400" kern="0">
                          <a:effectLst/>
                        </a:rPr>
                        <a:t>，否则返回</a:t>
                      </a:r>
                      <a:r>
                        <a:rPr lang="en-US" sz="1400" kern="0">
                          <a:effectLst/>
                        </a:rPr>
                        <a:t> expr1</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SELECT NULLIF(25, 25);</a:t>
                      </a:r>
                      <a:endParaRPr lang="zh-CN" sz="14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400" kern="0">
                          <a:effectLst/>
                        </a:rPr>
                        <a:t>-&gt;</a:t>
                      </a:r>
                      <a:endParaRPr lang="zh-CN" sz="14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en-US" altLang="zh-CN" b="1">
                <a:solidFill>
                  <a:srgbClr val="4BACC6"/>
                </a:solidFill>
                <a:latin typeface="PingFang SC" panose="020B0400000000000000" charset="-122"/>
                <a:ea typeface="阿里巴巴普惠体" panose="00020600040101010101" pitchFamily="18" charset="-122"/>
              </a:rPr>
              <a:t>case when</a:t>
            </a:r>
            <a:r>
              <a:rPr lang="zh-CN" altLang="en-US" b="1">
                <a:solidFill>
                  <a:srgbClr val="4BACC6"/>
                </a:solidFill>
                <a:latin typeface="PingFang SC" panose="020B0400000000000000" charset="-122"/>
                <a:ea typeface="阿里巴巴普惠体" panose="00020600040101010101" pitchFamily="18" charset="-122"/>
              </a:rPr>
              <a:t>语句</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graphicFrame>
        <p:nvGraphicFramePr>
          <p:cNvPr id="7" name="表格 6"/>
          <p:cNvGraphicFramePr>
            <a:graphicFrameLocks noGrp="1"/>
          </p:cNvGraphicFramePr>
          <p:nvPr/>
        </p:nvGraphicFramePr>
        <p:xfrm>
          <a:off x="919680" y="2228440"/>
          <a:ext cx="10659702" cy="2401119"/>
        </p:xfrm>
        <a:graphic>
          <a:graphicData uri="http://schemas.openxmlformats.org/drawingml/2006/table">
            <a:tbl>
              <a:tblPr firstRow="1" firstCol="1" bandRow="1">
                <a:tableStyleId>{5C22544A-7EE6-4342-B048-85BDC9FD1C3A}</a:tableStyleId>
              </a:tblPr>
              <a:tblGrid>
                <a:gridCol w="3553234"/>
                <a:gridCol w="3553234"/>
                <a:gridCol w="3553234"/>
              </a:tblGrid>
              <a:tr h="521550">
                <a:tc>
                  <a:txBody>
                    <a:bodyPr/>
                    <a:lstStyle/>
                    <a:p>
                      <a:pPr indent="-547370" algn="ctr"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格式</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ctr">
                        <a:lnSpc>
                          <a:spcPts val="2400"/>
                        </a:lnSpc>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解释</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gn="ctr"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zh-CN" altLang="en-US" sz="1200" kern="100">
                          <a:effectLst/>
                          <a:latin typeface="等线" panose="02010600030101010101" pitchFamily="2" charset="-122"/>
                          <a:ea typeface="等线" panose="02010600030101010101" pitchFamily="2" charset="-122"/>
                          <a:cs typeface="Times New Roman" panose="02020603050405020304" pitchFamily="18" charset="0"/>
                        </a:rPr>
                        <a:t>操作</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r h="1879569">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CASE expression</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condition1 THEN result1</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condition2 THEN result2</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WHEN conditionN THEN resultN</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    ELSE result</a:t>
                      </a:r>
                      <a:endParaRPr lang="zh-CN" sz="1200" kern="10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END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a:lnSpc>
                          <a:spcPts val="2400"/>
                        </a:lnSpc>
                      </a:pPr>
                      <a:r>
                        <a:rPr lang="en-US" sz="1200" kern="0">
                          <a:effectLst/>
                        </a:rPr>
                        <a:t>CASE </a:t>
                      </a:r>
                      <a:r>
                        <a:rPr lang="zh-CN" sz="1200" kern="0">
                          <a:effectLst/>
                        </a:rPr>
                        <a:t>表示函数开始，</a:t>
                      </a:r>
                      <a:r>
                        <a:rPr lang="en-US" sz="1200" kern="0">
                          <a:effectLst/>
                        </a:rPr>
                        <a:t>END </a:t>
                      </a:r>
                      <a:r>
                        <a:rPr lang="zh-CN" sz="1200" kern="0">
                          <a:effectLst/>
                        </a:rPr>
                        <a:t>表示函数结束。如果</a:t>
                      </a:r>
                      <a:r>
                        <a:rPr lang="en-US" sz="1200" kern="0">
                          <a:effectLst/>
                        </a:rPr>
                        <a:t> condition1 </a:t>
                      </a:r>
                      <a:r>
                        <a:rPr lang="zh-CN" sz="1200" kern="0">
                          <a:effectLst/>
                        </a:rPr>
                        <a:t>成立，则返回</a:t>
                      </a:r>
                      <a:r>
                        <a:rPr lang="en-US" sz="1200" kern="0">
                          <a:effectLst/>
                        </a:rPr>
                        <a:t> result1, </a:t>
                      </a:r>
                      <a:r>
                        <a:rPr lang="zh-CN" sz="1200" kern="0">
                          <a:effectLst/>
                        </a:rPr>
                        <a:t>如果</a:t>
                      </a:r>
                      <a:r>
                        <a:rPr lang="en-US" sz="1200" kern="0">
                          <a:effectLst/>
                        </a:rPr>
                        <a:t> condition2 </a:t>
                      </a:r>
                      <a:r>
                        <a:rPr lang="zh-CN" sz="1200" kern="0">
                          <a:effectLst/>
                        </a:rPr>
                        <a:t>成立，则返回</a:t>
                      </a:r>
                      <a:r>
                        <a:rPr lang="en-US" sz="1200" kern="0">
                          <a:effectLst/>
                        </a:rPr>
                        <a:t> result2</a:t>
                      </a:r>
                      <a:r>
                        <a:rPr lang="zh-CN" sz="1200" kern="0">
                          <a:effectLst/>
                        </a:rPr>
                        <a:t>，当全部不成立则返回</a:t>
                      </a:r>
                      <a:r>
                        <a:rPr lang="en-US" sz="1200" kern="0">
                          <a:effectLst/>
                        </a:rPr>
                        <a:t> result</a:t>
                      </a:r>
                      <a:r>
                        <a:rPr lang="zh-CN" sz="1200" kern="0">
                          <a:effectLst/>
                        </a:rPr>
                        <a:t>，而当有一个成立之后，后面的就不执行了。</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c>
                  <a:txBody>
                    <a:bodyPr/>
                    <a:lstStyle/>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sz="1200" kern="0">
                          <a:effectLst/>
                        </a:rPr>
                        <a:t>select case 100 when 50 then 'tom' when 100 then 'mary'else 'tim' end ;</a:t>
                      </a:r>
                      <a:endParaRPr lang="en-US" sz="1200" kern="0">
                        <a:effectLst/>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endParaRPr lang="en-US" altLang="zh-CN" sz="1200" kern="0">
                        <a:effectLst/>
                        <a:latin typeface="等线" panose="02010600030101010101" pitchFamily="2" charset="-122"/>
                        <a:ea typeface="等线" panose="02010600030101010101" pitchFamily="2" charset="-122"/>
                        <a:cs typeface="Times New Roman" panose="02020603050405020304" pitchFamily="18" charset="0"/>
                      </a:endParaRPr>
                    </a:p>
                    <a:p>
                      <a:pPr indent="-547370" latinLnBrk="1">
                        <a:lnSpc>
                          <a:spcPts val="1500"/>
                        </a:lnSpc>
                        <a:tabLst>
                          <a:tab pos="581660" algn="l"/>
                          <a:tab pos="1163320" algn="l"/>
                          <a:tab pos="1744980" algn="l"/>
                          <a:tab pos="2326640" algn="l"/>
                          <a:tab pos="2908300" algn="l"/>
                          <a:tab pos="3489960" algn="l"/>
                          <a:tab pos="4071620" algn="l"/>
                          <a:tab pos="4653280" algn="l"/>
                          <a:tab pos="5234940" algn="l"/>
                          <a:tab pos="5816600" algn="l"/>
                          <a:tab pos="6398260" algn="l"/>
                          <a:tab pos="6979920" algn="l"/>
                          <a:tab pos="7561580" algn="l"/>
                          <a:tab pos="8143240" algn="l"/>
                          <a:tab pos="8724900" algn="l"/>
                          <a:tab pos="9306560" algn="l"/>
                        </a:tabLst>
                      </a:pPr>
                      <a:r>
                        <a:rPr lang="en-US" altLang="zh-CN" sz="1200" kern="100">
                          <a:effectLst/>
                          <a:latin typeface="等线" panose="02010600030101010101" pitchFamily="2" charset="-122"/>
                          <a:ea typeface="等线" panose="02010600030101010101" pitchFamily="2" charset="-122"/>
                          <a:cs typeface="Times New Roman" panose="02020603050405020304" pitchFamily="18" charset="0"/>
                        </a:rPr>
                        <a:t>select case when 1=2 then 'tom' when 2=2 then 'mary' else'tim' end ;</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tc>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0" y="1457271"/>
            <a:ext cx="10845579" cy="4764395"/>
          </a:xfrm>
        </p:spPr>
        <p:txBody>
          <a:bodyPr/>
          <a:lstStyle/>
          <a:p>
            <a:pPr marL="0" indent="0" algn="l">
              <a:buNone/>
            </a:pPr>
            <a:r>
              <a:rPr lang="zh-CN" altLang="en-US"/>
              <a:t>针对不同的用户，</a:t>
            </a:r>
            <a:r>
              <a:rPr lang="en-US" altLang="zh-CN"/>
              <a:t>MySQL</a:t>
            </a:r>
            <a:r>
              <a:rPr lang="zh-CN" altLang="en-US"/>
              <a:t>分为两种不同的版本：</a:t>
            </a:r>
            <a:endParaRPr lang="en-US" altLang="zh-CN"/>
          </a:p>
          <a:p>
            <a:pPr algn="l">
              <a:buFont typeface="Wingdings" panose="05000000000000000000" pitchFamily="2" charset="2"/>
              <a:buChar char="u"/>
            </a:pPr>
            <a:r>
              <a:rPr lang="en-US" altLang="zh-CN" b="1">
                <a:solidFill>
                  <a:srgbClr val="FF0000"/>
                </a:solidFill>
              </a:rPr>
              <a:t>MySQL Community Server</a:t>
            </a:r>
            <a:endParaRPr lang="en-US" altLang="zh-CN" b="1">
              <a:solidFill>
                <a:srgbClr val="FF0000"/>
              </a:solidFill>
            </a:endParaRPr>
          </a:p>
          <a:p>
            <a:pPr marL="0" indent="0" algn="l">
              <a:buNone/>
            </a:pPr>
            <a:r>
              <a:rPr lang="zh-CN" altLang="en-US" b="0" i="0">
                <a:solidFill>
                  <a:srgbClr val="17233F"/>
                </a:solidFill>
                <a:effectLst/>
                <a:latin typeface="-apple-system"/>
              </a:rPr>
              <a:t>    社区版本，免费，但是</a:t>
            </a:r>
            <a:r>
              <a:rPr lang="en-US" altLang="zh-CN" b="0" i="0">
                <a:solidFill>
                  <a:srgbClr val="17233F"/>
                </a:solidFill>
                <a:effectLst/>
                <a:latin typeface="-apple-system"/>
              </a:rPr>
              <a:t>Mysql</a:t>
            </a:r>
            <a:r>
              <a:rPr lang="zh-CN" altLang="en-US" b="0" i="0">
                <a:solidFill>
                  <a:srgbClr val="17233F"/>
                </a:solidFill>
                <a:effectLst/>
                <a:latin typeface="-apple-system"/>
              </a:rPr>
              <a:t>不提供官方技术支持。</a:t>
            </a:r>
            <a:endParaRPr lang="en-US" altLang="zh-CN"/>
          </a:p>
          <a:p>
            <a:pPr>
              <a:buFont typeface="Wingdings" panose="05000000000000000000" pitchFamily="2" charset="2"/>
              <a:buChar char="u"/>
            </a:pPr>
            <a:r>
              <a:rPr lang="en-US" altLang="zh-CN" b="1">
                <a:solidFill>
                  <a:srgbClr val="FF0000"/>
                </a:solidFill>
              </a:rPr>
              <a:t>MySQL Enterprise </a:t>
            </a:r>
            <a:r>
              <a:rPr lang="en-US" altLang="zh-CN" b="1" dirty="0">
                <a:solidFill>
                  <a:srgbClr val="FF0000"/>
                </a:solidFill>
              </a:rPr>
              <a:t>Edition</a:t>
            </a:r>
            <a:endParaRPr lang="en-US" altLang="zh-CN" b="1" dirty="0">
              <a:solidFill>
                <a:srgbClr val="FF0000"/>
              </a:solidFill>
            </a:endParaRPr>
          </a:p>
          <a:p>
            <a:pPr marL="0" indent="0">
              <a:buNone/>
            </a:pPr>
            <a:r>
              <a:rPr lang="en-US" altLang="zh-CN"/>
              <a:t>   </a:t>
            </a:r>
            <a:r>
              <a:rPr lang="zh-CN" altLang="en-US" dirty="0"/>
              <a:t>商业版，</a:t>
            </a:r>
            <a:r>
              <a:rPr lang="zh-CN" altLang="en-US" b="0" i="0" dirty="0">
                <a:solidFill>
                  <a:srgbClr val="17233F"/>
                </a:solidFill>
                <a:effectLst/>
                <a:latin typeface="-apple-system"/>
              </a:rPr>
              <a:t>该版本是收费版本，可以试用</a:t>
            </a:r>
            <a:r>
              <a:rPr lang="en-US" altLang="zh-CN" b="0" i="0" dirty="0">
                <a:solidFill>
                  <a:srgbClr val="17233F"/>
                </a:solidFill>
                <a:effectLst/>
                <a:latin typeface="-apple-system"/>
              </a:rPr>
              <a:t>30</a:t>
            </a:r>
            <a:r>
              <a:rPr lang="zh-CN" altLang="en-US" b="0" i="0" dirty="0">
                <a:solidFill>
                  <a:srgbClr val="17233F"/>
                </a:solidFill>
                <a:effectLst/>
                <a:latin typeface="-apple-system"/>
              </a:rPr>
              <a:t>天，官方提供技术支持</a:t>
            </a:r>
            <a:endParaRPr lang="en-US" altLang="zh-CN" b="0" i="0" dirty="0">
              <a:solidFill>
                <a:srgbClr val="17233F"/>
              </a:solidFill>
              <a:effectLst/>
              <a:latin typeface="-apple-system"/>
            </a:endParaRPr>
          </a:p>
          <a:p>
            <a:pPr>
              <a:buFont typeface="Wingdings" panose="05000000000000000000" pitchFamily="2" charset="2"/>
              <a:buChar char="u"/>
            </a:pPr>
            <a:r>
              <a:rPr lang="en-US" altLang="zh-CN" b="1" dirty="0">
                <a:solidFill>
                  <a:srgbClr val="FF0000"/>
                </a:solidFill>
              </a:rPr>
              <a:t>MySQL Cluster </a:t>
            </a:r>
            <a:endParaRPr lang="en-US" altLang="zh-CN" b="1" dirty="0">
              <a:solidFill>
                <a:srgbClr val="FF0000"/>
              </a:solidFill>
            </a:endParaRPr>
          </a:p>
          <a:p>
            <a:pPr marL="0" indent="0">
              <a:buNone/>
            </a:pPr>
            <a:r>
              <a:rPr lang="zh-CN" altLang="en-US" dirty="0">
                <a:solidFill>
                  <a:srgbClr val="17233F"/>
                </a:solidFill>
                <a:latin typeface="-apple-system"/>
              </a:rPr>
              <a:t>    集群版，开源免费，可将几个</a:t>
            </a:r>
            <a:r>
              <a:rPr lang="en-US" altLang="zh-CN" dirty="0">
                <a:solidFill>
                  <a:srgbClr val="17233F"/>
                </a:solidFill>
                <a:latin typeface="-apple-system"/>
              </a:rPr>
              <a:t>MySQL Server</a:t>
            </a:r>
            <a:r>
              <a:rPr lang="zh-CN" altLang="en-US" dirty="0">
                <a:solidFill>
                  <a:srgbClr val="17233F"/>
                </a:solidFill>
                <a:latin typeface="-apple-system"/>
              </a:rPr>
              <a:t>封装成一个</a:t>
            </a:r>
            <a:r>
              <a:rPr lang="en-US" altLang="zh-CN" dirty="0">
                <a:solidFill>
                  <a:srgbClr val="17233F"/>
                </a:solidFill>
                <a:latin typeface="-apple-system"/>
              </a:rPr>
              <a:t>Server</a:t>
            </a:r>
            <a:r>
              <a:rPr lang="zh-CN" altLang="en-US" dirty="0">
                <a:solidFill>
                  <a:srgbClr val="17233F"/>
                </a:solidFill>
                <a:latin typeface="-apple-system"/>
              </a:rPr>
              <a:t>。</a:t>
            </a:r>
            <a:endParaRPr lang="en-US" altLang="zh-CN" dirty="0">
              <a:solidFill>
                <a:srgbClr val="17233F"/>
              </a:solidFill>
              <a:latin typeface="-apple-system"/>
            </a:endParaRPr>
          </a:p>
          <a:p>
            <a:pPr>
              <a:buFont typeface="Wingdings" panose="05000000000000000000" pitchFamily="2" charset="2"/>
              <a:buChar char="u"/>
            </a:pPr>
            <a:r>
              <a:rPr lang="en-US" altLang="zh-CN" b="1" dirty="0">
                <a:solidFill>
                  <a:srgbClr val="FF0000"/>
                </a:solidFill>
              </a:rPr>
              <a:t>MySQL Cluster CGE </a:t>
            </a:r>
            <a:endParaRPr lang="en-US" altLang="zh-CN" b="1" dirty="0">
              <a:solidFill>
                <a:srgbClr val="FF0000"/>
              </a:solidFill>
            </a:endParaRPr>
          </a:p>
          <a:p>
            <a:pPr marL="0" indent="0">
              <a:buNone/>
            </a:pPr>
            <a:r>
              <a:rPr lang="en-US" altLang="zh-CN" b="1" dirty="0">
                <a:solidFill>
                  <a:schemeClr val="accent1"/>
                </a:solidFill>
              </a:rPr>
              <a:t>     </a:t>
            </a:r>
            <a:r>
              <a:rPr lang="zh-CN" altLang="en-US" dirty="0"/>
              <a:t>高级集群版，需付费。</a:t>
            </a:r>
            <a:endParaRPr lang="en-US" altLang="zh-CN" dirty="0"/>
          </a:p>
          <a:p>
            <a:pPr>
              <a:buFont typeface="Wingdings" panose="05000000000000000000" pitchFamily="2" charset="2"/>
              <a:buChar char="u"/>
            </a:pPr>
            <a:r>
              <a:rPr lang="en-US" altLang="zh-CN" b="1" dirty="0">
                <a:solidFill>
                  <a:srgbClr val="FF0000"/>
                </a:solidFill>
              </a:rPr>
              <a:t>MySQL Workbench</a:t>
            </a:r>
            <a:r>
              <a:rPr lang="zh-CN" altLang="en-US" b="1" dirty="0">
                <a:solidFill>
                  <a:srgbClr val="FF0000"/>
                </a:solidFill>
              </a:rPr>
              <a:t>（</a:t>
            </a:r>
            <a:r>
              <a:rPr lang="en-US" altLang="zh-CN" b="1" dirty="0">
                <a:solidFill>
                  <a:srgbClr val="FF0000"/>
                </a:solidFill>
              </a:rPr>
              <a:t>GUI TOOL</a:t>
            </a:r>
            <a:r>
              <a:rPr lang="zh-CN" altLang="en-US" b="1" dirty="0">
                <a:solidFill>
                  <a:srgbClr val="FF0000"/>
                </a:solidFill>
              </a:rPr>
              <a:t>）</a:t>
            </a:r>
            <a:endParaRPr lang="en-US" altLang="zh-CN" b="1" dirty="0">
              <a:solidFill>
                <a:srgbClr val="FF0000"/>
              </a:solidFill>
            </a:endParaRPr>
          </a:p>
          <a:p>
            <a:pPr marL="0" indent="0">
              <a:buNone/>
            </a:pPr>
            <a:r>
              <a:rPr lang="en-US" altLang="zh-CN" dirty="0"/>
              <a:t>  </a:t>
            </a:r>
            <a:r>
              <a:rPr lang="zh-CN" altLang="en-US" dirty="0"/>
              <a:t>一款专为</a:t>
            </a:r>
            <a:r>
              <a:rPr lang="en-US" altLang="zh-CN" dirty="0"/>
              <a:t>MySQL</a:t>
            </a:r>
            <a:r>
              <a:rPr lang="zh-CN" altLang="en-US" dirty="0"/>
              <a:t>设计的</a:t>
            </a:r>
            <a:r>
              <a:rPr lang="en-US" altLang="zh-CN" dirty="0"/>
              <a:t>ER/</a:t>
            </a:r>
            <a:r>
              <a:rPr lang="zh-CN" altLang="en-US" dirty="0"/>
              <a:t>数据库建模工具。</a:t>
            </a:r>
            <a:r>
              <a:rPr lang="en-US" altLang="zh-CN" dirty="0"/>
              <a:t>MySQL Workbench</a:t>
            </a:r>
            <a:r>
              <a:rPr lang="zh-CN" altLang="en-US" dirty="0"/>
              <a:t>又分为两个版本，分别是社区版（</a:t>
            </a:r>
            <a:r>
              <a:rPr lang="en-US" altLang="zh-CN" dirty="0"/>
              <a:t>MySQL Workbench OSS</a:t>
            </a:r>
            <a:r>
              <a:rPr lang="zh-CN" altLang="en-US" dirty="0"/>
              <a:t>）、商用版（</a:t>
            </a:r>
            <a:r>
              <a:rPr lang="en-US" altLang="zh-CN" dirty="0"/>
              <a:t>MySQL Workbench SE</a:t>
            </a:r>
            <a:r>
              <a:rPr lang="zh-CN" altLang="en-US" dirty="0"/>
              <a:t>）。</a:t>
            </a:r>
            <a:endParaRPr lang="zh-CN" altLang="en-US" dirty="0"/>
          </a:p>
        </p:txBody>
      </p:sp>
      <p:sp>
        <p:nvSpPr>
          <p:cNvPr id="3" name="标题 2"/>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MySQL</a:t>
            </a:r>
            <a:r>
              <a:rPr kumimoji="1" lang="zh-CN" altLang="en-US"/>
              <a:t>的版本</a:t>
            </a:r>
            <a:endParaRPr kumimoji="1" lang="zh-CN" altLang="en-US" dirty="0"/>
          </a:p>
        </p:txBody>
      </p:sp>
    </p:spTree>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499278"/>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case when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语句</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1013651" y="2020688"/>
            <a:ext cx="8478570" cy="4555093"/>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mydb4</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创建订单表</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orders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oid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订单</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id</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price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double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订单价格</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payType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支付类型</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微信支付</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支付宝支付</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银行卡支付</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4</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：其他</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1200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4</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3000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orders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5</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1500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控制流函数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case when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语句</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1215428" y="1757246"/>
            <a:ext cx="8478570" cy="501675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方式</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1</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case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微信支付</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支付宝支付</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payType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银行卡支付</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else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其他支付方式</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end</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payTypeStr</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orders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方式</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case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payType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微信支付</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支付宝支付</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then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银行卡支付</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else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其他支付方式</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end</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payTypeStr</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orders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介绍</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9" name="文本框 8"/>
          <p:cNvSpPr txBox="1"/>
          <p:nvPr/>
        </p:nvSpPr>
        <p:spPr>
          <a:xfrm>
            <a:off x="849316" y="1672949"/>
            <a:ext cx="10856813" cy="1077218"/>
          </a:xfrm>
          <a:prstGeom prst="rect">
            <a:avLst/>
          </a:prstGeom>
          <a:noFill/>
        </p:spPr>
        <p:txBody>
          <a:bodyPr wrap="square">
            <a:spAutoFit/>
          </a:bodyPr>
          <a:lstStyle/>
          <a:p>
            <a:pPr marL="285750" indent="-285750">
              <a:buFont typeface="Arial" panose="020B0604020202020204" pitchFamily="34" charset="0"/>
              <a:buChar char="•"/>
            </a:pPr>
            <a:r>
              <a:rPr lang="en-US" altLang="zh-CN" sz="1600">
                <a:solidFill>
                  <a:srgbClr val="17233F"/>
                </a:solidFill>
                <a:highlight>
                  <a:srgbClr val="FFFF00"/>
                </a:highlight>
                <a:latin typeface="-apple-system"/>
                <a:ea typeface="Alibaba PuHuiTi B"/>
              </a:rPr>
              <a:t>MySQL 8.0 </a:t>
            </a:r>
            <a:r>
              <a:rPr lang="zh-CN" altLang="en-US" sz="1600">
                <a:solidFill>
                  <a:srgbClr val="17233F"/>
                </a:solidFill>
                <a:highlight>
                  <a:srgbClr val="FFFF00"/>
                </a:highlight>
                <a:latin typeface="-apple-system"/>
                <a:ea typeface="Alibaba PuHuiTi B"/>
              </a:rPr>
              <a:t>新增窗口函数</a:t>
            </a:r>
            <a:r>
              <a:rPr lang="en-US" altLang="zh-CN" sz="1600">
                <a:solidFill>
                  <a:srgbClr val="17233F"/>
                </a:solidFill>
                <a:highlight>
                  <a:srgbClr val="FFFF00"/>
                </a:highlight>
                <a:latin typeface="-apple-system"/>
                <a:ea typeface="Alibaba PuHuiTi B"/>
              </a:rPr>
              <a:t>,</a:t>
            </a:r>
            <a:r>
              <a:rPr lang="zh-CN" altLang="en-US" sz="1600">
                <a:solidFill>
                  <a:srgbClr val="17233F"/>
                </a:solidFill>
                <a:latin typeface="-apple-system"/>
                <a:ea typeface="Alibaba PuHuiTi B"/>
              </a:rPr>
              <a:t>窗口函数又被称为开窗函数，与</a:t>
            </a:r>
            <a:r>
              <a:rPr lang="en-US" altLang="zh-CN" sz="1600">
                <a:solidFill>
                  <a:srgbClr val="17233F"/>
                </a:solidFill>
                <a:latin typeface="-apple-system"/>
                <a:ea typeface="Alibaba PuHuiTi B"/>
              </a:rPr>
              <a:t>Oracle </a:t>
            </a:r>
            <a:r>
              <a:rPr lang="zh-CN" altLang="en-US" sz="1600">
                <a:solidFill>
                  <a:srgbClr val="17233F"/>
                </a:solidFill>
                <a:latin typeface="-apple-system"/>
                <a:ea typeface="Alibaba PuHuiTi B"/>
              </a:rPr>
              <a:t>窗口函数类似，属于</a:t>
            </a:r>
            <a:r>
              <a:rPr lang="en-US" altLang="zh-CN" sz="1600">
                <a:solidFill>
                  <a:srgbClr val="17233F"/>
                </a:solidFill>
                <a:latin typeface="-apple-system"/>
                <a:ea typeface="Alibaba PuHuiTi B"/>
              </a:rPr>
              <a:t>MySQL</a:t>
            </a:r>
            <a:r>
              <a:rPr lang="zh-CN" altLang="en-US" sz="1600">
                <a:solidFill>
                  <a:srgbClr val="17233F"/>
                </a:solidFill>
                <a:latin typeface="-apple-system"/>
                <a:ea typeface="Alibaba PuHuiTi B"/>
              </a:rPr>
              <a:t>的一大特点</a:t>
            </a:r>
            <a:r>
              <a:rPr lang="en-US" altLang="zh-CN" sz="1600">
                <a:solidFill>
                  <a:srgbClr val="17233F"/>
                </a:solidFill>
                <a:latin typeface="-apple-system"/>
                <a:ea typeface="Alibaba PuHuiTi B"/>
              </a:rPr>
              <a:t>.</a:t>
            </a:r>
            <a:endParaRPr lang="en-US" altLang="zh-CN" sz="1600">
              <a:solidFill>
                <a:srgbClr val="17233F"/>
              </a:solidFill>
              <a:latin typeface="-apple-system"/>
              <a:ea typeface="Alibaba PuHuiTi B"/>
            </a:endParaRPr>
          </a:p>
          <a:p>
            <a:pPr marL="285750" indent="-285750">
              <a:buFont typeface="Arial" panose="020B0604020202020204" pitchFamily="34" charset="0"/>
              <a:buChar char="•"/>
            </a:pPr>
            <a:r>
              <a:rPr lang="zh-CN" altLang="en-US" sz="1600">
                <a:solidFill>
                  <a:srgbClr val="17233F"/>
                </a:solidFill>
                <a:latin typeface="-apple-system"/>
                <a:ea typeface="Alibaba PuHuiTi B"/>
              </a:rPr>
              <a:t>非聚合窗口函数是相对于聚函数来说的。聚合函数是对一组数据计算后返回单个值（即分组），非聚合函数一次只会处理一行数据。窗口聚合函数在行记录上计算某个字段的结果时，可将窗口范围内的数据输入到聚合函数中，并不改变行数</a:t>
            </a:r>
            <a:r>
              <a:rPr lang="zh-CN" altLang="en-US" sz="1600" b="1" i="0">
                <a:solidFill>
                  <a:srgbClr val="4D4D4D"/>
                </a:solidFill>
                <a:effectLst/>
                <a:latin typeface="-apple-system"/>
                <a:ea typeface="Alibaba PuHuiTi B"/>
              </a:rPr>
              <a:t>。</a:t>
            </a:r>
            <a:endParaRPr lang="zh-CN" altLang="en-US" sz="1600">
              <a:ea typeface="Alibaba PuHuiTi B"/>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788469" y="2811669"/>
            <a:ext cx="5761763" cy="372482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分类</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pic>
        <p:nvPicPr>
          <p:cNvPr id="7" name="图片 6"/>
          <p:cNvPicPr>
            <a:picLocks noChangeAspect="1"/>
          </p:cNvPicPr>
          <p:nvPr/>
        </p:nvPicPr>
        <p:blipFill>
          <a:blip r:embed="rId1"/>
          <a:stretch>
            <a:fillRect/>
          </a:stretch>
        </p:blipFill>
        <p:spPr>
          <a:xfrm>
            <a:off x="1998140" y="1991190"/>
            <a:ext cx="5924689" cy="3935342"/>
          </a:xfrm>
          <a:prstGeom prst="rect">
            <a:avLst/>
          </a:prstGeom>
        </p:spPr>
      </p:pic>
      <p:sp>
        <p:nvSpPr>
          <p:cNvPr id="8" name="文本框 7"/>
          <p:cNvSpPr txBox="1"/>
          <p:nvPr/>
        </p:nvSpPr>
        <p:spPr>
          <a:xfrm>
            <a:off x="2097728" y="6244773"/>
            <a:ext cx="8478570" cy="369332"/>
          </a:xfrm>
          <a:prstGeom prst="rect">
            <a:avLst/>
          </a:prstGeom>
          <a:noFill/>
        </p:spPr>
        <p:txBody>
          <a:bodyPr wrap="square">
            <a:spAutoFit/>
          </a:bodyPr>
          <a:lstStyle/>
          <a:p>
            <a:r>
              <a:rPr lang="zh-CN" altLang="en-US">
                <a:highlight>
                  <a:srgbClr val="FFFF00"/>
                </a:highlight>
              </a:rPr>
              <a:t>另外还有开窗聚合函数: </a:t>
            </a:r>
            <a:r>
              <a:rPr lang="en-US" altLang="zh-CN">
                <a:highlight>
                  <a:srgbClr val="FFFF00"/>
                </a:highlight>
              </a:rPr>
              <a:t>SUM,AVG,MIN,MAX</a:t>
            </a:r>
            <a:endParaRPr lang="zh-CN" altLang="en-US">
              <a:highlight>
                <a:srgbClr val="FFFF00"/>
              </a:highlight>
            </a:endParaRPr>
          </a:p>
        </p:txBody>
      </p:sp>
    </p:spTree>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语法结构</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939853" y="1797252"/>
            <a:ext cx="8478570" cy="1477328"/>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window_function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expr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OVER</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  PARTITION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  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frame_clause </a:t>
            </a:r>
            <a:endParaRPr lang="en-US" altLang="zh-CN" sz="1800">
              <a:solidFill>
                <a:srgbClr val="000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endParaRPr lang="en-US" altLang="zh-CN">
              <a:effectLst/>
            </a:endParaRPr>
          </a:p>
        </p:txBody>
      </p:sp>
      <p:sp>
        <p:nvSpPr>
          <p:cNvPr id="9" name="文本框 8"/>
          <p:cNvSpPr txBox="1"/>
          <p:nvPr/>
        </p:nvSpPr>
        <p:spPr>
          <a:xfrm>
            <a:off x="876479" y="3492280"/>
            <a:ext cx="10947347" cy="2062103"/>
          </a:xfrm>
          <a:prstGeom prst="rect">
            <a:avLst/>
          </a:prstGeom>
          <a:noFill/>
        </p:spPr>
        <p:txBody>
          <a:bodyPr wrap="square">
            <a:spAutoFit/>
          </a:bodyPr>
          <a:lstStyle/>
          <a:p>
            <a:r>
              <a:rPr lang="zh-CN" altLang="en-US" sz="1600" b="0" i="0">
                <a:solidFill>
                  <a:srgbClr val="222222"/>
                </a:solidFill>
                <a:effectLst/>
                <a:latin typeface="PingFang SC" panose="020B0400000000000000" charset="-122"/>
              </a:rPr>
              <a:t>其中，</a:t>
            </a:r>
            <a:r>
              <a:rPr lang="en-US" altLang="zh-CN" sz="1600" b="0" i="0">
                <a:solidFill>
                  <a:srgbClr val="222222"/>
                </a:solidFill>
                <a:effectLst/>
                <a:latin typeface="PingFang SC" panose="020B0400000000000000" charset="-122"/>
              </a:rPr>
              <a:t>window_function </a:t>
            </a:r>
            <a:r>
              <a:rPr lang="zh-CN" altLang="en-US" sz="1600" b="0" i="0">
                <a:solidFill>
                  <a:srgbClr val="222222"/>
                </a:solidFill>
                <a:effectLst/>
                <a:latin typeface="PingFang SC" panose="020B0400000000000000" charset="-122"/>
              </a:rPr>
              <a:t>是窗口函数的名称；</a:t>
            </a:r>
            <a:r>
              <a:rPr lang="en-US" altLang="zh-CN" sz="1600" b="0" i="0">
                <a:solidFill>
                  <a:srgbClr val="222222"/>
                </a:solidFill>
                <a:effectLst/>
                <a:latin typeface="PingFang SC" panose="020B0400000000000000" charset="-122"/>
              </a:rPr>
              <a:t>expr </a:t>
            </a:r>
            <a:r>
              <a:rPr lang="zh-CN" altLang="en-US" sz="1600" b="0" i="0">
                <a:solidFill>
                  <a:srgbClr val="222222"/>
                </a:solidFill>
                <a:effectLst/>
                <a:latin typeface="PingFang SC" panose="020B0400000000000000" charset="-122"/>
              </a:rPr>
              <a:t>是参数，有些函数不需要参数；</a:t>
            </a:r>
            <a:r>
              <a:rPr lang="en-US" altLang="zh-CN" sz="1600" b="0" i="0">
                <a:solidFill>
                  <a:srgbClr val="222222"/>
                </a:solidFill>
                <a:effectLst/>
                <a:latin typeface="PingFang SC" panose="020B0400000000000000" charset="-122"/>
              </a:rPr>
              <a:t>OVER</a:t>
            </a:r>
            <a:r>
              <a:rPr lang="zh-CN" altLang="en-US" sz="1600" b="0" i="0">
                <a:solidFill>
                  <a:srgbClr val="222222"/>
                </a:solidFill>
                <a:effectLst/>
                <a:latin typeface="PingFang SC" panose="020B0400000000000000" charset="-122"/>
              </a:rPr>
              <a:t>子句包含三个选项：</a:t>
            </a:r>
            <a:endParaRPr lang="en-US" altLang="zh-CN" sz="1600" b="0" i="0">
              <a:solidFill>
                <a:srgbClr val="222222"/>
              </a:solidFill>
              <a:effectLst/>
              <a:latin typeface="PingFang SC" panose="020B0400000000000000" charset="-122"/>
            </a:endParaRPr>
          </a:p>
          <a:p>
            <a:pPr marL="285750" indent="-285750">
              <a:buFont typeface="Wingdings" panose="05000000000000000000" pitchFamily="2" charset="2"/>
              <a:buChar char="Ø"/>
            </a:pPr>
            <a:r>
              <a:rPr lang="zh-CN" altLang="en-US" sz="1600" b="0" i="0">
                <a:solidFill>
                  <a:srgbClr val="FF0000"/>
                </a:solidFill>
                <a:effectLst/>
                <a:latin typeface="PingFang SC" panose="020B0400000000000000" charset="-122"/>
              </a:rPr>
              <a:t>分区（</a:t>
            </a:r>
            <a:r>
              <a:rPr lang="en-US" altLang="zh-CN" sz="1600" b="0" i="0">
                <a:solidFill>
                  <a:srgbClr val="FF0000"/>
                </a:solidFill>
                <a:effectLst/>
                <a:latin typeface="PingFang SC" panose="020B0400000000000000" charset="-122"/>
              </a:rPr>
              <a:t>PARTITION BY</a:t>
            </a:r>
            <a:r>
              <a:rPr lang="zh-CN" altLang="en-US" sz="1600" b="0" i="0">
                <a:solidFill>
                  <a:srgbClr val="FF0000"/>
                </a:solidFill>
                <a:effectLst/>
                <a:latin typeface="PingFang SC" panose="020B0400000000000000" charset="-122"/>
              </a:rPr>
              <a:t>）</a:t>
            </a:r>
            <a:endParaRPr lang="en-US" altLang="zh-CN" sz="1600" b="0" i="0">
              <a:solidFill>
                <a:srgbClr val="FF0000"/>
              </a:solidFill>
              <a:effectLst/>
              <a:latin typeface="PingFang SC" panose="020B0400000000000000" charset="-122"/>
            </a:endParaRPr>
          </a:p>
          <a:p>
            <a:r>
              <a:rPr lang="en-US" altLang="zh-CN" sz="1600" b="0" i="0">
                <a:solidFill>
                  <a:srgbClr val="222222"/>
                </a:solidFill>
                <a:effectLst/>
                <a:latin typeface="PingFang SC" panose="020B0400000000000000" charset="-122"/>
              </a:rPr>
              <a:t>PARTITION BY</a:t>
            </a:r>
            <a:r>
              <a:rPr lang="zh-CN" altLang="en-US" sz="1600" b="0" i="0">
                <a:solidFill>
                  <a:srgbClr val="222222"/>
                </a:solidFill>
                <a:effectLst/>
                <a:latin typeface="PingFang SC" panose="020B0400000000000000" charset="-122"/>
              </a:rPr>
              <a:t>选项用于将数据行拆分成多个分区（组），它的作用类似于</a:t>
            </a:r>
            <a:r>
              <a:rPr lang="en-US" altLang="zh-CN" sz="1600" b="0" i="0">
                <a:solidFill>
                  <a:srgbClr val="222222"/>
                </a:solidFill>
                <a:effectLst/>
                <a:latin typeface="PingFang SC" panose="020B0400000000000000" charset="-122"/>
              </a:rPr>
              <a:t>GROUP BY</a:t>
            </a:r>
            <a:r>
              <a:rPr lang="zh-CN" altLang="en-US" sz="1600" b="0" i="0">
                <a:solidFill>
                  <a:srgbClr val="222222"/>
                </a:solidFill>
                <a:effectLst/>
                <a:latin typeface="PingFang SC" panose="020B0400000000000000" charset="-122"/>
              </a:rPr>
              <a:t>分组。如果省略了 </a:t>
            </a:r>
            <a:r>
              <a:rPr lang="en-US" altLang="zh-CN" sz="1600" b="0" i="0">
                <a:solidFill>
                  <a:srgbClr val="222222"/>
                </a:solidFill>
                <a:effectLst/>
                <a:latin typeface="PingFang SC" panose="020B0400000000000000" charset="-122"/>
              </a:rPr>
              <a:t>PARTITION BY</a:t>
            </a:r>
            <a:r>
              <a:rPr lang="zh-CN" altLang="en-US" sz="1600" b="0" i="0">
                <a:solidFill>
                  <a:srgbClr val="222222"/>
                </a:solidFill>
                <a:effectLst/>
                <a:latin typeface="PingFang SC" panose="020B0400000000000000" charset="-122"/>
              </a:rPr>
              <a:t>，所有的数据作为一个组进行计算</a:t>
            </a:r>
            <a:endParaRPr lang="en-US" altLang="zh-CN" sz="1600" b="0" i="0">
              <a:solidFill>
                <a:srgbClr val="222222"/>
              </a:solidFill>
              <a:effectLst/>
              <a:latin typeface="PingFang SC" panose="020B0400000000000000" charset="-122"/>
            </a:endParaRPr>
          </a:p>
          <a:p>
            <a:pPr marL="285750" indent="-285750">
              <a:buFont typeface="Wingdings" panose="05000000000000000000" pitchFamily="2" charset="2"/>
              <a:buChar char="Ø"/>
            </a:pPr>
            <a:r>
              <a:rPr lang="zh-CN" altLang="en-US" sz="1600">
                <a:solidFill>
                  <a:srgbClr val="FF0000"/>
                </a:solidFill>
                <a:latin typeface="PingFang SC" panose="020B0400000000000000" charset="-122"/>
              </a:rPr>
              <a:t>排序（</a:t>
            </a:r>
            <a:r>
              <a:rPr lang="en-US" altLang="zh-CN" sz="1600">
                <a:solidFill>
                  <a:srgbClr val="FF0000"/>
                </a:solidFill>
                <a:latin typeface="PingFang SC" panose="020B0400000000000000" charset="-122"/>
              </a:rPr>
              <a:t>ORDER BY</a:t>
            </a:r>
            <a:r>
              <a:rPr lang="zh-CN" altLang="en-US" sz="1600">
                <a:solidFill>
                  <a:srgbClr val="FF0000"/>
                </a:solidFill>
                <a:latin typeface="PingFang SC" panose="020B0400000000000000" charset="-122"/>
              </a:rPr>
              <a:t>）</a:t>
            </a:r>
            <a:endParaRPr lang="en-US" altLang="zh-CN" sz="1600">
              <a:solidFill>
                <a:srgbClr val="FF0000"/>
              </a:solidFill>
              <a:latin typeface="PingFang SC" panose="020B0400000000000000" charset="-122"/>
            </a:endParaRPr>
          </a:p>
          <a:p>
            <a:r>
              <a:rPr lang="en-US" altLang="zh-CN" sz="1600" b="0" i="0">
                <a:solidFill>
                  <a:srgbClr val="222222"/>
                </a:solidFill>
                <a:effectLst/>
                <a:latin typeface="PingFang SC" panose="020B0400000000000000" charset="-122"/>
              </a:rPr>
              <a:t>OVER </a:t>
            </a:r>
            <a:r>
              <a:rPr lang="zh-CN" altLang="en-US" sz="1600" b="0" i="0">
                <a:solidFill>
                  <a:srgbClr val="222222"/>
                </a:solidFill>
                <a:effectLst/>
                <a:latin typeface="PingFang SC" panose="020B0400000000000000" charset="-122"/>
              </a:rPr>
              <a:t>子句中的</a:t>
            </a:r>
            <a:r>
              <a:rPr lang="en-US" altLang="zh-CN" sz="1600" b="0" i="0">
                <a:solidFill>
                  <a:srgbClr val="222222"/>
                </a:solidFill>
                <a:effectLst/>
                <a:latin typeface="PingFang SC" panose="020B0400000000000000" charset="-122"/>
              </a:rPr>
              <a:t>ORDER BY</a:t>
            </a:r>
            <a:r>
              <a:rPr lang="zh-CN" altLang="en-US" sz="1600" b="0" i="0">
                <a:solidFill>
                  <a:srgbClr val="222222"/>
                </a:solidFill>
                <a:effectLst/>
                <a:latin typeface="PingFang SC" panose="020B0400000000000000" charset="-122"/>
              </a:rPr>
              <a:t>选项用于指定</a:t>
            </a:r>
            <a:r>
              <a:rPr lang="zh-CN" altLang="en-US" sz="1600" b="1" i="0">
                <a:solidFill>
                  <a:srgbClr val="222222"/>
                </a:solidFill>
                <a:effectLst/>
                <a:latin typeface="PingFang SC" panose="020B0400000000000000" charset="-122"/>
              </a:rPr>
              <a:t>分区内</a:t>
            </a:r>
            <a:r>
              <a:rPr lang="zh-CN" altLang="en-US" sz="1600" b="0" i="0">
                <a:solidFill>
                  <a:srgbClr val="222222"/>
                </a:solidFill>
                <a:effectLst/>
                <a:latin typeface="PingFang SC" panose="020B0400000000000000" charset="-122"/>
              </a:rPr>
              <a:t>的排序方式，与 </a:t>
            </a:r>
            <a:r>
              <a:rPr lang="en-US" altLang="zh-CN" sz="1600" b="0" i="0">
                <a:solidFill>
                  <a:srgbClr val="222222"/>
                </a:solidFill>
                <a:effectLst/>
                <a:latin typeface="PingFang SC" panose="020B0400000000000000" charset="-122"/>
              </a:rPr>
              <a:t>ORDER BY </a:t>
            </a:r>
            <a:r>
              <a:rPr lang="zh-CN" altLang="en-US" sz="1600" b="0" i="0">
                <a:solidFill>
                  <a:srgbClr val="222222"/>
                </a:solidFill>
                <a:effectLst/>
                <a:latin typeface="PingFang SC" panose="020B0400000000000000" charset="-122"/>
              </a:rPr>
              <a:t>子句的作用类似</a:t>
            </a:r>
            <a:endParaRPr lang="en-US" altLang="zh-CN" sz="1600" b="0" i="0">
              <a:solidFill>
                <a:srgbClr val="FF0000"/>
              </a:solidFill>
              <a:effectLst/>
              <a:latin typeface="PingFang SC" panose="020B0400000000000000" charset="-122"/>
            </a:endParaRPr>
          </a:p>
          <a:p>
            <a:pPr marL="285750" indent="-285750">
              <a:buFont typeface="Wingdings" panose="05000000000000000000" pitchFamily="2" charset="2"/>
              <a:buChar char="Ø"/>
            </a:pPr>
            <a:r>
              <a:rPr lang="zh-CN" altLang="en-US" sz="1600">
                <a:solidFill>
                  <a:srgbClr val="FF0000"/>
                </a:solidFill>
                <a:latin typeface="PingFang SC" panose="020B0400000000000000" charset="-122"/>
              </a:rPr>
              <a:t>以及窗口大小（</a:t>
            </a:r>
            <a:r>
              <a:rPr lang="en-US" altLang="zh-CN" sz="1600">
                <a:solidFill>
                  <a:srgbClr val="FF0000"/>
                </a:solidFill>
                <a:latin typeface="PingFang SC" panose="020B0400000000000000" charset="-122"/>
              </a:rPr>
              <a:t>frame_clause</a:t>
            </a:r>
            <a:r>
              <a:rPr lang="zh-CN" altLang="en-US" sz="1600">
                <a:solidFill>
                  <a:srgbClr val="FF0000"/>
                </a:solidFill>
                <a:latin typeface="PingFang SC" panose="020B0400000000000000" charset="-122"/>
              </a:rPr>
              <a:t>）。</a:t>
            </a:r>
            <a:endParaRPr lang="en-US" altLang="zh-CN" sz="1600">
              <a:solidFill>
                <a:srgbClr val="FF0000"/>
              </a:solidFill>
              <a:latin typeface="PingFang SC" panose="020B0400000000000000" charset="-122"/>
            </a:endParaRPr>
          </a:p>
          <a:p>
            <a:r>
              <a:rPr lang="en-US" altLang="zh-CN" sz="1600" b="0" i="0">
                <a:solidFill>
                  <a:srgbClr val="222222"/>
                </a:solidFill>
                <a:effectLst/>
                <a:latin typeface="PingFang SC" panose="020B0400000000000000" charset="-122"/>
              </a:rPr>
              <a:t>frame_clause</a:t>
            </a:r>
            <a:r>
              <a:rPr lang="zh-CN" altLang="en-US" sz="1600" b="0" i="0">
                <a:solidFill>
                  <a:srgbClr val="222222"/>
                </a:solidFill>
                <a:effectLst/>
                <a:latin typeface="PingFang SC" panose="020B0400000000000000" charset="-122"/>
              </a:rPr>
              <a:t>选项用于在</a:t>
            </a:r>
            <a:r>
              <a:rPr lang="zh-CN" altLang="en-US" sz="1600" b="1" i="0">
                <a:solidFill>
                  <a:srgbClr val="222222"/>
                </a:solidFill>
                <a:effectLst/>
                <a:latin typeface="PingFang SC" panose="020B0400000000000000" charset="-122"/>
              </a:rPr>
              <a:t>当前分区</a:t>
            </a:r>
            <a:r>
              <a:rPr lang="zh-CN" altLang="en-US" sz="1600" b="0" i="0">
                <a:solidFill>
                  <a:srgbClr val="222222"/>
                </a:solidFill>
                <a:effectLst/>
                <a:latin typeface="PingFang SC" panose="020B0400000000000000" charset="-122"/>
              </a:rPr>
              <a:t>内指定一个计算窗口，也就是一个与当前行相关的数据子集。 </a:t>
            </a:r>
            <a:endParaRPr lang="zh-CN" altLang="en-US" sz="1600">
              <a:solidFill>
                <a:srgbClr val="FF0000"/>
              </a:solidFill>
              <a:latin typeface="PingFang SC" panose="020B0400000000000000" charset="-122"/>
            </a:endParaRPr>
          </a:p>
        </p:txBody>
      </p:sp>
    </p:spTree>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9" name="文本框 8"/>
          <p:cNvSpPr txBox="1"/>
          <p:nvPr/>
        </p:nvSpPr>
        <p:spPr>
          <a:xfrm>
            <a:off x="994172" y="1717604"/>
            <a:ext cx="10856813" cy="338554"/>
          </a:xfrm>
          <a:prstGeom prst="rect">
            <a:avLst/>
          </a:prstGeom>
          <a:noFill/>
        </p:spPr>
        <p:txBody>
          <a:bodyPr wrap="square">
            <a:spAutoFit/>
          </a:bodyPr>
          <a:lstStyle/>
          <a:p>
            <a:r>
              <a:rPr lang="zh-CN" altLang="en-US" sz="1600">
                <a:solidFill>
                  <a:srgbClr val="17233F"/>
                </a:solidFill>
                <a:latin typeface="-apple-system"/>
                <a:ea typeface="Alibaba PuHuiTi B"/>
              </a:rPr>
              <a:t>序号函数有三个：</a:t>
            </a:r>
            <a:r>
              <a:rPr lang="en-US" altLang="zh-CN" sz="1600">
                <a:solidFill>
                  <a:srgbClr val="17233F"/>
                </a:solidFill>
                <a:latin typeface="-apple-system"/>
                <a:ea typeface="Alibaba PuHuiTi B"/>
              </a:rPr>
              <a:t>ROW_NUMBER()</a:t>
            </a:r>
            <a:r>
              <a:rPr lang="zh-CN" altLang="en-US" sz="1600">
                <a:solidFill>
                  <a:srgbClr val="17233F"/>
                </a:solidFill>
                <a:latin typeface="-apple-system"/>
                <a:ea typeface="Alibaba PuHuiTi B"/>
              </a:rPr>
              <a:t>、</a:t>
            </a:r>
            <a:r>
              <a:rPr lang="en-US" altLang="zh-CN" sz="1600">
                <a:solidFill>
                  <a:srgbClr val="17233F"/>
                </a:solidFill>
                <a:latin typeface="-apple-system"/>
                <a:ea typeface="Alibaba PuHuiTi B"/>
              </a:rPr>
              <a:t>RANK()</a:t>
            </a:r>
            <a:r>
              <a:rPr lang="zh-CN" altLang="en-US" sz="1600">
                <a:solidFill>
                  <a:srgbClr val="17233F"/>
                </a:solidFill>
                <a:latin typeface="-apple-system"/>
                <a:ea typeface="Alibaba PuHuiTi B"/>
              </a:rPr>
              <a:t>、</a:t>
            </a:r>
            <a:r>
              <a:rPr lang="en-US" altLang="zh-CN" sz="1600">
                <a:solidFill>
                  <a:srgbClr val="17233F"/>
                </a:solidFill>
                <a:latin typeface="-apple-system"/>
                <a:ea typeface="Alibaba PuHuiTi B"/>
              </a:rPr>
              <a:t>DENSE_RANK()</a:t>
            </a:r>
            <a:r>
              <a:rPr lang="zh-CN" altLang="en-US" sz="1600">
                <a:solidFill>
                  <a:srgbClr val="17233F"/>
                </a:solidFill>
                <a:latin typeface="-apple-system"/>
                <a:ea typeface="Alibaba PuHuiTi B"/>
              </a:rPr>
              <a:t>，可以用来实现分组排序，并添加序号。</a:t>
            </a:r>
            <a:endParaRPr lang="en-US" altLang="zh-CN" sz="1600">
              <a:solidFill>
                <a:srgbClr val="17233F"/>
              </a:solidFill>
              <a:latin typeface="-apple-system"/>
              <a:ea typeface="Alibaba PuHuiTi B"/>
            </a:endParaRPr>
          </a:p>
        </p:txBody>
      </p:sp>
      <p:sp>
        <p:nvSpPr>
          <p:cNvPr id="10" name="文本框 9"/>
          <p:cNvSpPr txBox="1"/>
          <p:nvPr/>
        </p:nvSpPr>
        <p:spPr>
          <a:xfrm>
            <a:off x="1148080" y="2362812"/>
            <a:ext cx="8412377" cy="1200329"/>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row_number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rank</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dense_rank</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over</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  partition</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  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 </a:t>
            </a:r>
            <a:endParaRPr lang="en-US" altLang="zh-CN">
              <a:effectLst/>
            </a:endParaRPr>
          </a:p>
        </p:txBody>
      </p:sp>
      <p:sp>
        <p:nvSpPr>
          <p:cNvPr id="12" name="文本框 11"/>
          <p:cNvSpPr txBox="1"/>
          <p:nvPr/>
        </p:nvSpPr>
        <p:spPr>
          <a:xfrm>
            <a:off x="994172" y="2011547"/>
            <a:ext cx="847857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a:solidFill>
                  <a:srgbClr val="FF0000"/>
                </a:solidFill>
                <a:latin typeface="-apple-system"/>
                <a:ea typeface="Alibaba PuHuiTi B"/>
              </a:rPr>
              <a:t>格式</a:t>
            </a:r>
            <a:endParaRPr lang="zh-CN" altLang="en-US" sz="1600">
              <a:solidFill>
                <a:srgbClr val="FF0000"/>
              </a:solidFill>
            </a:endParaRPr>
          </a:p>
        </p:txBody>
      </p:sp>
      <p:sp>
        <p:nvSpPr>
          <p:cNvPr id="17" name="文本框 16"/>
          <p:cNvSpPr txBox="1"/>
          <p:nvPr/>
        </p:nvSpPr>
        <p:spPr>
          <a:xfrm>
            <a:off x="1013651" y="3720191"/>
            <a:ext cx="8478570" cy="338554"/>
          </a:xfrm>
          <a:prstGeom prst="rect">
            <a:avLst/>
          </a:prstGeom>
          <a:noFill/>
        </p:spPr>
        <p:txBody>
          <a:bodyPr wrap="square">
            <a:spAutoFit/>
          </a:bodyPr>
          <a:lstStyle/>
          <a:p>
            <a:pPr marL="285750" indent="-285750">
              <a:buFont typeface="Wingdings" panose="05000000000000000000" pitchFamily="2" charset="2"/>
              <a:buChar char="Ø"/>
            </a:pPr>
            <a:r>
              <a:rPr lang="zh-CN" altLang="en-US" sz="1600">
                <a:solidFill>
                  <a:srgbClr val="FF0000"/>
                </a:solidFill>
                <a:latin typeface="-apple-system"/>
              </a:rPr>
              <a:t>操作</a:t>
            </a:r>
            <a:endParaRPr lang="zh-CN" altLang="en-US" sz="1600">
              <a:solidFill>
                <a:srgbClr val="FF0000"/>
              </a:solidFill>
            </a:endParaRPr>
          </a:p>
        </p:txBody>
      </p:sp>
      <p:sp>
        <p:nvSpPr>
          <p:cNvPr id="19" name="文本框 18"/>
          <p:cNvSpPr txBox="1"/>
          <p:nvPr/>
        </p:nvSpPr>
        <p:spPr>
          <a:xfrm>
            <a:off x="1148080" y="4058745"/>
            <a:ext cx="8478570" cy="2585323"/>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use</a:t>
            </a:r>
            <a:r>
              <a:rPr lang="en-US" altLang="zh-CN" sz="1800">
                <a:solidFill>
                  <a:srgbClr val="000000"/>
                </a:solidFill>
                <a:effectLst/>
                <a:latin typeface="Courier New" panose="02070309020205020404" pitchFamily="49" charset="0"/>
              </a:rPr>
              <a:t> mydb4</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b="1">
                <a:solidFill>
                  <a:srgbClr val="0000FF"/>
                </a:solidFill>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b="1">
                <a:solidFill>
                  <a:srgbClr val="0000FF"/>
                </a:solidFill>
                <a:latin typeface="Courier New" panose="02070309020205020404" pitchFamily="49" charset="0"/>
              </a:rPr>
              <a:t>table</a:t>
            </a:r>
            <a:r>
              <a:rPr lang="en-US" altLang="zh-CN" sz="1800">
                <a:solidFill>
                  <a:srgbClr val="000000"/>
                </a:solidFill>
                <a:effectLst/>
                <a:latin typeface="Courier New" panose="02070309020205020404" pitchFamily="49" charset="0"/>
              </a:rPr>
              <a:t> employee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dname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部门名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eid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ename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hiredate </a:t>
            </a:r>
            <a:r>
              <a:rPr lang="en-US" altLang="zh-CN" sz="1800">
                <a:solidFill>
                  <a:srgbClr val="800080"/>
                </a:solidFill>
                <a:effectLst/>
                <a:latin typeface="Courier New" panose="02070309020205020404" pitchFamily="49" charset="0"/>
              </a:rPr>
              <a:t>date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入职日期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salary </a:t>
            </a:r>
            <a:r>
              <a:rPr lang="en-US" altLang="zh-CN" sz="1800">
                <a:solidFill>
                  <a:srgbClr val="800080"/>
                </a:solidFill>
                <a:effectLst/>
                <a:latin typeface="Courier New" panose="02070309020205020404" pitchFamily="49" charset="0"/>
              </a:rPr>
              <a:t>double</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薪资</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zh-CN" altLang="en-US">
              <a:effectLst/>
            </a:endParaRPr>
          </a:p>
          <a:p>
            <a:endParaRPr lang="zh-CN" altLang="en-US">
              <a:effectLst/>
            </a:endParaRPr>
          </a:p>
        </p:txBody>
      </p:sp>
    </p:spTree>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7" name="文本框 16"/>
          <p:cNvSpPr txBox="1"/>
          <p:nvPr/>
        </p:nvSpPr>
        <p:spPr>
          <a:xfrm>
            <a:off x="721200" y="17176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970984" y="2262224"/>
            <a:ext cx="10852842"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刘备</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关羽</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张飞</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7000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赵云</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7000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马超</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4000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研发部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黄忠</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4000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'1007'</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曹操</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'1008'</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许褚</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'1009'</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典韦</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张辽</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6000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'1011'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徐晃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9000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销售部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'1012'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曹洪</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'2021-11-06'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6000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p:cNvSpPr txBox="1"/>
          <p:nvPr/>
        </p:nvSpPr>
        <p:spPr>
          <a:xfrm>
            <a:off x="1347257" y="2069710"/>
            <a:ext cx="9987681"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对每个部门的员工按照薪资排序，并给出排名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row_number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562947" y="4169643"/>
            <a:ext cx="2054523" cy="2498540"/>
          </a:xfrm>
          <a:prstGeom prst="rect">
            <a:avLst/>
          </a:prstGeom>
        </p:spPr>
      </p:pic>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p:cNvSpPr txBox="1"/>
          <p:nvPr/>
        </p:nvSpPr>
        <p:spPr>
          <a:xfrm>
            <a:off x="1013651" y="2069710"/>
            <a:ext cx="9480687" cy="200054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对每个部门的员工按照薪资排序，并给出排名</a:t>
            </a:r>
            <a:r>
              <a:rPr lang="en-US" altLang="zh-CN" sz="1600" kern="0">
                <a:solidFill>
                  <a:srgbClr val="008000"/>
                </a:solidFill>
                <a:effectLst/>
                <a:latin typeface="Courier New" panose="02070309020205020404" pitchFamily="49" charset="0"/>
                <a:ea typeface="宋体" pitchFamily="2" charset="-122"/>
                <a:cs typeface="Courier New" panose="02070309020205020404" pitchFamily="49" charset="0"/>
              </a:rPr>
              <a:t> rank</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rank</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873616" y="4173194"/>
            <a:ext cx="2202297" cy="2639576"/>
          </a:xfrm>
          <a:prstGeom prst="rect">
            <a:avLst/>
          </a:prstGeom>
        </p:spPr>
      </p:pic>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p:cNvSpPr txBox="1"/>
          <p:nvPr/>
        </p:nvSpPr>
        <p:spPr>
          <a:xfrm>
            <a:off x="1347257" y="2069710"/>
            <a:ext cx="9679863" cy="200054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对每个部门的员工按照薪资排序，并给出排名</a:t>
            </a:r>
            <a:r>
              <a:rPr lang="en-US" altLang="zh-CN" sz="1600" kern="0">
                <a:solidFill>
                  <a:srgbClr val="008000"/>
                </a:solidFill>
                <a:latin typeface="Courier New" panose="02070309020205020404" pitchFamily="49" charset="0"/>
                <a:ea typeface="宋体" pitchFamily="2" charset="-122"/>
                <a:cs typeface="Courier New" panose="02070309020205020404" pitchFamily="49"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dense-rank</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dname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ename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dense_rank</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4128381" y="4118021"/>
            <a:ext cx="2145326" cy="262900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标题 18"/>
          <p:cNvSpPr>
            <a:spLocks noGrp="1"/>
          </p:cNvSpPr>
          <p:nvPr>
            <p:ph type="title"/>
          </p:nvPr>
        </p:nvSpPr>
        <p:spPr/>
        <p:txBody>
          <a:bodyPr/>
          <a:lstStyle/>
          <a:p>
            <a:r>
              <a:rPr lang="zh-CN" altLang="en-US">
                <a:solidFill>
                  <a:prstClr val="black"/>
                </a:solidFill>
                <a:latin typeface="微软雅黑" pitchFamily="34" charset="-122"/>
                <a:ea typeface="Alibaba PuHuiTi"/>
              </a:rPr>
              <a:t>为啥要学</a:t>
            </a:r>
            <a:r>
              <a:rPr lang="en-US" altLang="zh-CN">
                <a:solidFill>
                  <a:prstClr val="black"/>
                </a:solidFill>
                <a:latin typeface="微软雅黑" pitchFamily="34" charset="-122"/>
                <a:ea typeface="Alibaba PuHuiTi"/>
              </a:rPr>
              <a:t>MySQL</a:t>
            </a:r>
            <a:r>
              <a:rPr kumimoji="0" lang="zh-CN" altLang="en-US" sz="2400" b="0" i="0" u="none" strike="noStrike" kern="1200" cap="none" spc="0" normalizeH="0" baseline="0" noProof="0">
                <a:ln>
                  <a:noFill/>
                </a:ln>
                <a:solidFill>
                  <a:prstClr val="black"/>
                </a:solidFill>
                <a:effectLst/>
                <a:uLnTx/>
                <a:uFillTx/>
                <a:latin typeface="微软雅黑" pitchFamily="34" charset="-122"/>
                <a:ea typeface="Alibaba PuHuiTi"/>
                <a:cs typeface="+mn-cs"/>
              </a:rPr>
              <a:t> </a:t>
            </a:r>
            <a:r>
              <a:rPr lang="zh-CN" altLang="en-US"/>
              <a:t>？</a:t>
            </a:r>
            <a:endParaRPr lang="zh-CN" altLang="en-US" dirty="0"/>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07368" y="2277208"/>
            <a:ext cx="3930161" cy="262357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5559" y="2277208"/>
            <a:ext cx="3782570" cy="250910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0" y="1457271"/>
            <a:ext cx="10845579" cy="4764395"/>
          </a:xfrm>
        </p:spPr>
        <p:txBody>
          <a:bodyPr/>
          <a:lstStyle/>
          <a:p>
            <a:pPr marL="0" indent="0" algn="l">
              <a:buNone/>
            </a:pPr>
            <a:r>
              <a:rPr lang="en-US" altLang="zh-CN"/>
              <a:t>MySQL</a:t>
            </a:r>
            <a:r>
              <a:rPr lang="zh-CN" altLang="en-US"/>
              <a:t>的命名机制使用由</a:t>
            </a:r>
            <a:r>
              <a:rPr lang="en-US" altLang="zh-CN"/>
              <a:t>3</a:t>
            </a:r>
            <a:r>
              <a:rPr lang="zh-CN" altLang="en-US"/>
              <a:t>个数字和一个后缀组成的版本号。例如，像</a:t>
            </a:r>
            <a:r>
              <a:rPr lang="en-US" altLang="zh-CN"/>
              <a:t>mysql-8.0.26</a:t>
            </a:r>
            <a:r>
              <a:rPr lang="zh-CN" altLang="en-US"/>
              <a:t>的版本号这样解释：、</a:t>
            </a:r>
            <a:endParaRPr lang="en-US" altLang="zh-CN"/>
          </a:p>
          <a:p>
            <a:pPr marL="0" indent="0" algn="l">
              <a:buNone/>
            </a:pPr>
            <a:r>
              <a:rPr lang="zh-CN" altLang="en-US"/>
              <a:t> 第</a:t>
            </a:r>
            <a:r>
              <a:rPr lang="en-US" altLang="zh-CN"/>
              <a:t>1</a:t>
            </a:r>
            <a:r>
              <a:rPr lang="zh-CN" altLang="en-US"/>
              <a:t>个数字</a:t>
            </a:r>
            <a:r>
              <a:rPr lang="en-US" altLang="zh-CN"/>
              <a:t>(8)</a:t>
            </a:r>
            <a:r>
              <a:rPr lang="zh-CN" altLang="en-US"/>
              <a:t>是主版本号，描述了文件格式。所有版本</a:t>
            </a:r>
            <a:r>
              <a:rPr lang="en-US" altLang="zh-CN"/>
              <a:t>5</a:t>
            </a:r>
            <a:r>
              <a:rPr lang="zh-CN" altLang="en-US"/>
              <a:t>的发行都有相同的文件格式。</a:t>
            </a:r>
            <a:endParaRPr lang="en-US" altLang="zh-CN"/>
          </a:p>
          <a:p>
            <a:pPr marL="0" indent="0" algn="l">
              <a:buNone/>
            </a:pPr>
            <a:r>
              <a:rPr lang="zh-CN" altLang="en-US"/>
              <a:t> 第</a:t>
            </a:r>
            <a:r>
              <a:rPr lang="en-US" altLang="zh-CN"/>
              <a:t>2</a:t>
            </a:r>
            <a:r>
              <a:rPr lang="zh-CN" altLang="en-US"/>
              <a:t>个数字</a:t>
            </a:r>
            <a:r>
              <a:rPr lang="en-US" altLang="zh-CN"/>
              <a:t>(0)</a:t>
            </a:r>
            <a:r>
              <a:rPr lang="zh-CN" altLang="en-US"/>
              <a:t>是发行级别。主版本号和发行级别组合到一起便构成了发行序列号。</a:t>
            </a:r>
            <a:endParaRPr lang="en-US" altLang="zh-CN"/>
          </a:p>
          <a:p>
            <a:pPr marL="0" indent="0" algn="l">
              <a:buNone/>
            </a:pPr>
            <a:r>
              <a:rPr lang="zh-CN" altLang="en-US"/>
              <a:t> 第</a:t>
            </a:r>
            <a:r>
              <a:rPr lang="en-US" altLang="zh-CN"/>
              <a:t>3</a:t>
            </a:r>
            <a:r>
              <a:rPr lang="zh-CN" altLang="en-US"/>
              <a:t>个数字</a:t>
            </a:r>
            <a:r>
              <a:rPr lang="en-US" altLang="zh-CN"/>
              <a:t>(26)</a:t>
            </a:r>
            <a:r>
              <a:rPr lang="zh-CN" altLang="en-US"/>
              <a:t>是在此发行系列的版本号，随每个新分发版递增。</a:t>
            </a:r>
            <a:endParaRPr lang="en-US" altLang="zh-CN"/>
          </a:p>
          <a:p>
            <a:pPr marL="0" indent="0" algn="l">
              <a:buNone/>
            </a:pPr>
            <a:endParaRPr lang="en-US" altLang="zh-CN"/>
          </a:p>
          <a:p>
            <a:pPr marL="0" indent="0">
              <a:buNone/>
            </a:pPr>
            <a:r>
              <a:rPr lang="zh-CN" altLang="zh-CN" sz="1600">
                <a:solidFill>
                  <a:srgbClr val="FF0000"/>
                </a:solidFill>
              </a:rPr>
              <a:t>目前，</a:t>
            </a:r>
            <a:r>
              <a:rPr lang="en-US" altLang="zh-CN" sz="1600">
                <a:solidFill>
                  <a:srgbClr val="FF0000"/>
                </a:solidFill>
              </a:rPr>
              <a:t>My SQL</a:t>
            </a:r>
            <a:r>
              <a:rPr lang="zh-CN" altLang="zh-CN" sz="1600">
                <a:solidFill>
                  <a:srgbClr val="FF0000"/>
                </a:solidFill>
              </a:rPr>
              <a:t>的最新版本为</a:t>
            </a:r>
            <a:r>
              <a:rPr lang="en-US" altLang="zh-CN" sz="1600">
                <a:solidFill>
                  <a:srgbClr val="FF0000"/>
                </a:solidFill>
              </a:rPr>
              <a:t>MySQL 8.0</a:t>
            </a:r>
            <a:r>
              <a:rPr lang="zh-CN" altLang="zh-CN" sz="1600">
                <a:solidFill>
                  <a:srgbClr val="FF0000"/>
                </a:solidFill>
              </a:rPr>
              <a:t>。</a:t>
            </a:r>
            <a:endParaRPr lang="zh-CN" altLang="zh-CN" sz="1600">
              <a:solidFill>
                <a:srgbClr val="FF0000"/>
              </a:solidFill>
            </a:endParaRPr>
          </a:p>
          <a:p>
            <a:pPr marL="0" indent="0" algn="l">
              <a:buNone/>
            </a:pPr>
            <a:endParaRPr lang="zh-CN" altLang="en-US"/>
          </a:p>
        </p:txBody>
      </p:sp>
      <p:sp>
        <p:nvSpPr>
          <p:cNvPr id="3" name="标题 2"/>
          <p:cNvSpPr>
            <a:spLocks noGrp="1"/>
          </p:cNvSpPr>
          <p:nvPr>
            <p:ph type="title"/>
          </p:nvPr>
        </p:nvSpPr>
        <p:spPr/>
        <p:txBody>
          <a:bodyPr/>
          <a:lstStyle/>
          <a:p>
            <a:r>
              <a:rPr kumimoji="1" lang="en-US" altLang="zh-CN"/>
              <a:t>MySQL</a:t>
            </a:r>
            <a:r>
              <a:rPr kumimoji="1" lang="zh-CN" altLang="en-US"/>
              <a:t>简介</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MySQL</a:t>
            </a:r>
            <a:r>
              <a:rPr kumimoji="1" lang="zh-CN" altLang="en-US"/>
              <a:t>的版本</a:t>
            </a:r>
            <a:endParaRPr kumimoji="1" lang="zh-CN" altLang="en-US" dirty="0"/>
          </a:p>
        </p:txBody>
      </p:sp>
    </p:spTree>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7" name="文本框 16"/>
          <p:cNvSpPr txBox="1"/>
          <p:nvPr/>
        </p:nvSpPr>
        <p:spPr>
          <a:xfrm>
            <a:off x="961759" y="16729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p:cNvSpPr txBox="1"/>
          <p:nvPr/>
        </p:nvSpPr>
        <p:spPr>
          <a:xfrm>
            <a:off x="840264" y="2148250"/>
            <a:ext cx="7860116" cy="396797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求出每个部门薪资排在前三名的员工</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分组求</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TOPN</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dense_rank</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rn</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rn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&lt;=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9206410" y="2817738"/>
            <a:ext cx="2145326" cy="2629000"/>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序号函数</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9" name="文本框 18"/>
          <p:cNvSpPr txBox="1"/>
          <p:nvPr/>
        </p:nvSpPr>
        <p:spPr>
          <a:xfrm>
            <a:off x="1347257" y="2069710"/>
            <a:ext cx="9679863" cy="2062103"/>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对所有员工进行全局排序（不分组）</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不加</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partition by</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表示全局排序</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dense_rank</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salary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rn</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901654" y="4131813"/>
            <a:ext cx="2194346" cy="2599823"/>
          </a:xfrm>
          <a:prstGeom prst="rect">
            <a:avLst/>
          </a:prstGeom>
        </p:spPr>
      </p:pic>
    </p:spTree>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a:rPr>
              <a:t>概念</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1090565" y="2151154"/>
            <a:ext cx="10010870" cy="584775"/>
          </a:xfrm>
          <a:prstGeom prst="rect">
            <a:avLst/>
          </a:prstGeom>
          <a:noFill/>
        </p:spPr>
        <p:txBody>
          <a:bodyPr wrap="square">
            <a:spAutoFit/>
          </a:bodyPr>
          <a:lstStyle/>
          <a:p>
            <a:r>
              <a:rPr lang="zh-CN" altLang="en-US" sz="1600">
                <a:ea typeface="Alibaba PuHuiTi B"/>
              </a:rPr>
              <a:t>在窗口中每条记录动态地应用聚合函数（SUM()、AVG()、MAX()、MIN()、COUNT()），可以动态计算在指定的窗口内的各种聚合函数值。</a:t>
            </a:r>
            <a:endParaRPr lang="zh-CN" altLang="en-US" sz="1600">
              <a:ea typeface="Alibaba PuHuiTi B"/>
            </a:endParaRPr>
          </a:p>
        </p:txBody>
      </p:sp>
      <p:sp>
        <p:nvSpPr>
          <p:cNvPr id="12" name="文本框 11"/>
          <p:cNvSpPr txBox="1"/>
          <p:nvPr/>
        </p:nvSpPr>
        <p:spPr>
          <a:xfrm>
            <a:off x="1090565" y="281737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p:cNvSpPr txBox="1"/>
          <p:nvPr/>
        </p:nvSpPr>
        <p:spPr>
          <a:xfrm>
            <a:off x="1206374" y="3253215"/>
            <a:ext cx="8478570" cy="3416320"/>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pv1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cookieid</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createtime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pv</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sum</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pv</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cookieid</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pv3</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itcast_t1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如果没有</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order  by</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排序语句</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默认把分组内的所有数据进行</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sum</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操作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7" name="文本框 16"/>
          <p:cNvSpPr txBox="1"/>
          <p:nvPr/>
        </p:nvSpPr>
        <p:spPr>
          <a:xfrm>
            <a:off x="1013651" y="173115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概念</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p:cNvSpPr txBox="1"/>
          <p:nvPr/>
        </p:nvSpPr>
        <p:spPr>
          <a:xfrm>
            <a:off x="989508" y="2127917"/>
            <a:ext cx="8478570"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unbounded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开窗聚合函数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 SUM,AVG,MIN,MAX</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6742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p:cNvSpPr txBox="1"/>
          <p:nvPr/>
        </p:nvSpPr>
        <p:spPr>
          <a:xfrm>
            <a:off x="1459870" y="2422770"/>
            <a:ext cx="8478570"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preceding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following</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salary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over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partition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hiredate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rows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between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current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row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unbounded following</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c1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分布</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-CUME_DIST</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115839" y="2331820"/>
            <a:ext cx="8478570" cy="523220"/>
          </a:xfrm>
          <a:prstGeom prst="rect">
            <a:avLst/>
          </a:prstGeom>
          <a:noFill/>
        </p:spPr>
        <p:txBody>
          <a:bodyPr wrap="square">
            <a:spAutoFit/>
          </a:bodyPr>
          <a:lstStyle/>
          <a:p>
            <a:pPr algn="l">
              <a:buFont typeface="Arial" panose="020B0604020202020204" pitchFamily="34" charset="0"/>
              <a:buChar char="•"/>
            </a:pPr>
            <a:r>
              <a:rPr lang="zh-CN" altLang="en-US" sz="1400" b="0" i="0">
                <a:effectLst/>
                <a:latin typeface="-apple-system"/>
              </a:rPr>
              <a:t> 用途：分组内小于、等于当前</a:t>
            </a:r>
            <a:r>
              <a:rPr lang="en-US" altLang="zh-CN" sz="1400" b="0" i="0">
                <a:effectLst/>
                <a:latin typeface="-apple-system"/>
              </a:rPr>
              <a:t>rank</a:t>
            </a:r>
            <a:r>
              <a:rPr lang="zh-CN" altLang="en-US" sz="1400" b="0" i="0">
                <a:effectLst/>
                <a:latin typeface="-apple-system"/>
              </a:rPr>
              <a:t>值的行数 </a:t>
            </a:r>
            <a:r>
              <a:rPr lang="en-US" altLang="zh-CN" sz="1400" b="0" i="0">
                <a:effectLst/>
                <a:latin typeface="-apple-system"/>
              </a:rPr>
              <a:t>/ </a:t>
            </a:r>
            <a:r>
              <a:rPr lang="zh-CN" altLang="en-US" sz="1400" b="0" i="0">
                <a:effectLst/>
                <a:latin typeface="-apple-system"/>
              </a:rPr>
              <a:t>分组内总行数</a:t>
            </a:r>
            <a:endParaRPr lang="zh-CN" altLang="en-US" sz="1400" b="0" i="0">
              <a:effectLst/>
              <a:latin typeface="-apple-system"/>
            </a:endParaRPr>
          </a:p>
          <a:p>
            <a:pPr algn="l">
              <a:buFont typeface="Arial" panose="020B0604020202020204" pitchFamily="34" charset="0"/>
              <a:buChar char="•"/>
            </a:pPr>
            <a:r>
              <a:rPr lang="zh-CN" altLang="en-US" sz="1400" b="0" i="0">
                <a:effectLst/>
                <a:latin typeface="-apple-system"/>
              </a:rPr>
              <a:t> 应用场景：查询小于等于当前</a:t>
            </a:r>
            <a:r>
              <a:rPr lang="zh-CN" altLang="en-US" sz="1400">
                <a:latin typeface="-apple-system"/>
              </a:rPr>
              <a:t>薪资</a:t>
            </a:r>
            <a:r>
              <a:rPr lang="zh-CN" altLang="en-US" sz="1400" b="0" i="0">
                <a:effectLst/>
                <a:latin typeface="-apple-system"/>
              </a:rPr>
              <a:t>（</a:t>
            </a:r>
            <a:r>
              <a:rPr lang="en-US" altLang="zh-CN" sz="1400">
                <a:latin typeface="-apple-system"/>
              </a:rPr>
              <a:t>salary</a:t>
            </a:r>
            <a:r>
              <a:rPr lang="zh-CN" altLang="en-US" sz="1400" b="0" i="0">
                <a:effectLst/>
                <a:latin typeface="-apple-system"/>
              </a:rPr>
              <a:t>）的比例</a:t>
            </a:r>
            <a:endParaRPr lang="en-US" altLang="zh-CN" sz="1400" b="0" i="0">
              <a:effectLst/>
              <a:latin typeface="-apple-system"/>
            </a:endParaRPr>
          </a:p>
        </p:txBody>
      </p:sp>
      <p:sp>
        <p:nvSpPr>
          <p:cNvPr id="11" name="文本框 10"/>
          <p:cNvSpPr txBox="1"/>
          <p:nvPr/>
        </p:nvSpPr>
        <p:spPr>
          <a:xfrm>
            <a:off x="1013651" y="338406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1115839" y="3809800"/>
            <a:ext cx="8478570" cy="2308324"/>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cume_dist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rn1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没有</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partition</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语句</a:t>
            </a:r>
            <a:r>
              <a:rPr lang="zh-CN" altLang="zh-CN" sz="18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所有的数据位于一组</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cume_dist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dept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rn2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分布</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796368" y="176266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8" name="图片 7"/>
          <p:cNvPicPr>
            <a:picLocks noChangeAspect="1"/>
          </p:cNvPicPr>
          <p:nvPr/>
        </p:nvPicPr>
        <p:blipFill>
          <a:blip r:embed="rId1"/>
          <a:stretch>
            <a:fillRect/>
          </a:stretch>
        </p:blipFill>
        <p:spPr>
          <a:xfrm>
            <a:off x="2673509" y="4412876"/>
            <a:ext cx="3599882" cy="2283014"/>
          </a:xfrm>
          <a:prstGeom prst="rect">
            <a:avLst/>
          </a:prstGeom>
        </p:spPr>
      </p:pic>
      <p:sp>
        <p:nvSpPr>
          <p:cNvPr id="13" name="文本框 12"/>
          <p:cNvSpPr txBox="1"/>
          <p:nvPr/>
        </p:nvSpPr>
        <p:spPr>
          <a:xfrm>
            <a:off x="1052465" y="2101222"/>
            <a:ext cx="9856961" cy="2031325"/>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rn1: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没有</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partition,</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所有数据均为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组，总行数为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12</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第一行：小于等于</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3000</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3</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3/12=0.25</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第二行：小于等于</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4000</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5</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5/12=0.4166666666666667</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rn2: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按照部门分组，</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dname='</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研发部</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6,</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第一行：研发部小于等于</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3000</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的行数为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1</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，因此，</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1/6=0.16666666666666666</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分布函数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-PERCENT_RANK</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115839" y="2250754"/>
            <a:ext cx="8478570"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用途：每行按照公式</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(rank-1) / (rows-1)</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进行计算。其中，</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为</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RANK()</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函数产生的序号，</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rows</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为当前窗口的记录总行数</a:t>
            </a:r>
            <a:endParaRPr kumimoji="0" lang="zh-CN" altLang="en-US" sz="18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应用场景：不常用</a:t>
            </a:r>
            <a:endParaRPr kumimoji="0" lang="zh-CN" altLang="en-US" sz="1800" b="0" i="0" u="none" strike="noStrike" kern="1200" cap="none" spc="0" normalizeH="0" baseline="0" noProof="0">
              <a:ln>
                <a:noFill/>
              </a:ln>
              <a:solidFill>
                <a:prstClr val="black"/>
              </a:solidFill>
              <a:effectLst/>
              <a:uLnTx/>
              <a:uFillTx/>
              <a:latin typeface="-apple-system"/>
              <a:ea typeface="黑体"/>
              <a:cs typeface="+mn-cs"/>
            </a:endParaRPr>
          </a:p>
        </p:txBody>
      </p:sp>
      <p:sp>
        <p:nvSpPr>
          <p:cNvPr id="11" name="文本框 10"/>
          <p:cNvSpPr txBox="1"/>
          <p:nvPr/>
        </p:nvSpPr>
        <p:spPr>
          <a:xfrm>
            <a:off x="1013651" y="338406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013651" y="3932590"/>
            <a:ext cx="10056137" cy="203132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rank</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rn</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percent_rank</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desc</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rn2</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分布函数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 CUME_DIST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PERCENT_RANK</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67425" y="17410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3" name="文本框 12"/>
          <p:cNvSpPr txBox="1"/>
          <p:nvPr/>
        </p:nvSpPr>
        <p:spPr>
          <a:xfrm>
            <a:off x="1191023" y="2147613"/>
            <a:ext cx="10056137" cy="1569660"/>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rn2:</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第一行</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(1 - 1) / (6 - 1) = 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第二行</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(1 - 1) / (6 - 1) = 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第三行</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(3 - 1) / (6 - 1) = 0.4</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1191023" y="3862943"/>
            <a:ext cx="3474382" cy="2607774"/>
          </a:xfrm>
          <a:prstGeom prst="rect">
            <a:avLst/>
          </a:prstGeom>
        </p:spPr>
      </p:pic>
    </p:spTree>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前后函数</a:t>
            </a:r>
            <a:r>
              <a:rPr lang="en-US" altLang="zh-CN" b="1">
                <a:solidFill>
                  <a:srgbClr val="4BACC6"/>
                </a:solidFill>
                <a:latin typeface="PingFang SC" panose="020B0400000000000000" charset="-122"/>
                <a:ea typeface="阿里巴巴普惠体" panose="00020600040101010101" pitchFamily="18" charset="-122"/>
              </a:rPr>
              <a:t>-</a:t>
            </a:r>
            <a:r>
              <a:rPr lang="pt-BR" altLang="zh-CN" b="1">
                <a:solidFill>
                  <a:srgbClr val="4BACC6"/>
                </a:solidFill>
                <a:latin typeface="PingFang SC" panose="020B0400000000000000" charset="-122"/>
                <a:ea typeface="阿里巴巴普惠体" panose="00020600040101010101" pitchFamily="18" charset="-122"/>
              </a:rPr>
              <a:t>LAG</a:t>
            </a:r>
            <a:r>
              <a:rPr lang="zh-CN" altLang="en-US" b="1">
                <a:solidFill>
                  <a:srgbClr val="4BACC6"/>
                </a:solidFill>
                <a:latin typeface="PingFang SC" panose="020B0400000000000000" charset="-122"/>
                <a:ea typeface="阿里巴巴普惠体" panose="00020600040101010101" pitchFamily="18" charset="-122"/>
              </a:rPr>
              <a:t>和</a:t>
            </a:r>
            <a:r>
              <a:rPr lang="pt-BR" altLang="zh-CN" b="1">
                <a:solidFill>
                  <a:srgbClr val="4BACC6"/>
                </a:solidFill>
                <a:latin typeface="PingFang SC" panose="020B0400000000000000" charset="-122"/>
                <a:ea typeface="阿里巴巴普惠体" panose="00020600040101010101" pitchFamily="18" charset="-122"/>
              </a:rPr>
              <a:t>LEAD</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115839" y="2250754"/>
            <a:ext cx="8478570"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用途：返回位于当前行的前</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行（</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LAG(expr,n)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）或后</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行（</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LEAD(expr,n)</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）的</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expr</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的值</a:t>
            </a:r>
            <a:endParaRPr kumimoji="0" lang="zh-CN" altLang="en-US" sz="18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应用场景：查询前</a:t>
            </a:r>
            <a:r>
              <a:rPr kumimoji="0" lang="en-US" altLang="zh-CN" sz="1800" b="0" i="0" u="none" strike="noStrike" kern="1200" cap="none" spc="0" normalizeH="0" baseline="0" noProof="0">
                <a:ln>
                  <a:noFill/>
                </a:ln>
                <a:solidFill>
                  <a:prstClr val="black"/>
                </a:solidFill>
                <a:effectLst/>
                <a:uLnTx/>
                <a:uFillTx/>
                <a:latin typeface="-apple-system"/>
                <a:ea typeface="黑体"/>
                <a:cs typeface="+mn-cs"/>
              </a:rPr>
              <a:t>1</a:t>
            </a:r>
            <a:r>
              <a:rPr kumimoji="0" lang="zh-CN" altLang="en-US" sz="1800" b="0" i="0" u="none" strike="noStrike" kern="1200" cap="none" spc="0" normalizeH="0" baseline="0" noProof="0">
                <a:ln>
                  <a:noFill/>
                </a:ln>
                <a:solidFill>
                  <a:prstClr val="black"/>
                </a:solidFill>
                <a:effectLst/>
                <a:uLnTx/>
                <a:uFillTx/>
                <a:latin typeface="-apple-system"/>
                <a:ea typeface="黑体"/>
                <a:cs typeface="+mn-cs"/>
              </a:rPr>
              <a:t>名同学的成绩和当前同学成绩的差值</a:t>
            </a:r>
            <a:endParaRPr kumimoji="0" lang="zh-CN" altLang="en-US" sz="1800" b="0" i="0" u="none" strike="noStrike" kern="1200" cap="none" spc="0" normalizeH="0" baseline="0" noProof="0">
              <a:ln>
                <a:noFill/>
              </a:ln>
              <a:solidFill>
                <a:prstClr val="black"/>
              </a:solidFill>
              <a:effectLst/>
              <a:uLnTx/>
              <a:uFillTx/>
              <a:latin typeface="-apple-system"/>
              <a:ea typeface="黑体"/>
              <a:cs typeface="+mn-cs"/>
            </a:endParaRPr>
          </a:p>
        </p:txBody>
      </p:sp>
      <p:sp>
        <p:nvSpPr>
          <p:cNvPr id="11" name="文本框 10"/>
          <p:cNvSpPr txBox="1"/>
          <p:nvPr/>
        </p:nvSpPr>
        <p:spPr>
          <a:xfrm>
            <a:off x="1013651" y="297251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1115839" y="3597743"/>
            <a:ext cx="10608399" cy="2554545"/>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latin typeface="Courier New" panose="02070309020205020404" pitchFamily="49" charset="0"/>
                <a:ea typeface="宋体" pitchFamily="2" charset="-122"/>
                <a:cs typeface="Times New Roman" panose="02020603050405020304" pitchFamily="18" charset="0"/>
              </a:rPr>
              <a:t>-- lag</a:t>
            </a:r>
            <a:r>
              <a:rPr lang="zh-CN" altLang="en-US" sz="1600" kern="0">
                <a:solidFill>
                  <a:srgbClr val="008000"/>
                </a:solidFill>
                <a:latin typeface="Courier New" panose="02070309020205020404" pitchFamily="49" charset="0"/>
                <a:ea typeface="宋体" pitchFamily="2" charset="-122"/>
                <a:cs typeface="Times New Roman" panose="02020603050405020304" pitchFamily="18" charset="0"/>
              </a:rPr>
              <a:t>的用法</a:t>
            </a:r>
            <a:endParaRPr lang="en-US" altLang="zh-CN" sz="1600" kern="0">
              <a:solidFill>
                <a:srgbClr val="008000"/>
              </a:solidFill>
              <a:latin typeface="Courier New" panose="02070309020205020404" pitchFamily="49" charset="0"/>
              <a:ea typeface="宋体"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lag</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hiredate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'2000-01-01'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last_1_time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lag</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hiredate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last_2_time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Tree>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67425" y="190420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1106786" y="2474024"/>
            <a:ext cx="10056138" cy="280076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last_1_time: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指定了往上第</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行的值，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default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'2000-01-01'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第一行，往上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null,</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因此取默认值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'2000-01-01'</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第二行，往上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行值为第一行值，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2021-11-01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第三行，往上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行值为第二行值，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2021-11-02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last_2_time: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指定了往上第</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行的值，为指定默认值</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第一行，往上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第二行，往上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行为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第四行，往上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行为第二行值，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2021-11-01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第七行，往上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行为第五行值，</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2021-11-02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67425" y="190420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1671582" y="2600771"/>
            <a:ext cx="5064488" cy="2711131"/>
          </a:xfrm>
          <a:prstGeom prst="rect">
            <a:avLst/>
          </a:prstGeom>
        </p:spPr>
      </p:pic>
    </p:spTree>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67425" y="188280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988619" y="2431215"/>
            <a:ext cx="10608399"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lead</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的用法</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'2000-01-01'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last_1_time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latin typeface="Courier New" panose="02070309020205020404" pitchFamily="49" charset="0"/>
                <a:ea typeface="宋体" pitchFamily="2" charset="-122"/>
                <a:cs typeface="Times New Roman" panose="02020603050405020304" pitchFamily="18" charset="0"/>
              </a:rPr>
              <a:t>lead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last_2_time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前后函数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LAG</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和</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LEAD</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67425" y="188280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1460841" y="2578340"/>
            <a:ext cx="4635159" cy="2687279"/>
          </a:xfrm>
          <a:prstGeom prst="rect">
            <a:avLst/>
          </a:prstGeom>
        </p:spPr>
      </p:pic>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头尾函数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-FIRST_VALUE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LAST_VALUE</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1013651" y="297251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1115839" y="3597743"/>
            <a:ext cx="10608399" cy="2585323"/>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注意</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如果不指定</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ORDER BY</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，则进行排序混乱，会出现错误的结果</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first_value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first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last_value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last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1242587" y="2250755"/>
            <a:ext cx="8906347" cy="584775"/>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用途：返回第一个（</a:t>
            </a:r>
            <a:r>
              <a:rPr kumimoji="0" lang="zh-CN" altLang="zh-CN" sz="1600" b="0" i="0" u="none" strike="noStrike" cap="none" normalizeH="0" baseline="0">
                <a:ln>
                  <a:noFill/>
                </a:ln>
                <a:solidFill>
                  <a:srgbClr val="C7254E"/>
                </a:solidFill>
                <a:effectLst/>
                <a:latin typeface="Arial Unicode MS" panose="020B0604020202020204" pitchFamily="34" charset="-122"/>
                <a:ea typeface="Alibaba PuHuiTi B"/>
              </a:rPr>
              <a:t>FIRST_VALUE(expr)</a:t>
            </a:r>
            <a:r>
              <a:rPr kumimoji="0" lang="zh-CN" altLang="zh-CN" sz="1600" b="0" i="0" u="none" strike="noStrike" cap="none" normalizeH="0" baseline="0">
                <a:ln>
                  <a:noFill/>
                </a:ln>
                <a:solidFill>
                  <a:schemeClr val="tx1"/>
                </a:solidFill>
                <a:effectLst/>
                <a:ea typeface="Alibaba PuHuiTi B"/>
              </a:rPr>
              <a:t>）或最后一个（</a:t>
            </a:r>
            <a:r>
              <a:rPr kumimoji="0" lang="zh-CN" altLang="zh-CN" sz="1600" b="0" i="0" u="none" strike="noStrike" cap="none" normalizeH="0" baseline="0">
                <a:ln>
                  <a:noFill/>
                </a:ln>
                <a:solidFill>
                  <a:srgbClr val="C7254E"/>
                </a:solidFill>
                <a:effectLst/>
                <a:latin typeface="Arial Unicode MS" panose="020B0604020202020204" pitchFamily="34" charset="-122"/>
                <a:ea typeface="Alibaba PuHuiTi B"/>
              </a:rPr>
              <a:t>LAST_VALUE(expr)</a:t>
            </a:r>
            <a:r>
              <a:rPr kumimoji="0" lang="zh-CN" altLang="zh-CN" sz="1600" b="0" i="0" u="none" strike="noStrike" cap="none" normalizeH="0" baseline="0">
                <a:ln>
                  <a:noFill/>
                </a:ln>
                <a:solidFill>
                  <a:schemeClr val="tx1"/>
                </a:solidFill>
                <a:effectLst/>
                <a:ea typeface="Alibaba PuHuiTi B"/>
              </a:rPr>
              <a:t>）expr的值</a:t>
            </a:r>
            <a:endParaRPr kumimoji="0" lang="zh-CN" altLang="zh-CN" sz="1600" b="0" i="0" u="none" strike="noStrike" cap="none" normalizeH="0" baseline="0">
              <a:ln>
                <a:noFill/>
              </a:ln>
              <a:solidFill>
                <a:schemeClr val="tx1"/>
              </a:solidFill>
              <a:effectLst/>
              <a:latin typeface="Arial" panose="020B0604020202020204" pitchFamily="34" charset="0"/>
              <a:ea typeface="Alibaba PuHuiTi B"/>
            </a:endParaRPr>
          </a:p>
          <a:p>
            <a:pPr marL="0" marR="0" lvl="0" indent="0" algn="l" defTabSz="914400" rtl="0" eaLnBrk="0" fontAlgn="base" latinLnBrk="0" hangingPunct="0">
              <a:lnSpc>
                <a:spcPct val="100000"/>
              </a:lnSpc>
              <a:spcBef>
                <a:spcPct val="0"/>
              </a:spcBef>
              <a:spcAft>
                <a:spcPct val="0"/>
              </a:spcAft>
              <a:buClrTx/>
              <a:buSzTx/>
              <a:buFontTx/>
              <a:buChar char="•"/>
            </a:pP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应用场景：截止到当前，按照日期排序查询第1个</a:t>
            </a:r>
            <a:r>
              <a:rPr lang="zh-CN" altLang="en-US" sz="1600">
                <a:latin typeface="Arial" panose="020B0604020202020204" pitchFamily="34" charset="0"/>
                <a:ea typeface="Alibaba PuHuiTi B"/>
              </a:rPr>
              <a:t>入职</a:t>
            </a:r>
            <a:r>
              <a:rPr kumimoji="0" lang="zh-CN" altLang="zh-CN" sz="1600" b="0" i="0" u="none" strike="noStrike" cap="none" normalizeH="0" baseline="0">
                <a:ln>
                  <a:noFill/>
                </a:ln>
                <a:solidFill>
                  <a:schemeClr val="tx1"/>
                </a:solidFill>
                <a:effectLst/>
                <a:latin typeface="Arial" panose="020B0604020202020204" pitchFamily="34" charset="0"/>
                <a:ea typeface="Alibaba PuHuiTi B"/>
              </a:rPr>
              <a:t>和最后1个</a:t>
            </a:r>
            <a:r>
              <a:rPr lang="zh-CN" altLang="en-US" sz="1600">
                <a:latin typeface="Arial" panose="020B0604020202020204" pitchFamily="34" charset="0"/>
                <a:ea typeface="Alibaba PuHuiTi B"/>
              </a:rPr>
              <a:t>入职员工的薪资</a:t>
            </a:r>
            <a:endParaRPr kumimoji="0" lang="zh-CN" altLang="zh-CN" sz="1600" b="0" i="0" u="none" strike="noStrike" cap="none" normalizeH="0" baseline="0">
              <a:ln>
                <a:noFill/>
              </a:ln>
              <a:solidFill>
                <a:schemeClr val="tx1"/>
              </a:solidFill>
              <a:effectLst/>
              <a:latin typeface="Arial" panose="020B0604020202020204" pitchFamily="34" charset="0"/>
              <a:ea typeface="Alibaba PuHuiTi B"/>
            </a:endParaRP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头尾函数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-FIRST_VALUE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和</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LAST_VALUE</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67425" y="190874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2480306" y="2659223"/>
            <a:ext cx="3736749" cy="2663428"/>
          </a:xfrm>
          <a:prstGeom prst="rect">
            <a:avLst/>
          </a:prstGeom>
        </p:spPr>
      </p:pic>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40265" y="183676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-NTH_VALUE(expr,n)</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867425" y="292833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1115839" y="3543629"/>
            <a:ext cx="10608399"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查询每个部门截止目前薪资排在第二和第三的员工信息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nth_value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second_score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nth_value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partition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third_score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employee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1115839" y="2010462"/>
            <a:ext cx="8975301"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Char char="•"/>
              <a:defRPr/>
            </a:pPr>
            <a:endPar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Alibaba PuHuiTi B"/>
              <a:cs typeface="+mn-cs"/>
            </a:endParaRPr>
          </a:p>
          <a:p>
            <a:pPr marL="0" marR="0" lvl="0" indent="0" algn="l" defTabSz="914400" rtl="0" eaLnBrk="0" fontAlgn="base" latinLnBrk="0" hangingPunct="0">
              <a:lnSpc>
                <a:spcPct val="100000"/>
              </a:lnSpc>
              <a:spcBef>
                <a:spcPct val="0"/>
              </a:spcBef>
              <a:spcAft>
                <a:spcPct val="0"/>
              </a:spcAft>
              <a:buClrTx/>
              <a:buSzTx/>
              <a:buFontTx/>
              <a:buChar char="•"/>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用途：返回窗口中第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n</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个</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expr</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的值。</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expr</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可以是表达式，也可以是列名</a:t>
            </a:r>
            <a:endParaRPr kumimoji="0" lang="zh-CN" altLang="en-US" sz="1600" b="0" i="0" u="none" strike="noStrike" kern="1200" cap="none" spc="0" normalizeH="0" baseline="0" noProof="0">
              <a:ln>
                <a:noFill/>
              </a:ln>
              <a:solidFill>
                <a:prstClr val="black"/>
              </a:solidFill>
              <a:effectLst/>
              <a:uLnTx/>
              <a:uFillTx/>
              <a:latin typeface="Alibaba PuHuiTi B"/>
              <a:ea typeface="Alibaba PuHuiTi B"/>
            </a:endParaRPr>
          </a:p>
          <a:p>
            <a:pPr marL="0" marR="0" lvl="0" indent="0" algn="l" defTabSz="914400" rtl="0" eaLnBrk="0" fontAlgn="base" latinLnBrk="0" hangingPunct="0">
              <a:lnSpc>
                <a:spcPct val="100000"/>
              </a:lnSpc>
              <a:spcBef>
                <a:spcPct val="0"/>
              </a:spcBef>
              <a:spcAft>
                <a:spcPct val="0"/>
              </a:spcAft>
              <a:buClrTx/>
              <a:buSzTx/>
              <a:buFontTx/>
              <a:buChar char="•"/>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应用场景：截止到当前薪资，显示每个员工的薪资中排名第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2</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或者第</a:t>
            </a:r>
            <a:r>
              <a:rPr kumimoji="0" lang="en-US" altLang="zh-CN" sz="1600" b="0" i="0" u="none" strike="noStrike" kern="1200" cap="none" spc="0" normalizeH="0" baseline="0" noProof="0">
                <a:ln>
                  <a:noFill/>
                </a:ln>
                <a:solidFill>
                  <a:prstClr val="black"/>
                </a:solidFill>
                <a:effectLst/>
                <a:uLnTx/>
                <a:uFillTx/>
                <a:latin typeface="Alibaba PuHuiTi B"/>
                <a:ea typeface="Alibaba PuHuiTi B"/>
              </a:rPr>
              <a:t>3</a:t>
            </a:r>
            <a:r>
              <a:rPr kumimoji="0" lang="zh-CN" altLang="en-US" sz="1600" b="0" i="0" u="none" strike="noStrike" kern="1200" cap="none" spc="0" normalizeH="0" baseline="0" noProof="0">
                <a:ln>
                  <a:noFill/>
                </a:ln>
                <a:solidFill>
                  <a:prstClr val="black"/>
                </a:solidFill>
                <a:effectLst/>
                <a:uLnTx/>
                <a:uFillTx/>
                <a:latin typeface="Alibaba PuHuiTi B"/>
                <a:ea typeface="Alibaba PuHuiTi B"/>
              </a:rPr>
              <a:t>的薪资</a:t>
            </a:r>
            <a:endParaRPr kumimoji="0" lang="zh-CN" altLang="zh-CN" sz="1600" b="0" i="0" u="none" strike="noStrike" kern="1200" cap="none" spc="0" normalizeH="0" baseline="0" noProof="0">
              <a:ln>
                <a:noFill/>
              </a:ln>
              <a:solidFill>
                <a:prstClr val="black"/>
              </a:solidFill>
              <a:effectLst/>
              <a:uLnTx/>
              <a:uFillTx/>
              <a:latin typeface="Alibaba PuHuiTi B"/>
              <a:ea typeface="Alibaba PuHuiTi B"/>
            </a:endParaRP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0361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721200" y="191600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8" name="图片 7"/>
          <p:cNvPicPr>
            <a:picLocks noChangeAspect="1"/>
          </p:cNvPicPr>
          <p:nvPr/>
        </p:nvPicPr>
        <p:blipFill>
          <a:blip r:embed="rId1"/>
          <a:stretch>
            <a:fillRect/>
          </a:stretch>
        </p:blipFill>
        <p:spPr>
          <a:xfrm>
            <a:off x="1289798" y="2336764"/>
            <a:ext cx="4579505" cy="2790636"/>
          </a:xfrm>
          <a:prstGeom prst="rect">
            <a:avLst/>
          </a:prstGeom>
        </p:spPr>
      </p:pic>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67425" y="184087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-NTILE</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867425" y="292833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1115839" y="3485959"/>
            <a:ext cx="10608399" cy="2585323"/>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根据入职日期将每个部门的员工分成</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3</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组</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hiredate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ntile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hiredate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rn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1115839" y="1959620"/>
            <a:ext cx="8975301" cy="83099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defRPr/>
            </a:pPr>
            <a:endParaRPr kumimoji="0" lang="zh-CN" altLang="en-US" sz="1600" b="0" i="0" u="none" strike="noStrike" kern="1200" cap="none" spc="0" normalizeH="0" baseline="0" noProof="0">
              <a:ln>
                <a:noFill/>
              </a:ln>
              <a:solidFill>
                <a:prstClr val="black"/>
              </a:solidFill>
              <a:effectLst/>
              <a:uLnTx/>
              <a:uFillTx/>
              <a:latin typeface="Arial" panose="020B0604020202020204" pitchFamily="34" charset="0"/>
              <a:ea typeface="Alibaba PuHuiTi B"/>
              <a:cs typeface="+mn-cs"/>
            </a:endParaRPr>
          </a:p>
          <a:p>
            <a:pPr algn="l">
              <a:buFont typeface="Arial" panose="020B0604020202020204" pitchFamily="34" charset="0"/>
              <a:buChar char="•"/>
            </a:pPr>
            <a:r>
              <a:rPr lang="zh-CN" altLang="en-US" sz="1600" b="0" i="0">
                <a:effectLst/>
                <a:latin typeface="Alibaba PuHuiTi B"/>
              </a:rPr>
              <a:t>用途：将分区中的有序数据分为</a:t>
            </a:r>
            <a:r>
              <a:rPr lang="en-US" altLang="zh-CN" sz="1600" b="0" i="0">
                <a:effectLst/>
                <a:latin typeface="Alibaba PuHuiTi B"/>
              </a:rPr>
              <a:t>n</a:t>
            </a:r>
            <a:r>
              <a:rPr lang="zh-CN" altLang="en-US" sz="1600" b="0" i="0">
                <a:effectLst/>
                <a:latin typeface="Alibaba PuHuiTi B"/>
              </a:rPr>
              <a:t>个等级，记录等级数</a:t>
            </a:r>
            <a:endParaRPr lang="zh-CN" altLang="en-US" sz="1600" b="0" i="0">
              <a:effectLst/>
              <a:latin typeface="Alibaba PuHuiTi B"/>
            </a:endParaRPr>
          </a:p>
          <a:p>
            <a:pPr algn="l">
              <a:buFont typeface="Arial" panose="020B0604020202020204" pitchFamily="34" charset="0"/>
              <a:buChar char="•"/>
            </a:pPr>
            <a:r>
              <a:rPr lang="zh-CN" altLang="en-US" sz="1600" b="0" i="0">
                <a:effectLst/>
                <a:latin typeface="Alibaba PuHuiTi B"/>
              </a:rPr>
              <a:t>应用场景：将每个部门员工按照入职日期分成</a:t>
            </a:r>
            <a:r>
              <a:rPr lang="en-US" altLang="zh-CN" sz="1600" b="0" i="0">
                <a:effectLst/>
                <a:latin typeface="Alibaba PuHuiTi B"/>
              </a:rPr>
              <a:t>3</a:t>
            </a:r>
            <a:r>
              <a:rPr lang="zh-CN" altLang="en-US" sz="1600" b="0" i="0">
                <a:effectLst/>
                <a:latin typeface="Alibaba PuHuiTi B"/>
              </a:rPr>
              <a:t>组</a:t>
            </a:r>
            <a:endParaRPr lang="zh-CN" altLang="en-US" sz="1600" b="0" i="0">
              <a:effectLst/>
              <a:latin typeface="Alibaba PuHuiTi B"/>
            </a:endParaRPr>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67425" y="186462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1343857" y="2364657"/>
            <a:ext cx="3664077" cy="322629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https://downloads.mysql.com/archives/community/</a:t>
            </a:r>
            <a:endParaRPr kumimoji="1" lang="zh-CN" altLang="en-US" dirty="0">
              <a:solidFill>
                <a:schemeClr val="tx2">
                  <a:lumMod val="60000"/>
                  <a:lumOff val="40000"/>
                </a:schemeClr>
              </a:solidFill>
            </a:endParaRPr>
          </a:p>
        </p:txBody>
      </p:sp>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a:xfrm>
            <a:off x="710880" y="945161"/>
            <a:ext cx="10749599" cy="517190"/>
          </a:xfrm>
        </p:spPr>
        <p:txBody>
          <a:bodyPr/>
          <a:lstStyle/>
          <a:p>
            <a:r>
              <a:rPr kumimoji="1" lang="zh-CN" altLang="en-US"/>
              <a:t>安装包下载</a:t>
            </a:r>
            <a:r>
              <a:rPr kumimoji="1" lang="en-US" altLang="zh-CN"/>
              <a:t>-</a:t>
            </a:r>
            <a:r>
              <a:rPr kumimoji="1" lang="zh-CN" altLang="en-US"/>
              <a:t>解压版</a:t>
            </a:r>
            <a:endParaRPr kumimoji="1" lang="zh-CN" altLang="en-US" dirty="0"/>
          </a:p>
        </p:txBody>
      </p:sp>
      <p:pic>
        <p:nvPicPr>
          <p:cNvPr id="7" name="图片 6"/>
          <p:cNvPicPr>
            <a:picLocks noChangeAspect="1"/>
          </p:cNvPicPr>
          <p:nvPr/>
        </p:nvPicPr>
        <p:blipFill>
          <a:blip r:embed="rId1"/>
          <a:stretch>
            <a:fillRect/>
          </a:stretch>
        </p:blipFill>
        <p:spPr>
          <a:xfrm>
            <a:off x="396752" y="2336913"/>
            <a:ext cx="11398496" cy="4219575"/>
          </a:xfrm>
          <a:prstGeom prst="rect">
            <a:avLst/>
          </a:prstGeom>
          <a:ln>
            <a:solidFill>
              <a:schemeClr val="bg1">
                <a:lumMod val="85000"/>
              </a:schemeClr>
            </a:solidFill>
          </a:ln>
        </p:spPr>
      </p:pic>
    </p:spTree>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721200" y="177801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1107981" y="2191431"/>
            <a:ext cx="10608399" cy="3816429"/>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取出每个部门的第一组员工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hiredate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NTILE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OVER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PARTITION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dname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ORDER</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hiredate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rn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employee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rn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dirty="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的函数</a:t>
            </a:r>
            <a:r>
              <a:rPr kumimoji="0" lang="en-US" altLang="zh-CN" sz="2000" b="0" i="0" u="none" strike="noStrike" kern="1200" cap="none" spc="0" normalizeH="0" baseline="0" noProof="0">
                <a:ln>
                  <a:noFill/>
                </a:ln>
                <a:solidFill>
                  <a:srgbClr val="AD2A26"/>
                </a:solidFill>
                <a:effectLst/>
                <a:uLnTx/>
                <a:uFillTx/>
                <a:ea typeface="Alibaba PuHuiTi Medium" pitchFamily="18" charset="-122"/>
              </a:rPr>
              <a:t>-</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窗口函数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其他函数</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NTH_VALUE(expr, n)</a:t>
            </a:r>
            <a:r>
              <a:rPr kumimoji="0" lang="zh-CN" altLang="pt-BR"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pt-BR"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NTILE(n)</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721200" y="184212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1249459" y="2394069"/>
            <a:ext cx="4525422" cy="1528218"/>
          </a:xfrm>
          <a:prstGeom prst="rect">
            <a:avLst/>
          </a:prstGeom>
        </p:spPr>
      </p:pic>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的视图</a:t>
            </a:r>
            <a:endParaRPr kumimoji="1" lang="zh-CN" altLang="en-US" dirty="0"/>
          </a:p>
        </p:txBody>
      </p:sp>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9" name="文本框 8"/>
          <p:cNvSpPr txBox="1"/>
          <p:nvPr/>
        </p:nvSpPr>
        <p:spPr>
          <a:xfrm>
            <a:off x="917179" y="1579046"/>
            <a:ext cx="9911281"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视图（</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view</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）是一个虚拟表，非真实存在，其本质是根据</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语句获取动态的数据集，并为其命名，用户使用时只需使用视图名称即可获取结果集，并可以将其当作表来使用。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数据库中只存放了视图的定义，而并没有存放视图中的数据。这些数据存放在原来的表中。</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使用视图查询数据时，数据库系统会从原来的表中取出对应的数据。因此，视图中的数据是依赖于原来的表中的数据的。一旦表中的数据发生改变，显示在视图中的数据也会发生改变。</a:t>
            </a:r>
            <a:endPar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endParaRPr>
          </a:p>
        </p:txBody>
      </p:sp>
      <p:sp>
        <p:nvSpPr>
          <p:cNvPr id="13" name="文本框 12"/>
          <p:cNvSpPr txBox="1"/>
          <p:nvPr/>
        </p:nvSpPr>
        <p:spPr>
          <a:xfrm>
            <a:off x="792271" y="396123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作用</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1013651" y="4528537"/>
            <a:ext cx="8478570"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简化代码，可以把重复使用的查询封装成视图重复使用，同时可以使复杂的查询易于理解和使用。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安全原因，如果一张表中有很多数据，很多信息不希望让所有人看到，此时可以使用视图视，如：社会保险基金表，可以用视图只显示姓名，地址，而不显示社会保险号和工资数等，</a:t>
            </a:r>
            <a:r>
              <a:rPr kumimoji="0" lang="zh-CN" altLang="en-US" sz="1600" b="0" i="0" u="none" strike="noStrike" kern="1200" cap="none" spc="0" normalizeH="0" baseline="0" noProof="0">
                <a:ln>
                  <a:noFill/>
                </a:ln>
                <a:solidFill>
                  <a:srgbClr val="555555"/>
                </a:solidFill>
                <a:effectLst/>
                <a:uLnTx/>
                <a:uFillTx/>
                <a:latin typeface="Helvetica Neue" panose="02000503000000020004"/>
                <a:ea typeface="黑体"/>
                <a:cs typeface="+mn-cs"/>
              </a:rPr>
              <a:t>可以对不同的用户，设定不同的视图。</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视图的创建</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1057611" y="2293342"/>
            <a:ext cx="10873550" cy="399625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replace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algorithm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undefined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merge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temptable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view_name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column_list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select_statement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with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cascaded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local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check</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option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参数说明：</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1</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algorithm</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：可选项，表示视图选择的算法。</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2</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view_name </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：表示要创建的视图名称。</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3</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column_list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：可选项，指定视图中各个属性的名词，默认情况下与</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SELECT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语句中的查询的属性相同。</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4</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select_statement</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：表示一个完整的查询语句，将查询记录导入视图中。</a:t>
            </a:r>
            <a:endPar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5</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with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cascaded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local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check</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option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en-US" sz="1600" b="0" i="0" u="none" strike="noStrike" kern="100" cap="none" spc="0" normalizeH="0" baseline="0" noProof="0">
                <a:ln>
                  <a:noFill/>
                </a:ln>
                <a:solidFill>
                  <a:prstClr val="black"/>
                </a:solidFill>
                <a:effectLst/>
                <a:uLnTx/>
                <a:uFillTx/>
                <a:latin typeface="Alibaba PuHuiTi B"/>
                <a:ea typeface="等线" panose="02010600030101010101" pitchFamily="2" charset="-122"/>
                <a:cs typeface="Times New Roman" panose="02020603050405020304" pitchFamily="18" charset="0"/>
              </a:rPr>
              <a:t>：可选项，表示更新视图时要保证在该视图的权限范围之内</a:t>
            </a:r>
            <a:r>
              <a:rPr kumimoji="0" lang="zh-CN" altLang="en-US"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a:t>
            </a:r>
            <a:endParaRPr kumimoji="0" lang="zh-CN" altLang="en-US"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p:cNvSpPr txBox="1"/>
          <p:nvPr/>
        </p:nvSpPr>
        <p:spPr>
          <a:xfrm>
            <a:off x="1180704"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创建视图的语法为：</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视图的创建</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1129691" y="4301091"/>
            <a:ext cx="9932617"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replace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view1_emp</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ename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job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查看表和视图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full</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tables</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p:cNvSpPr txBox="1"/>
          <p:nvPr/>
        </p:nvSpPr>
        <p:spPr>
          <a:xfrm>
            <a:off x="867425" y="382565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889865" y="187214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022691" y="2363439"/>
            <a:ext cx="864723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创建 数据库</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mydb6_view,</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然后在该数据库下执行</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sql</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脚本</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view_data.sql </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导入数据</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p:cNvSpPr txBox="1"/>
          <p:nvPr/>
        </p:nvSpPr>
        <p:spPr>
          <a:xfrm>
            <a:off x="1022691" y="3165663"/>
            <a:ext cx="9932616"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database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mydb6_view</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修改视图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877848" y="1712778"/>
            <a:ext cx="1073774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修改视图是指修改数据库中已存在的表的定义。当基本表的某些字段发生改变时，可以通过修改视图来保持视图和基本表之间一致。</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MySQL</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中通过</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CREATE OR REPLACE VIEW</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语句和</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ALTER VIEW</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语句来修改视图。</a:t>
            </a:r>
            <a:endParaRPr kumimoji="0" lang="zh-CN" altLang="en-US" sz="1600" b="0" i="0" u="none" strike="noStrike" kern="1200" cap="none" spc="0" normalizeH="0" baseline="0" noProof="0">
              <a:ln>
                <a:noFill/>
              </a:ln>
              <a:solidFill>
                <a:srgbClr val="4D4D4D"/>
              </a:solidFill>
              <a:effectLst/>
              <a:uLnTx/>
              <a:uFillTx/>
              <a:latin typeface="-apple-system"/>
              <a:ea typeface="黑体"/>
              <a:cs typeface="+mn-cs"/>
            </a:endParaRPr>
          </a:p>
        </p:txBody>
      </p:sp>
      <p:sp>
        <p:nvSpPr>
          <p:cNvPr id="7" name="文本框 6"/>
          <p:cNvSpPr txBox="1"/>
          <p:nvPr/>
        </p:nvSpPr>
        <p:spPr>
          <a:xfrm>
            <a:off x="877848" y="3944893"/>
            <a:ext cx="10200993"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view1_emp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loc</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p:cNvSpPr txBox="1"/>
          <p:nvPr/>
        </p:nvSpPr>
        <p:spPr>
          <a:xfrm>
            <a:off x="721200" y="345326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721200" y="243709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 </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877848" y="2923646"/>
            <a:ext cx="10200992"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alter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视图名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语句</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727126" y="1776152"/>
            <a:ext cx="10737748" cy="3539430"/>
          </a:xfrm>
          <a:prstGeom prst="rect">
            <a:avLst/>
          </a:prstGeom>
          <a:noFill/>
        </p:spPr>
        <p:txBody>
          <a:bodyPr wrap="square">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某些视图是可更新的。也就是说，可以在</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UPDATE</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DELETE</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或</a:t>
            </a:r>
            <a:r>
              <a:rPr kumimoji="0" lang="en-US" altLang="zh-CN" sz="1600" b="0" i="0" u="none" strike="noStrike" kern="1200" cap="none" spc="0" normalizeH="0" baseline="0" noProof="0">
                <a:ln>
                  <a:noFill/>
                </a:ln>
                <a:solidFill>
                  <a:srgbClr val="505050"/>
                </a:solidFill>
                <a:effectLst/>
                <a:uLnTx/>
                <a:uFillTx/>
                <a:latin typeface="Alibaba PuHuiTi B"/>
                <a:ea typeface="Alibaba PuHuiTi B"/>
                <a:cs typeface="+mn-cs"/>
              </a:rPr>
              <a:t>INSERT</a:t>
            </a:r>
            <a:r>
              <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rPr>
              <a:t>等语句中使用它们，以更新基表的内容。对于可更新的视图，在视图中的行和基表中的行之间必须具有一对一的关系。如果视图包含下述结构中的任何一种，那么它就是不可更新的：</a:t>
            </a:r>
            <a:endParaRPr kumimoji="0" lang="zh-CN" altLang="en-US" sz="1600" b="0" i="0" u="none" strike="noStrike" kern="1200" cap="none" spc="0" normalizeH="0" baseline="0" noProof="0">
              <a:ln>
                <a:noFill/>
              </a:ln>
              <a:solidFill>
                <a:srgbClr val="505050"/>
              </a:solidFill>
              <a:effectLst/>
              <a:uLnTx/>
              <a:uFillTx/>
              <a:latin typeface="Alibaba PuHuiTi B"/>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聚合函数（</a:t>
            </a:r>
            <a:r>
              <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SUM(), MIN(), MAX(), COUNT()</a:t>
            </a:r>
            <a:r>
              <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等）</a:t>
            </a:r>
            <a:endPar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DISTINCT</a:t>
            </a:r>
            <a:endPar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GROUP BY</a:t>
            </a:r>
            <a:endPar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HAVING</a:t>
            </a:r>
            <a:endPar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UNION</a:t>
            </a:r>
            <a:r>
              <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或</a:t>
            </a:r>
            <a:r>
              <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UNION ALL</a:t>
            </a:r>
            <a:endPar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位于选择列表中的子查询</a:t>
            </a:r>
            <a:endPar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JOIN</a:t>
            </a:r>
            <a:endPar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FROM</a:t>
            </a:r>
            <a:r>
              <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子句中的不可更新视图</a:t>
            </a:r>
            <a:endPar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WHERE</a:t>
            </a:r>
            <a:r>
              <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子句中的子查询，引用</a:t>
            </a:r>
            <a:r>
              <a:rPr kumimoji="0" lang="en-US" altLang="zh-CN"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FROM</a:t>
            </a:r>
            <a:r>
              <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子句中的表。</a:t>
            </a:r>
            <a:endPar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endParaRPr>
          </a:p>
          <a:p>
            <a:pPr marL="285750" marR="0" lvl="0" indent="-285750" algn="just"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rPr>
              <a:t>仅引用文字值（在该情况下，没有要更新的基本表）</a:t>
            </a:r>
            <a:endParaRPr kumimoji="0" lang="zh-CN" altLang="en-US" sz="1600" b="0" i="0" u="none" strike="noStrike" kern="1200" cap="none" spc="0" normalizeH="0" baseline="0" noProof="0">
              <a:ln>
                <a:noFill/>
              </a:ln>
              <a:solidFill>
                <a:srgbClr val="505050"/>
              </a:solidFill>
              <a:effectLst/>
              <a:uLnTx/>
              <a:uFillTx/>
              <a:latin typeface="Lucida Grande" panose="020B0600040502020204"/>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4D4D4D"/>
              </a:solidFill>
              <a:effectLst/>
              <a:uLnTx/>
              <a:uFillTx/>
              <a:latin typeface="-apple-system"/>
              <a:ea typeface="黑体"/>
              <a:cs typeface="+mn-cs"/>
            </a:endParaRPr>
          </a:p>
        </p:txBody>
      </p:sp>
      <p:sp>
        <p:nvSpPr>
          <p:cNvPr id="9" name="文本框 8"/>
          <p:cNvSpPr txBox="1"/>
          <p:nvPr/>
        </p:nvSpPr>
        <p:spPr>
          <a:xfrm>
            <a:off x="792187" y="5306650"/>
            <a:ext cx="1060762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505050"/>
                </a:solidFill>
                <a:effectLst/>
                <a:highlight>
                  <a:srgbClr val="FFFF00"/>
                </a:highlight>
                <a:uLnTx/>
                <a:uFillTx/>
                <a:latin typeface="Alibaba PuHuiTi B"/>
                <a:ea typeface="黑体"/>
                <a:cs typeface="+mn-cs"/>
              </a:rPr>
              <a:t>视图中虽然可以更新数据，但是有很多的限制。一般情况下，最好将视图作为查询数据的虚拟表，而不要通过视图更新数据。因为，使用视图更新数据时，如果没有全面考虑在视图中更新数据的限制，就可能会造成数据更新失败。</a:t>
            </a:r>
            <a:endPar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endParaRP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851471" y="2145484"/>
            <a:ext cx="10737748"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更新视图</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view1_emp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job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view1_emp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周瑜</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鲁肃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可以修改</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view1_emp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孙权</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文员</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不可以插入</a:t>
            </a:r>
            <a:endPar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视图包含聚合函数不可更新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view2_emp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view2_emp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view2_emp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p:cNvSpPr txBox="1"/>
          <p:nvPr/>
        </p:nvSpPr>
        <p:spPr>
          <a:xfrm>
            <a:off x="851471" y="171761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807510" y="2380993"/>
            <a:ext cx="10737748"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distinct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view3_emp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distinct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job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view3_emp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财务</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goup by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having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view4_emp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group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having</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cnt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view4_emp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p:cNvSpPr txBox="1"/>
          <p:nvPr/>
        </p:nvSpPr>
        <p:spPr>
          <a:xfrm>
            <a:off x="721200" y="184238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31522" y="1457271"/>
            <a:ext cx="10749598" cy="4219575"/>
          </a:xfrm>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https://downloads.mysql.com/archives/installer/</a:t>
            </a:r>
            <a:endParaRPr kumimoji="1" lang="zh-CN" altLang="en-US" dirty="0">
              <a:solidFill>
                <a:schemeClr val="tx2">
                  <a:lumMod val="60000"/>
                  <a:lumOff val="40000"/>
                </a:schemeClr>
              </a:solidFill>
            </a:endParaRPr>
          </a:p>
        </p:txBody>
      </p:sp>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、安装包下载</a:t>
            </a:r>
            <a:r>
              <a:rPr kumimoji="1" lang="en-US" altLang="zh-CN"/>
              <a:t>-</a:t>
            </a:r>
            <a:r>
              <a:rPr kumimoji="1" lang="zh-CN" altLang="en-US"/>
              <a:t>安装版</a:t>
            </a:r>
            <a:endParaRPr kumimoji="1" lang="zh-CN" altLang="en-US" dirty="0"/>
          </a:p>
        </p:txBody>
      </p:sp>
      <p:pic>
        <p:nvPicPr>
          <p:cNvPr id="6" name="图片 5"/>
          <p:cNvPicPr>
            <a:picLocks noChangeAspect="1"/>
          </p:cNvPicPr>
          <p:nvPr/>
        </p:nvPicPr>
        <p:blipFill>
          <a:blip r:embed="rId1"/>
          <a:stretch>
            <a:fillRect/>
          </a:stretch>
        </p:blipFill>
        <p:spPr>
          <a:xfrm>
            <a:off x="710878" y="1974461"/>
            <a:ext cx="10749600" cy="4758671"/>
          </a:xfrm>
          <a:prstGeom prst="rect">
            <a:avLst/>
          </a:prstGeom>
          <a:ln>
            <a:solidFill>
              <a:schemeClr val="bg1">
                <a:lumMod val="85000"/>
              </a:schemeClr>
            </a:solidFill>
          </a:ln>
        </p:spPr>
      </p:pic>
    </p:spTree>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727126" y="2145484"/>
            <a:ext cx="10737748"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union</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或者</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union all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view5_emp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1005</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union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view5_emp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1015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视图包含子查询不可更新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view6_emp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max</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view6_emp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1015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p:cNvSpPr txBox="1"/>
          <p:nvPr/>
        </p:nvSpPr>
        <p:spPr>
          <a:xfrm>
            <a:off x="798718" y="171761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更新视图</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727126" y="1888624"/>
            <a:ext cx="10737748"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视图包含</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join</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view7_emp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join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 b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view7_emp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30000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视图包含常量文字值不可更新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replace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view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view8_emp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杨过</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view8_emp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行政部</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韦小宝</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其他操作</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919092" y="5206068"/>
            <a:ext cx="1073774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4D4D4D"/>
                </a:solidFill>
                <a:effectLst/>
                <a:highlight>
                  <a:srgbClr val="FFFF00"/>
                </a:highlight>
                <a:uLnTx/>
                <a:uFillTx/>
                <a:latin typeface="-apple-system"/>
                <a:ea typeface="黑体"/>
                <a:cs typeface="+mn-cs"/>
              </a:rPr>
              <a:t>删除视图时，只能删除视图的定义，不会删除数据。</a:t>
            </a:r>
            <a:endParaRPr kumimoji="0" lang="zh-CN" altLang="en-US" sz="1600" b="0" i="0" u="none" strike="noStrike" kern="1200" cap="none" spc="0" normalizeH="0" baseline="0" noProof="0">
              <a:ln>
                <a:noFill/>
              </a:ln>
              <a:solidFill>
                <a:srgbClr val="4D4D4D"/>
              </a:solidFill>
              <a:effectLst/>
              <a:highlight>
                <a:srgbClr val="FFFF00"/>
              </a:highlight>
              <a:uLnTx/>
              <a:uFillTx/>
              <a:latin typeface="-apple-system"/>
              <a:ea typeface="黑体"/>
              <a:cs typeface="+mn-cs"/>
            </a:endParaRPr>
          </a:p>
        </p:txBody>
      </p:sp>
      <p:sp>
        <p:nvSpPr>
          <p:cNvPr id="7" name="文本框 6"/>
          <p:cNvSpPr txBox="1"/>
          <p:nvPr/>
        </p:nvSpPr>
        <p:spPr>
          <a:xfrm>
            <a:off x="995504" y="4187492"/>
            <a:ext cx="9098066"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drop view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视图名</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视图名</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a:t>
            </a:r>
            <a:endPar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drop</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view</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if</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exists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view_student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p:cNvSpPr txBox="1"/>
          <p:nvPr/>
        </p:nvSpPr>
        <p:spPr>
          <a:xfrm>
            <a:off x="1013651" y="34935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删除视图</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995504" y="1864627"/>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 重命名视图</a:t>
            </a:r>
            <a:r>
              <a:rPr kumimoji="0" lang="zh-CN" altLang="en-US" sz="1800" b="0" i="0" u="none" strike="noStrike" kern="1200" cap="none" spc="0" normalizeH="0" baseline="0" noProof="0">
                <a:ln>
                  <a:noFill/>
                </a:ln>
                <a:solidFill>
                  <a:srgbClr val="000000"/>
                </a:solidFill>
                <a:effectLst/>
                <a:uLnTx/>
                <a:uFillTx/>
                <a:latin typeface="PingFang SC" panose="020B0400000000000000" charset="-122"/>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p:txBody>
      </p:sp>
      <p:sp>
        <p:nvSpPr>
          <p:cNvPr id="10" name="文本框 9"/>
          <p:cNvSpPr txBox="1"/>
          <p:nvPr/>
        </p:nvSpPr>
        <p:spPr>
          <a:xfrm>
            <a:off x="1083427" y="2463759"/>
            <a:ext cx="9215722"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rename table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视图名 </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to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新视图名</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rename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view1_emp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to</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my_view1</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练习</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721200" y="1881554"/>
            <a:ext cx="9478108" cy="310854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：查询部门平均薪水最高的部门名称</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  a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avg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group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deptno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avg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desc</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limit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b</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：查询员工比所属领导薪资高的部门名、员工名、员工领导编号</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 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ename aname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 asal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ename bname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 bsal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b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mgr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y</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的视图</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练习</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721200" y="1714500"/>
            <a:ext cx="9478108"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：查询工资等级为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4</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级，</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2000</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年以后入职的工作地点为北京的员工编号、姓名和工资，并查询出薪资在前三名的员工信息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view</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xxx</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hiredate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 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salgrade s</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BETWEEN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losal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hisal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GRADE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4</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year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hiredate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'2000'</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loc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dense_rank</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over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order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desc</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rn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xxx</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rn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a:t>MySQL</a:t>
            </a:r>
            <a:r>
              <a:rPr lang="zh-CN" altLang="en-US"/>
              <a:t>视图</a:t>
            </a:r>
            <a:endParaRPr lang="zh-CN" altLang="en-US" dirty="0"/>
          </a:p>
        </p:txBody>
      </p:sp>
      <p:pic>
        <p:nvPicPr>
          <p:cNvPr id="7" name="图片 6"/>
          <p:cNvPicPr>
            <a:picLocks noChangeAspect="1"/>
          </p:cNvPicPr>
          <p:nvPr/>
        </p:nvPicPr>
        <p:blipFill>
          <a:blip r:embed="rId1"/>
          <a:stretch>
            <a:fillRect/>
          </a:stretch>
        </p:blipFill>
        <p:spPr>
          <a:xfrm>
            <a:off x="5425671" y="1759296"/>
            <a:ext cx="3696996" cy="3005300"/>
          </a:xfrm>
          <a:prstGeom prst="rect">
            <a:avLst/>
          </a:prstGeom>
        </p:spPr>
      </p:pic>
    </p:spTree>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的存储过程</a:t>
            </a:r>
            <a:endParaRPr kumimoji="1" lang="zh-CN" altLang="en-US" dirty="0"/>
          </a:p>
        </p:txBody>
      </p:sp>
    </p:spTree>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什么是存储过程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867424" y="1830153"/>
            <a:ext cx="11090113"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MySQL 5.0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版本开始支持存储过程。</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简单的说，存储过程就是一组</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语句集，功能强大，可以实现一些比较复杂的逻辑功能，类似于</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JAVA</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语言中的方法；</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存储过就是数据库 </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SQL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语言层面的代码封装与重用。</a:t>
            </a:r>
            <a:endPar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endParaRPr>
          </a:p>
        </p:txBody>
      </p:sp>
      <p:sp>
        <p:nvSpPr>
          <p:cNvPr id="9" name="文本框 8"/>
          <p:cNvSpPr txBox="1"/>
          <p:nvPr/>
        </p:nvSpPr>
        <p:spPr>
          <a:xfrm>
            <a:off x="721200" y="3335077"/>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有哪些特性</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867424" y="3944146"/>
            <a:ext cx="10975814" cy="132343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有输入输出参数，可以声明变量，有</a:t>
            </a: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if/else, case,while</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等控制语句，通过编写存储过程，可以实现复杂的逻辑功能；</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函数的普遍特性：模块化，封装，代码复用；</a:t>
            </a: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速度快，只有首次执行需经过编译和优化步骤，后续被调用可以直接执行，省去以上步骤；</a:t>
            </a:r>
            <a:endPar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endParaRPr>
          </a:p>
        </p:txBody>
      </p:sp>
    </p:spTree>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941282" y="2082081"/>
            <a:ext cx="8478570"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自定义结束</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符</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号</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储存名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out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inout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参数名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数据</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类</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形</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sql</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语句</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自定义的结束</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符</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合</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0" name="文本框 9"/>
          <p:cNvSpPr txBox="1"/>
          <p:nvPr/>
        </p:nvSpPr>
        <p:spPr>
          <a:xfrm>
            <a:off x="867425" y="4388842"/>
            <a:ext cx="8478570"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-- 1</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：创建数据库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database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mydb7_procedure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-- 2</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：在该数据库下导入</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sql</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脚本</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:procedure_data.sql</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p:cNvSpPr txBox="1"/>
          <p:nvPr/>
        </p:nvSpPr>
        <p:spPr>
          <a:xfrm>
            <a:off x="733052" y="17127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733052" y="390260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013651" y="2662674"/>
            <a:ext cx="8478570"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empno</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调用存储过程</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call</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proc01</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p:cNvSpPr txBox="1"/>
          <p:nvPr/>
        </p:nvSpPr>
        <p:spPr>
          <a:xfrm>
            <a:off x="867425" y="197620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创建存储过程</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、解压软件包</a:t>
            </a:r>
            <a:endParaRPr kumimoji="1" lang="zh-CN" altLang="en-US" dirty="0"/>
          </a:p>
        </p:txBody>
      </p:sp>
      <p:pic>
        <p:nvPicPr>
          <p:cNvPr id="8" name="图片 7"/>
          <p:cNvPicPr>
            <a:picLocks noChangeAspect="1"/>
          </p:cNvPicPr>
          <p:nvPr/>
        </p:nvPicPr>
        <p:blipFill>
          <a:blip r:embed="rId1"/>
          <a:stretch>
            <a:fillRect/>
          </a:stretch>
        </p:blipFill>
        <p:spPr>
          <a:xfrm>
            <a:off x="1027463" y="2541256"/>
            <a:ext cx="2746059" cy="386769"/>
          </a:xfrm>
          <a:prstGeom prst="rect">
            <a:avLst/>
          </a:prstGeom>
        </p:spPr>
      </p:pic>
      <p:pic>
        <p:nvPicPr>
          <p:cNvPr id="12" name="图片 11"/>
          <p:cNvPicPr>
            <a:picLocks noChangeAspect="1"/>
          </p:cNvPicPr>
          <p:nvPr/>
        </p:nvPicPr>
        <p:blipFill>
          <a:blip r:embed="rId2"/>
          <a:stretch>
            <a:fillRect/>
          </a:stretch>
        </p:blipFill>
        <p:spPr>
          <a:xfrm>
            <a:off x="6505225" y="1848156"/>
            <a:ext cx="2480565" cy="1772968"/>
          </a:xfrm>
          <a:prstGeom prst="rect">
            <a:avLst/>
          </a:prstGeom>
        </p:spPr>
      </p:pic>
      <p:sp>
        <p:nvSpPr>
          <p:cNvPr id="13" name="箭头: 右 12"/>
          <p:cNvSpPr/>
          <p:nvPr/>
        </p:nvSpPr>
        <p:spPr>
          <a:xfrm>
            <a:off x="4202349" y="2541256"/>
            <a:ext cx="1556425" cy="386769"/>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6" name="文本框 15"/>
          <p:cNvSpPr txBox="1"/>
          <p:nvPr/>
        </p:nvSpPr>
        <p:spPr>
          <a:xfrm>
            <a:off x="1027463" y="1629931"/>
            <a:ext cx="6094378" cy="369332"/>
          </a:xfrm>
          <a:prstGeom prst="rect">
            <a:avLst/>
          </a:prstGeom>
          <a:noFill/>
        </p:spPr>
        <p:txBody>
          <a:bodyPr wrap="square">
            <a:spAutoFit/>
          </a:bodyPr>
          <a:lstStyle/>
          <a:p>
            <a:pPr marL="0" indent="0" algn="l">
              <a:buNone/>
            </a:pPr>
            <a:r>
              <a:rPr lang="zh-CN" altLang="en-US"/>
              <a:t>将</a:t>
            </a:r>
            <a:r>
              <a:rPr lang="en-US" altLang="zh-CN"/>
              <a:t>MySQL</a:t>
            </a:r>
            <a:r>
              <a:rPr lang="zh-CN" altLang="en-US"/>
              <a:t>软件包解压在没有中文和空格的目录下</a:t>
            </a:r>
            <a:endParaRPr lang="en-US" altLang="zh-CN"/>
          </a:p>
        </p:txBody>
      </p:sp>
    </p:spTree>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1013651" y="2820900"/>
            <a:ext cx="8478570"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语法： 声明变量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declare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var_name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type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default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var_value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举</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例：</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declare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nickname </a:t>
            </a:r>
            <a:r>
              <a:rPr kumimoji="0" lang="en-US" altLang="zh-CN" sz="16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32</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0" name="文本框 9"/>
          <p:cNvSpPr txBox="1"/>
          <p:nvPr/>
        </p:nvSpPr>
        <p:spPr>
          <a:xfrm>
            <a:off x="1013651" y="4095789"/>
            <a:ext cx="8478570"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proc02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var_name01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‘aaa’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定义局部变量</a:t>
            </a:r>
            <a:endParaRPr kumimoji="0" lang="zh-CN"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var_name01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‘zhangsan’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var_name01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调用存储过程</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proc02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p:cNvSpPr txBox="1"/>
          <p:nvPr/>
        </p:nvSpPr>
        <p:spPr>
          <a:xfrm>
            <a:off x="733052" y="171274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721200" y="36696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867425" y="203666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局部变量</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7" name="文本框 16"/>
          <p:cNvSpPr txBox="1"/>
          <p:nvPr/>
        </p:nvSpPr>
        <p:spPr>
          <a:xfrm>
            <a:off x="1013651" y="2405997"/>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用户自定义，在</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begin/end</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块中有效 </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013651" y="2630078"/>
            <a:ext cx="9741866" cy="230406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col_name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into</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var_name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wehre condition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其中：</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col_name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参数表示查询的字段名称；</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var_name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参数是变量的名称</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table_name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参数指表的名称；</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condition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参数指查询条件。</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444444"/>
                </a:solidFill>
                <a:effectLst/>
                <a:highlight>
                  <a:srgbClr val="FFFF00"/>
                </a:highlight>
                <a:uLnTx/>
                <a:uFillTx/>
                <a:latin typeface="Helvetica Neue" panose="02000503000000020004"/>
                <a:ea typeface="黑体"/>
                <a:cs typeface="+mn-cs"/>
              </a:rPr>
              <a:t>注意：当将查询结果赋值给变量时，该查询语句的返回结果只能是单行单列</a:t>
            </a:r>
            <a:r>
              <a:rPr kumimoji="0" lang="zh-CN" altLang="en-US" sz="1600" b="0" i="0" u="none" strike="noStrike" kern="1200" cap="none" spc="0" normalizeH="0" baseline="0" noProof="0">
                <a:ln>
                  <a:noFill/>
                </a:ln>
                <a:solidFill>
                  <a:srgbClr val="444444"/>
                </a:solidFill>
                <a:effectLst/>
                <a:highlight>
                  <a:srgbClr val="FFFFFF"/>
                </a:highlight>
                <a:uLnTx/>
                <a:uFillTx/>
                <a:latin typeface="Helvetica Neue" panose="02000503000000020004"/>
                <a:ea typeface="黑体"/>
                <a:cs typeface="+mn-cs"/>
              </a:rPr>
              <a:t>。</a:t>
            </a:r>
            <a:endParaRPr kumimoji="0" lang="en-US" altLang="zh-CN" sz="1600" b="0" i="0" u="none" strike="noStrike" kern="1200" cap="none" spc="0" normalizeH="0" baseline="0" noProof="0">
              <a:ln>
                <a:noFill/>
              </a:ln>
              <a:solidFill>
                <a:prstClr val="black"/>
              </a:solidFill>
              <a:effectLst/>
              <a:highlight>
                <a:srgbClr val="FFFFFF"/>
              </a:highlight>
              <a:uLnTx/>
              <a:uFillTx/>
              <a:latin typeface="Calibri"/>
              <a:ea typeface="黑体"/>
              <a:cs typeface="+mn-cs"/>
            </a:endParaRPr>
          </a:p>
        </p:txBody>
      </p:sp>
      <p:sp>
        <p:nvSpPr>
          <p:cNvPr id="11" name="文本框 10"/>
          <p:cNvSpPr txBox="1"/>
          <p:nvPr/>
        </p:nvSpPr>
        <p:spPr>
          <a:xfrm>
            <a:off x="867425" y="180693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1013651" y="2183371"/>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44444"/>
                </a:solidFill>
                <a:effectLst/>
                <a:uLnTx/>
                <a:uFillTx/>
                <a:latin typeface="Alibaba PuHuiTi B"/>
                <a:ea typeface="黑体"/>
                <a:cs typeface="+mn-cs"/>
              </a:rPr>
              <a:t>MySQL </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中还可以使用 </a:t>
            </a:r>
            <a:r>
              <a:rPr kumimoji="0" lang="en-US" altLang="zh-CN" sz="1600" b="1" i="0" u="none" strike="noStrike" kern="1200" cap="none" spc="0" normalizeH="0" baseline="0" noProof="0">
                <a:ln>
                  <a:noFill/>
                </a:ln>
                <a:solidFill>
                  <a:srgbClr val="008000"/>
                </a:solidFill>
                <a:effectLst/>
                <a:uLnTx/>
                <a:uFillTx/>
                <a:latin typeface="Alibaba PuHuiTi B"/>
                <a:ea typeface="黑体"/>
                <a:cs typeface="+mn-cs"/>
              </a:rPr>
              <a:t>SELECT..INTO</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 语句为变量赋值。其基本语法如下：</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013651" y="2630078"/>
            <a:ext cx="9741866" cy="338554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my_ename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my_ename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my_ename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调用存储过程</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proc03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highlight>
                <a:srgbClr val="FFFFFF"/>
              </a:highlight>
              <a:uLnTx/>
              <a:uFillTx/>
              <a:latin typeface="Calibri"/>
              <a:ea typeface="黑体"/>
              <a:cs typeface="+mn-cs"/>
            </a:endParaRPr>
          </a:p>
        </p:txBody>
      </p:sp>
      <p:sp>
        <p:nvSpPr>
          <p:cNvPr id="11" name="文本框 10"/>
          <p:cNvSpPr txBox="1"/>
          <p:nvPr/>
        </p:nvSpPr>
        <p:spPr>
          <a:xfrm>
            <a:off x="867425" y="180693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1013651" y="2183371"/>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44444"/>
                </a:solidFill>
                <a:effectLst/>
                <a:uLnTx/>
                <a:uFillTx/>
                <a:latin typeface="Alibaba PuHuiTi B"/>
                <a:ea typeface="黑体"/>
                <a:cs typeface="+mn-cs"/>
              </a:rPr>
              <a:t>MySQL </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中还可以使用 </a:t>
            </a:r>
            <a:r>
              <a:rPr kumimoji="0" lang="en-US" altLang="zh-CN" sz="1600" b="1" i="0" u="none" strike="noStrike" kern="1200" cap="none" spc="0" normalizeH="0" baseline="0" noProof="0">
                <a:ln>
                  <a:noFill/>
                </a:ln>
                <a:solidFill>
                  <a:srgbClr val="008000"/>
                </a:solidFill>
                <a:effectLst/>
                <a:uLnTx/>
                <a:uFillTx/>
                <a:latin typeface="Alibaba PuHuiTi B"/>
                <a:ea typeface="黑体"/>
                <a:cs typeface="+mn-cs"/>
              </a:rPr>
              <a:t>SELECT..INTO</a:t>
            </a:r>
            <a:r>
              <a:rPr kumimoji="0" lang="zh-CN" altLang="en-US" sz="1600" b="0" i="0" u="none" strike="noStrike" kern="1200" cap="none" spc="0" normalizeH="0" baseline="0" noProof="0">
                <a:ln>
                  <a:noFill/>
                </a:ln>
                <a:solidFill>
                  <a:srgbClr val="444444"/>
                </a:solidFill>
                <a:effectLst/>
                <a:uLnTx/>
                <a:uFillTx/>
                <a:latin typeface="Alibaba PuHuiTi B"/>
                <a:ea typeface="黑体"/>
                <a:cs typeface="+mn-cs"/>
              </a:rPr>
              <a:t> 语句为变量赋值。其基本语法如下：</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069009" y="2739262"/>
            <a:ext cx="9741866"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语法：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@var_name</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不需要提前声明，使用即声明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p:cNvSpPr txBox="1"/>
          <p:nvPr/>
        </p:nvSpPr>
        <p:spPr>
          <a:xfrm>
            <a:off x="867425" y="370323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p:cNvSpPr txBox="1"/>
          <p:nvPr/>
        </p:nvSpPr>
        <p:spPr>
          <a:xfrm>
            <a:off x="1131684" y="4073970"/>
            <a:ext cx="9750920"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@var_name01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'ZS'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proc04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@var_name01  ;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可以看到结果</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用户变量</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3" name="Rectangle 2"/>
          <p:cNvSpPr>
            <a:spLocks noChangeArrowheads="1"/>
          </p:cNvSpPr>
          <p:nvPr/>
        </p:nvSpPr>
        <p:spPr bwMode="auto">
          <a:xfrm>
            <a:off x="932508" y="2368531"/>
            <a:ext cx="5513048"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600" b="0" i="0" u="none" strike="noStrike" kern="1200" cap="none" spc="0" normalizeH="0" baseline="0" noProof="0">
                <a:ln>
                  <a:noFill/>
                </a:ln>
                <a:solidFill>
                  <a:srgbClr val="333333"/>
                </a:solidFill>
                <a:effectLst/>
                <a:uLnTx/>
                <a:uFillTx/>
                <a:latin typeface="Alibaba PuHuiTi B"/>
                <a:ea typeface="黑体"/>
                <a:cs typeface="open sans" panose="020B0606030504020204" pitchFamily="34" charset="0"/>
              </a:rPr>
              <a:t>用户自定义，当前会话（连接）有效。类比java的成员变量</a:t>
            </a:r>
            <a:r>
              <a:rPr kumimoji="0" lang="zh-CN" altLang="zh-CN" sz="8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4" name="文本框 13"/>
          <p:cNvSpPr txBox="1"/>
          <p:nvPr/>
        </p:nvSpPr>
        <p:spPr>
          <a:xfrm>
            <a:off x="898857" y="208710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9" name="文本框 8"/>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系统变量</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文本框 13"/>
          <p:cNvSpPr txBox="1"/>
          <p:nvPr/>
        </p:nvSpPr>
        <p:spPr>
          <a:xfrm>
            <a:off x="1139085" y="219703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1031898" y="2676296"/>
            <a:ext cx="10793755" cy="378565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系统变量又分为全局变量与会话变量</a:t>
            </a: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全局变量在</a:t>
            </a:r>
            <a:r>
              <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启动的时候由服务器自动将它们初始化为默认值，这些默认值可以通过更改</a:t>
            </a:r>
            <a:r>
              <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my.ini</a:t>
            </a:r>
            <a:r>
              <a:rPr kumimoji="0" lang="zh-CN" altLang="en-US"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这个文件来更改。</a:t>
            </a:r>
            <a:endPar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会话变量在每次建立一个新的连接的时候，由</a:t>
            </a:r>
            <a:r>
              <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来初始化。</a:t>
            </a:r>
            <a:r>
              <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会将当前所有全局变量的值复制一份。来做为会话变量。</a:t>
            </a:r>
            <a:endPar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也就是说，如果在建立会话以后，没有手动更改过会话变量与全局变量的值，那所有这些变量的值都是一样的。</a:t>
            </a:r>
            <a:endPar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全局变量与会话变量的区别就在于，对全局变量的修改会影响到整个服务器，但是对会话变量的修改，只会影响到当前的会话（也就是当前的数据库连接）。</a:t>
            </a:r>
            <a:endPar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有些系统变量的值是可以利用语句来动态进行更改的，但是有些系统变量的值却是只读的，对于那些可以更改的系统变量，我们可以利用</a:t>
            </a:r>
            <a:r>
              <a:rPr kumimoji="0" lang="en-US" altLang="zh-CN"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set</a:t>
            </a:r>
            <a:r>
              <a:rPr kumimoji="0" lang="zh-CN" altLang="en-US" sz="1600" b="0" i="0" u="none" strike="noStrike" kern="1200" cap="none" spc="0" normalizeH="0" baseline="0" noProof="0">
                <a:ln>
                  <a:noFill/>
                </a:ln>
                <a:solidFill>
                  <a:srgbClr val="000000"/>
                </a:solidFill>
                <a:effectLst/>
                <a:uLnTx/>
                <a:uFillTx/>
                <a:latin typeface="PingFang SC" panose="020B0400000000000000" charset="-122"/>
                <a:ea typeface="黑体"/>
                <a:cs typeface="+mn-cs"/>
              </a:rPr>
              <a:t>语句进行更改。</a:t>
            </a:r>
            <a:endParaRPr kumimoji="0" lang="zh-CN" altLang="en-US" sz="16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endParaRPr>
          </a:p>
        </p:txBody>
      </p:sp>
    </p:spTree>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139085" y="3174238"/>
            <a:ext cx="974186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语法：</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@@global.var_name</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11" name="文本框 10"/>
          <p:cNvSpPr txBox="1"/>
          <p:nvPr/>
        </p:nvSpPr>
        <p:spPr>
          <a:xfrm>
            <a:off x="1139085" y="40123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p:cNvSpPr txBox="1"/>
          <p:nvPr/>
        </p:nvSpPr>
        <p:spPr>
          <a:xfrm>
            <a:off x="1130031" y="4516975"/>
            <a:ext cx="9750920" cy="181588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查看全局变量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variables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查看某全局变量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auto_increment_increment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修改全局变量的值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40000</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global</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40000</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系统变量</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全局变量</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6" name="Rectangle 3"/>
          <p:cNvSpPr>
            <a:spLocks noChangeArrowheads="1"/>
          </p:cNvSpPr>
          <p:nvPr/>
        </p:nvSpPr>
        <p:spPr bwMode="auto">
          <a:xfrm>
            <a:off x="1321520" y="2231194"/>
            <a:ext cx="4315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由系统提供，</a:t>
            </a: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在整个数据库</a:t>
            </a: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有效</a:t>
            </a:r>
            <a:r>
              <a:rPr kumimoji="0" lang="zh-CN" altLang="en-US"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a:t>
            </a:r>
            <a:r>
              <a:rPr kumimoji="0" lang="zh-CN" altLang="zh-CN" sz="16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6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4" name="文本框 13"/>
          <p:cNvSpPr txBox="1"/>
          <p:nvPr/>
        </p:nvSpPr>
        <p:spPr>
          <a:xfrm>
            <a:off x="1013651" y="266082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3"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900" b="0" i="0" u="none" strike="noStrike" kern="1200" cap="none" spc="0" normalizeH="0" baseline="0" noProof="0">
                <a:ln>
                  <a:noFill/>
                </a:ln>
                <a:solidFill>
                  <a:srgbClr val="0000FF"/>
                </a:solidFill>
                <a:effectLst/>
                <a:uLnTx/>
                <a:uFillTx/>
                <a:latin typeface="Courier New" panose="02070309020205020404" pitchFamily="49" charset="0"/>
                <a:ea typeface="黑体"/>
                <a:cs typeface="Courier New" panose="02070309020205020404" pitchFamily="49" charset="0"/>
              </a:rPr>
              <a:t>set</a:t>
            </a:r>
            <a:r>
              <a:rPr kumimoji="0" lang="zh-CN" altLang="zh-CN" sz="900" b="0" i="0" u="none" strike="noStrike" kern="1200" cap="none" spc="0" normalizeH="0" baseline="0" noProof="0">
                <a:ln>
                  <a:noFill/>
                </a:ln>
                <a:solidFill>
                  <a:srgbClr val="000000"/>
                </a:solidFill>
                <a:effectLst/>
                <a:uLnTx/>
                <a:uFillTx/>
                <a:latin typeface="Courier New" panose="02070309020205020404" pitchFamily="49" charset="0"/>
                <a:ea typeface="黑体"/>
                <a:cs typeface="Courier New" panose="02070309020205020404" pitchFamily="49" charset="0"/>
              </a:rPr>
              <a:t> session varname = value;或者set @@session.varname = value</a:t>
            </a:r>
            <a:r>
              <a:rPr kumimoji="0" lang="zh-CN" altLang="zh-CN" sz="8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Tree>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MySQL</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变量定义</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139085" y="3174238"/>
            <a:ext cx="974186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语法：</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@@session.var_name</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11" name="文本框 10"/>
          <p:cNvSpPr txBox="1"/>
          <p:nvPr/>
        </p:nvSpPr>
        <p:spPr>
          <a:xfrm>
            <a:off x="1139085" y="40123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p:cNvSpPr txBox="1"/>
          <p:nvPr/>
        </p:nvSpPr>
        <p:spPr>
          <a:xfrm>
            <a:off x="1130031" y="4485024"/>
            <a:ext cx="9750920" cy="18774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查看会话变量</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variables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查看某会话变量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session.auto_increment_increment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修改会话变量的值</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50000</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session</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sort_buffer_size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50000</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867425" y="171777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系统变量</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会话变量</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6" name="Rectangle 3"/>
          <p:cNvSpPr>
            <a:spLocks noChangeArrowheads="1"/>
          </p:cNvSpPr>
          <p:nvPr/>
        </p:nvSpPr>
        <p:spPr bwMode="auto">
          <a:xfrm>
            <a:off x="1321520" y="2231194"/>
            <a:ext cx="431565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16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由系统提供，当前会话（连接）有效</a:t>
            </a:r>
            <a:r>
              <a:rPr kumimoji="0" lang="zh-CN" altLang="zh-CN" sz="16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6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4" name="文本框 13"/>
          <p:cNvSpPr txBox="1"/>
          <p:nvPr/>
        </p:nvSpPr>
        <p:spPr>
          <a:xfrm>
            <a:off x="1013651" y="266082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3" name="Rectangle 1"/>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zh-CN" sz="900" b="0" i="0" u="none" strike="noStrike" kern="1200" cap="none" spc="0" normalizeH="0" baseline="0" noProof="0">
                <a:ln>
                  <a:noFill/>
                </a:ln>
                <a:solidFill>
                  <a:srgbClr val="0000FF"/>
                </a:solidFill>
                <a:effectLst/>
                <a:uLnTx/>
                <a:uFillTx/>
                <a:latin typeface="Courier New" panose="02070309020205020404" pitchFamily="49" charset="0"/>
                <a:ea typeface="黑体"/>
                <a:cs typeface="Courier New" panose="02070309020205020404" pitchFamily="49" charset="0"/>
              </a:rPr>
              <a:t>set</a:t>
            </a:r>
            <a:r>
              <a:rPr kumimoji="0" lang="zh-CN" altLang="zh-CN" sz="900" b="0" i="0" u="none" strike="noStrike" kern="1200" cap="none" spc="0" normalizeH="0" baseline="0" noProof="0">
                <a:ln>
                  <a:noFill/>
                </a:ln>
                <a:solidFill>
                  <a:srgbClr val="000000"/>
                </a:solidFill>
                <a:effectLst/>
                <a:uLnTx/>
                <a:uFillTx/>
                <a:latin typeface="Courier New" panose="02070309020205020404" pitchFamily="49" charset="0"/>
                <a:ea typeface="黑体"/>
                <a:cs typeface="Courier New" panose="02070309020205020404" pitchFamily="49" charset="0"/>
              </a:rPr>
              <a:t> session varname = value;或者set @@session.varname = value</a:t>
            </a:r>
            <a:r>
              <a:rPr kumimoji="0" lang="zh-CN" altLang="zh-CN" sz="800" b="0" i="0" u="none" strike="noStrike" kern="1200" cap="none" spc="0" normalizeH="0" baseline="0" noProof="0">
                <a:ln>
                  <a:noFill/>
                </a:ln>
                <a:solidFill>
                  <a:prstClr val="black"/>
                </a:solidFill>
                <a:effectLst/>
                <a:uLnTx/>
                <a:uFillTx/>
                <a:latin typeface="Calibri"/>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Tree>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-in</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059955" y="2604288"/>
            <a:ext cx="9741866" cy="25545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封装有参数的存储过程，传入员工编号，查找员工信息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dec_param01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param_empno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param_empno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dec_param01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p:cNvSpPr txBox="1"/>
          <p:nvPr/>
        </p:nvSpPr>
        <p:spPr>
          <a:xfrm>
            <a:off x="1059955" y="1727731"/>
            <a:ext cx="8479464"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in </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表示传入的参数， 可以传入数值或者变量，即使传入变量，并不会更改变量的值，可以内部更改，仅仅作用在函数范围内。</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-in</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154728" y="2560327"/>
            <a:ext cx="9741866"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封装有参数的存储过程，可以通过传入部门名和薪资，查询指定部门，并且薪资大于指定值的员工信息</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dec_param0x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decimal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b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b</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dec_param0x</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学工部</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p:cNvSpPr txBox="1"/>
          <p:nvPr/>
        </p:nvSpPr>
        <p:spPr>
          <a:xfrm>
            <a:off x="1059955" y="1727731"/>
            <a:ext cx="8479464" cy="113877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in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表示传入的参数， 可以传入数值或者变量，即使传入变量，并不会更改变量的值，可以内部更改，仅仅作用在函数范围内。</a:t>
            </a: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-out</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918294" y="2145484"/>
            <a:ext cx="9741866"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传出参数：</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out---------------------------------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mysql7_procedure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封装有参数的存储过程，传入员工编号，</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返回员工名字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proc08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out_ename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proc08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p:cNvSpPr txBox="1"/>
          <p:nvPr/>
        </p:nvSpPr>
        <p:spPr>
          <a:xfrm>
            <a:off x="866978" y="1637192"/>
            <a:ext cx="847946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out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a:t>
            </a:r>
            <a:r>
              <a:rPr kumimoji="0" lang="zh-CN" altLang="en-US" sz="1600" b="0" i="0" u="none" strike="noStrike" kern="1200" cap="none" spc="0" normalizeH="0" baseline="0" noProof="0">
                <a:ln>
                  <a:noFill/>
                </a:ln>
                <a:solidFill>
                  <a:srgbClr val="222222"/>
                </a:solidFill>
                <a:effectLst/>
                <a:uLnTx/>
                <a:uFillTx/>
                <a:latin typeface="tahoma" panose="020B0604030504040204" pitchFamily="34" charset="0"/>
                <a:ea typeface="黑体"/>
                <a:cs typeface="+mn-cs"/>
              </a:rPr>
              <a:t>从存储过程内部传值给调用者</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、设置配置文件</a:t>
            </a:r>
            <a:endParaRPr kumimoji="1" lang="zh-CN" altLang="en-US" dirty="0"/>
          </a:p>
        </p:txBody>
      </p:sp>
      <p:pic>
        <p:nvPicPr>
          <p:cNvPr id="16" name="图片 15"/>
          <p:cNvPicPr>
            <a:picLocks noChangeAspect="1"/>
          </p:cNvPicPr>
          <p:nvPr/>
        </p:nvPicPr>
        <p:blipFill>
          <a:blip r:embed="rId1"/>
          <a:stretch>
            <a:fillRect/>
          </a:stretch>
        </p:blipFill>
        <p:spPr>
          <a:xfrm>
            <a:off x="954503" y="2425597"/>
            <a:ext cx="2880907" cy="2308361"/>
          </a:xfrm>
          <a:prstGeom prst="rect">
            <a:avLst/>
          </a:prstGeom>
        </p:spPr>
      </p:pic>
      <p:sp>
        <p:nvSpPr>
          <p:cNvPr id="17" name="箭头: 右 16"/>
          <p:cNvSpPr/>
          <p:nvPr/>
        </p:nvSpPr>
        <p:spPr>
          <a:xfrm>
            <a:off x="4318177" y="3431089"/>
            <a:ext cx="1556426" cy="60311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18" name="文本框 17"/>
          <p:cNvSpPr txBox="1"/>
          <p:nvPr/>
        </p:nvSpPr>
        <p:spPr>
          <a:xfrm>
            <a:off x="710880" y="1520446"/>
            <a:ext cx="6094378" cy="369332"/>
          </a:xfrm>
          <a:prstGeom prst="rect">
            <a:avLst/>
          </a:prstGeom>
          <a:noFill/>
        </p:spPr>
        <p:txBody>
          <a:bodyPr wrap="square">
            <a:spAutoFit/>
          </a:bodyPr>
          <a:lstStyle/>
          <a:p>
            <a:pPr marL="0" indent="0" algn="l">
              <a:buNone/>
            </a:pPr>
            <a:r>
              <a:rPr lang="zh-CN" altLang="en-US"/>
              <a:t>在解压目录创建</a:t>
            </a:r>
            <a:r>
              <a:rPr lang="en-US" altLang="zh-CN"/>
              <a:t>my.ini</a:t>
            </a:r>
            <a:r>
              <a:rPr lang="zh-CN" altLang="en-US"/>
              <a:t>文件并添加内容如下：</a:t>
            </a:r>
            <a:endParaRPr lang="en-US" altLang="zh-CN"/>
          </a:p>
        </p:txBody>
      </p:sp>
      <p:pic>
        <p:nvPicPr>
          <p:cNvPr id="7" name="图片 6"/>
          <p:cNvPicPr>
            <a:picLocks noChangeAspect="1"/>
          </p:cNvPicPr>
          <p:nvPr/>
        </p:nvPicPr>
        <p:blipFill>
          <a:blip r:embed="rId2"/>
          <a:stretch>
            <a:fillRect/>
          </a:stretch>
        </p:blipFill>
        <p:spPr>
          <a:xfrm>
            <a:off x="6972838" y="2572631"/>
            <a:ext cx="3363074" cy="2695230"/>
          </a:xfrm>
          <a:prstGeom prst="rect">
            <a:avLst/>
          </a:prstGeom>
          <a:ln>
            <a:solidFill>
              <a:schemeClr val="accent1"/>
            </a:solidFill>
          </a:ln>
        </p:spPr>
      </p:pic>
    </p:spTree>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-out</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918294" y="2145484"/>
            <a:ext cx="9741866"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封装有参数的存储过程，传入员工编号，</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返回员工名字和薪资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proc09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out_sal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decimal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_sal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proc09</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@o_dname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@o_sal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@o_dname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p:cNvSpPr txBox="1"/>
          <p:nvPr/>
        </p:nvSpPr>
        <p:spPr>
          <a:xfrm>
            <a:off x="866978" y="1637192"/>
            <a:ext cx="8479464" cy="61555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out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a:t>
            </a:r>
            <a:r>
              <a:rPr kumimoji="0" lang="zh-CN" altLang="en-US" sz="1600" b="0" i="0" u="none" strike="noStrike" kern="1200" cap="none" spc="0" normalizeH="0" baseline="0" noProof="0">
                <a:ln>
                  <a:noFill/>
                </a:ln>
                <a:solidFill>
                  <a:srgbClr val="222222"/>
                </a:solidFill>
                <a:effectLst/>
                <a:uLnTx/>
                <a:uFillTx/>
                <a:latin typeface="tahoma" panose="020B0604030504040204" pitchFamily="34" charset="0"/>
                <a:ea typeface="黑体"/>
                <a:cs typeface="+mn-cs"/>
              </a:rPr>
              <a:t>从存储过程内部传值给调用者</a:t>
            </a:r>
            <a:endParaRPr kumimoji="0" lang="en-US" altLang="zh-CN" sz="16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-inout</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059955" y="2498781"/>
            <a:ext cx="9741866"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传入员工名，拼接部门号，传入薪资，求出年薪</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inout_ename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inout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inout_sal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"_"</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关羽</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@inout_ename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@inout_sal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@inout_ename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@inout_sal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9" name="文本框 18"/>
          <p:cNvSpPr txBox="1"/>
          <p:nvPr/>
        </p:nvSpPr>
        <p:spPr>
          <a:xfrm>
            <a:off x="1059955" y="1727731"/>
            <a:ext cx="8479464"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inout </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表示从外部传入的参数经过修改后可以返回的变量，既可以使用传入变量的值也可以修改变量的值（即使函数执行完）</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存储过程传参</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-in</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out, inout</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67425" y="2091711"/>
            <a:ext cx="8478570"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输入参数，意思说你的参数要传到存过过程的过程里面去，在存储过程中修改该参数的值不能被返回</a:t>
            </a: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out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输出参数</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该值可在存储过程内部被改变，并向外输出</a:t>
            </a: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inout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输入输出参数，既能输入一个值又能传出来一个值</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a:t>
            </a:r>
            <a:endParaRPr kumimoji="0" lang="zh-CN" altLang="en-US" sz="1600" b="0" i="0" u="none" strike="noStrike" kern="1200" cap="none" spc="0" normalizeH="0" baseline="0" noProof="0">
              <a:ln>
                <a:noFill/>
              </a:ln>
              <a:solidFill>
                <a:prstClr val="black"/>
              </a:solidFill>
              <a:effectLst/>
              <a:uLnTx/>
              <a:uFillTx/>
              <a:latin typeface="-apple-system"/>
              <a:ea typeface="黑体"/>
              <a:cs typeface="+mn-cs"/>
            </a:endParaRPr>
          </a:p>
        </p:txBody>
      </p:sp>
    </p:spTree>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943312" y="2981431"/>
            <a:ext cx="8478570" cy="144655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语法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search_condition_1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statement_list_1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elseif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search_condition_2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statement_list_2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statement_list_n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943312" y="2120736"/>
            <a:ext cx="987122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语句包含多个条件判断，根据结果为</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TRUE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FALSE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执行语句，与编程语言中的</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else if</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else</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语法类似，其语法格式如下：</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2755464" y="1258962"/>
            <a:ext cx="7903744" cy="54476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输入学生的成绩，来判断成绩的级别：</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&lt; 60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不及格</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&gt;= 60  , score &lt;80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及格</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&gt;= 80 , score &lt; 90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良好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&gt;= 90 , score &lt;= 100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优秀</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&gt; 100 :</a:t>
            </a:r>
            <a:r>
              <a:rPr kumimoji="0" lang="zh-CN"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成绩错误</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proc_12_if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60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不及格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80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80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90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良好</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elseif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90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优秀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成绩错误</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proc_12_if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120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判断</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181969" y="2207484"/>
            <a:ext cx="8478570"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输入员工的名字，判断工资的情况。</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proc12_if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in_ename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var_sal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decimal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7</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var_sal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in_ename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var_sal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10000</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试用薪资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elseif var_sal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30000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转正薪资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else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result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元老薪资</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result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proc12_if</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庞统</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1" name="文本框 10"/>
          <p:cNvSpPr txBox="1"/>
          <p:nvPr/>
        </p:nvSpPr>
        <p:spPr>
          <a:xfrm>
            <a:off x="763390" y="162384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-case</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219141" y="2743960"/>
            <a:ext cx="9889461" cy="341632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语法一（类比</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java</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switch</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case_value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when_value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statement_list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when_value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语法二：</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search_condition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statement_list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search_condition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else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statement_list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case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867425" y="220535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1140011" y="1666742"/>
            <a:ext cx="847857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CASE</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是另一个条件判断的语句，类似于编程语言中的</a:t>
            </a:r>
            <a:r>
              <a:rPr kumimoji="0" lang="en-US" altLang="zh-CN" sz="1600" b="0" i="0" u="none" strike="noStrike" kern="1200" cap="none" spc="0" normalizeH="0" baseline="0" noProof="0">
                <a:ln>
                  <a:noFill/>
                </a:ln>
                <a:solidFill>
                  <a:srgbClr val="4D4D4D"/>
                </a:solidFill>
                <a:effectLst/>
                <a:uLnTx/>
                <a:uFillTx/>
                <a:latin typeface="-apple-system"/>
                <a:ea typeface="黑体"/>
                <a:cs typeface="+mn-cs"/>
              </a:rPr>
              <a:t>switch</a:t>
            </a:r>
            <a:r>
              <a:rPr kumimoji="0" lang="zh-CN" altLang="en-US" sz="1600" b="0" i="0" u="none" strike="noStrike" kern="1200" cap="none" spc="0" normalizeH="0" baseline="0" noProof="0">
                <a:ln>
                  <a:noFill/>
                </a:ln>
                <a:solidFill>
                  <a:srgbClr val="4D4D4D"/>
                </a:solidFill>
                <a:effectLst/>
                <a:uLnTx/>
                <a:uFillTx/>
                <a:latin typeface="-apple-system"/>
                <a:ea typeface="黑体"/>
                <a:cs typeface="+mn-cs"/>
              </a:rPr>
              <a:t>语法</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-case</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336226" y="2226046"/>
            <a:ext cx="9907569" cy="427809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语法一</a:t>
            </a:r>
            <a:endPar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pay_type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pay_type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微信支付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支付宝支付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银行卡支付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else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其他方式支付</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proc14_case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-case</a:t>
            </a:r>
            <a:endPar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336227" y="2096448"/>
            <a:ext cx="9451936"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语法二</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proc_15_case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60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不及格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80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及格</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80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90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良好</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90</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score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优秀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成绩错误</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proc_15_case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88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循环</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87035" y="3407729"/>
            <a:ext cx="6533674" cy="31393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FF0000"/>
                </a:solidFill>
                <a:effectLst/>
                <a:uLnTx/>
                <a:uFillTx/>
                <a:latin typeface="PingFang SC" panose="020B0400000000000000" charset="-122"/>
                <a:ea typeface="黑体"/>
                <a:cs typeface="+mn-cs"/>
              </a:rPr>
              <a:t>循环分类：</a:t>
            </a:r>
            <a:endParaRPr kumimoji="0" lang="en-US" altLang="zh-CN" sz="18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393939"/>
                </a:solidFill>
                <a:effectLst/>
                <a:uLnTx/>
                <a:uFillTx/>
                <a:latin typeface="PingFang SC" panose="020B0400000000000000" charset="-122"/>
                <a:ea typeface="黑体"/>
                <a:cs typeface="+mn-cs"/>
              </a:rPr>
              <a:t>while</a:t>
            </a:r>
            <a:endParaRPr kumimoji="0" lang="en-US" altLang="zh-CN" sz="1800" b="0" i="0" u="none" strike="noStrike" kern="1200" cap="none" spc="0" normalizeH="0" baseline="0" noProof="0">
              <a:ln>
                <a:noFill/>
              </a:ln>
              <a:solidFill>
                <a:srgbClr val="393939"/>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393939"/>
                </a:solidFill>
                <a:effectLst/>
                <a:uLnTx/>
                <a:uFillTx/>
                <a:latin typeface="PingFang SC" panose="020B0400000000000000" charset="-122"/>
                <a:ea typeface="黑体"/>
                <a:cs typeface="+mn-cs"/>
              </a:rPr>
              <a:t>repeat</a:t>
            </a:r>
            <a:endParaRPr kumimoji="0" lang="en-US" altLang="zh-CN" sz="1800" b="0" i="0" u="none" strike="noStrike" kern="1200" cap="none" spc="0" normalizeH="0" baseline="0" noProof="0">
              <a:ln>
                <a:noFill/>
              </a:ln>
              <a:solidFill>
                <a:srgbClr val="393939"/>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393939"/>
                </a:solidFill>
                <a:effectLst/>
                <a:uLnTx/>
                <a:uFillTx/>
                <a:latin typeface="PingFang SC" panose="020B0400000000000000" charset="-122"/>
                <a:ea typeface="黑体"/>
                <a:cs typeface="+mn-cs"/>
              </a:rPr>
              <a:t>loop</a:t>
            </a:r>
            <a:endParaRPr kumimoji="0" lang="en-US" altLang="zh-CN" sz="1800" b="0" i="0" u="none" strike="noStrike" kern="1200" cap="none" spc="0" normalizeH="0" baseline="0" noProof="0">
              <a:ln>
                <a:noFill/>
              </a:ln>
              <a:solidFill>
                <a:srgbClr val="393939"/>
              </a:solidFill>
              <a:effectLst/>
              <a:uLnTx/>
              <a:uFillTx/>
              <a:latin typeface="PingFang SC" panose="020B0400000000000000" charset="-122"/>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en-US" altLang="zh-CN" sz="1800" b="0" i="0" u="none" strike="noStrike" kern="1200" cap="none" spc="0" normalizeH="0" baseline="0" noProof="0">
              <a:ln>
                <a:noFill/>
              </a:ln>
              <a:solidFill>
                <a:srgbClr val="393939"/>
              </a:solidFill>
              <a:effectLst/>
              <a:uLnTx/>
              <a:uFillTx/>
              <a:latin typeface="PingFang SC" panose="020B0400000000000000" charset="-122"/>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800" b="0" i="0" u="none" strike="noStrike" kern="1200" cap="none" spc="0" normalizeH="0" baseline="0" noProof="0">
                <a:ln>
                  <a:noFill/>
                </a:ln>
                <a:solidFill>
                  <a:srgbClr val="4D4D4D"/>
                </a:solidFill>
                <a:effectLst/>
                <a:uLnTx/>
                <a:uFillTx/>
                <a:latin typeface="-apple-system"/>
                <a:ea typeface="黑体"/>
                <a:cs typeface="+mn-cs"/>
              </a:rPr>
            </a:br>
            <a:r>
              <a:rPr kumimoji="0" lang="zh-CN" altLang="en-US" sz="1800" b="0" i="0" u="none" strike="noStrike" kern="1200" cap="none" spc="0" normalizeH="0" baseline="0" noProof="0">
                <a:ln>
                  <a:noFill/>
                </a:ln>
                <a:solidFill>
                  <a:srgbClr val="FF0000"/>
                </a:solidFill>
                <a:effectLst/>
                <a:uLnTx/>
                <a:uFillTx/>
                <a:latin typeface="-apple-system"/>
                <a:ea typeface="黑体"/>
                <a:cs typeface="+mn-cs"/>
              </a:rPr>
              <a:t>循环控制：</a:t>
            </a:r>
            <a:endParaRPr kumimoji="0" lang="en-US" altLang="zh-CN" sz="18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leave </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类似于 </a:t>
            </a: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break</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，跳出，结束当前所在的循环</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iterate</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类似于 </a:t>
            </a:r>
            <a:r>
              <a:rPr kumimoji="0" lang="en-US" altLang="zh-CN" sz="1800" b="0" i="0" u="none" strike="noStrike" kern="1200" cap="none" spc="0" normalizeH="0" baseline="0" noProof="0">
                <a:ln>
                  <a:noFill/>
                </a:ln>
                <a:solidFill>
                  <a:srgbClr val="4D4D4D"/>
                </a:solidFill>
                <a:effectLst/>
                <a:uLnTx/>
                <a:uFillTx/>
                <a:latin typeface="-apple-system"/>
                <a:ea typeface="黑体"/>
                <a:cs typeface="+mn-cs"/>
              </a:rPr>
              <a:t>continue</a:t>
            </a:r>
            <a:r>
              <a:rPr kumimoji="0" lang="zh-CN" altLang="en-US" sz="1800" b="0" i="0" u="none" strike="noStrike" kern="1200" cap="none" spc="0" normalizeH="0" baseline="0" noProof="0">
                <a:ln>
                  <a:noFill/>
                </a:ln>
                <a:solidFill>
                  <a:srgbClr val="4D4D4D"/>
                </a:solidFill>
                <a:effectLst/>
                <a:uLnTx/>
                <a:uFillTx/>
                <a:latin typeface="-apple-system"/>
                <a:ea typeface="黑体"/>
                <a:cs typeface="+mn-cs"/>
              </a:rPr>
              <a:t>，继续，结束本次循环，继续下一次</a:t>
            </a:r>
            <a:endParaRPr kumimoji="0" lang="en-US" altLang="zh-CN"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4D4D4D"/>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p:cNvSpPr txBox="1"/>
          <p:nvPr/>
        </p:nvSpPr>
        <p:spPr>
          <a:xfrm>
            <a:off x="807905" y="2325986"/>
            <a:ext cx="9672528" cy="64633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循环是一段在程序中只出现一次</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但可能会连续运行多次的代码。</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循环中的代码会运行特定的次数</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或者是运行到特定条件成立时结束循环</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2" name="图片 11"/>
          <p:cNvPicPr>
            <a:picLocks noChangeAspect="1"/>
          </p:cNvPicPr>
          <p:nvPr/>
        </p:nvPicPr>
        <p:blipFill>
          <a:blip r:embed="rId1"/>
          <a:stretch>
            <a:fillRect/>
          </a:stretch>
        </p:blipFill>
        <p:spPr>
          <a:xfrm>
            <a:off x="8690829" y="1956654"/>
            <a:ext cx="3057525" cy="3419475"/>
          </a:xfrm>
          <a:prstGeom prst="rect">
            <a:avLst/>
          </a:prstGeom>
        </p:spPr>
      </p:pic>
      <p:sp>
        <p:nvSpPr>
          <p:cNvPr id="16" name="文本框 15"/>
          <p:cNvSpPr txBox="1"/>
          <p:nvPr/>
        </p:nvSpPr>
        <p:spPr>
          <a:xfrm>
            <a:off x="887035" y="1812960"/>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FF0000"/>
                </a:solidFill>
                <a:effectLst/>
                <a:uLnTx/>
                <a:uFillTx/>
                <a:latin typeface="PingFang SC" panose="020B0400000000000000" charset="-122"/>
                <a:ea typeface="黑体"/>
                <a:cs typeface="+mn-cs"/>
              </a:rPr>
              <a:t>概述：</a:t>
            </a:r>
            <a:endParaRPr kumimoji="0" lang="en-US" altLang="zh-CN" sz="1800" b="0" i="0" u="none" strike="noStrike" kern="1200" cap="none" spc="0" normalizeH="0" baseline="0" noProof="0">
              <a:ln>
                <a:noFill/>
              </a:ln>
              <a:solidFill>
                <a:srgbClr val="FF0000"/>
              </a:solidFill>
              <a:effectLst/>
              <a:uLnTx/>
              <a:uFillTx/>
              <a:latin typeface="PingFang SC" panose="020B0400000000000000" charset="-122"/>
              <a:ea typeface="黑体"/>
              <a:cs typeface="+mn-cs"/>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、配置系统环境</a:t>
            </a:r>
            <a:endParaRPr kumimoji="1" lang="zh-CN" altLang="en-US" dirty="0"/>
          </a:p>
        </p:txBody>
      </p:sp>
      <p:sp>
        <p:nvSpPr>
          <p:cNvPr id="7" name="三角形 9"/>
          <p:cNvSpPr/>
          <p:nvPr/>
        </p:nvSpPr>
        <p:spPr>
          <a:xfrm rot="2651319">
            <a:off x="790606" y="5675115"/>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3" name="图片 12"/>
          <p:cNvPicPr>
            <a:picLocks noChangeAspect="1"/>
          </p:cNvPicPr>
          <p:nvPr/>
        </p:nvPicPr>
        <p:blipFill>
          <a:blip r:embed="rId1"/>
          <a:stretch>
            <a:fillRect/>
          </a:stretch>
        </p:blipFill>
        <p:spPr>
          <a:xfrm>
            <a:off x="6366029" y="957658"/>
            <a:ext cx="5275897" cy="5530699"/>
          </a:xfrm>
          <a:prstGeom prst="rect">
            <a:avLst/>
          </a:prstGeom>
        </p:spPr>
      </p:pic>
      <p:sp>
        <p:nvSpPr>
          <p:cNvPr id="15" name="文本框 14"/>
          <p:cNvSpPr txBox="1"/>
          <p:nvPr/>
        </p:nvSpPr>
        <p:spPr>
          <a:xfrm>
            <a:off x="710880" y="2201978"/>
            <a:ext cx="3277460" cy="923330"/>
          </a:xfrm>
          <a:prstGeom prst="rect">
            <a:avLst/>
          </a:prstGeom>
          <a:noFill/>
        </p:spPr>
        <p:txBody>
          <a:bodyPr wrap="square">
            <a:spAutoFit/>
          </a:bodyPr>
          <a:lstStyle/>
          <a:p>
            <a:pPr marL="0" indent="0" algn="l">
              <a:buNone/>
            </a:pPr>
            <a:r>
              <a:rPr lang="zh-CN" altLang="en-US"/>
              <a:t> ①在</a:t>
            </a:r>
            <a:r>
              <a:rPr lang="en-US" altLang="zh-CN"/>
              <a:t>【</a:t>
            </a:r>
            <a:r>
              <a:rPr lang="zh-CN" altLang="en-US"/>
              <a:t>我的电脑</a:t>
            </a:r>
            <a:r>
              <a:rPr lang="en-US" altLang="zh-CN"/>
              <a:t>】</a:t>
            </a:r>
            <a:r>
              <a:rPr lang="zh-CN" altLang="en-US"/>
              <a:t>右键</a:t>
            </a:r>
            <a:endParaRPr lang="en-US" altLang="zh-CN"/>
          </a:p>
          <a:p>
            <a:pPr marL="0" indent="0" algn="l">
              <a:buNone/>
            </a:pPr>
            <a:r>
              <a:rPr lang="en-US" altLang="zh-CN"/>
              <a:t> </a:t>
            </a:r>
            <a:r>
              <a:rPr lang="zh-CN" altLang="en-US"/>
              <a:t>②选择</a:t>
            </a:r>
            <a:r>
              <a:rPr lang="en-US" altLang="zh-CN"/>
              <a:t>【</a:t>
            </a:r>
            <a:r>
              <a:rPr lang="zh-CN" altLang="en-US"/>
              <a:t>高级系统设置</a:t>
            </a:r>
            <a:r>
              <a:rPr lang="en-US" altLang="zh-CN"/>
              <a:t>】</a:t>
            </a:r>
            <a:endParaRPr lang="en-US" altLang="zh-CN"/>
          </a:p>
          <a:p>
            <a:pPr marL="0" indent="0" algn="l">
              <a:buNone/>
            </a:pPr>
            <a:r>
              <a:rPr lang="zh-CN" altLang="en-US"/>
              <a:t> ③选择</a:t>
            </a:r>
            <a:r>
              <a:rPr lang="en-US" altLang="zh-CN"/>
              <a:t>【</a:t>
            </a:r>
            <a:r>
              <a:rPr lang="zh-CN" altLang="en-US"/>
              <a:t>高级</a:t>
            </a:r>
            <a:r>
              <a:rPr lang="en-US" altLang="zh-CN"/>
              <a:t>】-》【</a:t>
            </a:r>
            <a:r>
              <a:rPr lang="zh-CN" altLang="en-US"/>
              <a:t>环境变量</a:t>
            </a:r>
            <a:r>
              <a:rPr lang="en-US" altLang="zh-CN"/>
              <a:t>】</a:t>
            </a:r>
            <a:endParaRPr lang="en-US" altLang="zh-CN"/>
          </a:p>
        </p:txBody>
      </p:sp>
      <p:sp>
        <p:nvSpPr>
          <p:cNvPr id="16" name="箭头: 右 15"/>
          <p:cNvSpPr/>
          <p:nvPr/>
        </p:nvSpPr>
        <p:spPr>
          <a:xfrm>
            <a:off x="4309353" y="2470826"/>
            <a:ext cx="1516619" cy="654482"/>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989135" y="2145484"/>
            <a:ext cx="8747688"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【标</a:t>
            </a:r>
            <a:r>
              <a:rPr kumimoji="0" lang="zh-CN"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签</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循环条件</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循环体</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while</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标</a:t>
            </a:r>
            <a:r>
              <a:rPr kumimoji="0" lang="zh-CN"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签</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867425" y="161627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867425" y="3327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946041" y="3767250"/>
            <a:ext cx="8833876" cy="174858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创建测试表</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uid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primary_key</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username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67425" y="169548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1110492" y="2101232"/>
            <a:ext cx="8747688" cy="375487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-while</a:t>
            </a:r>
            <a:endPar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proc16_while1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insertcount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insertcount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username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`password`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'123456'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proc16_while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67425" y="177615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1163247" y="2262564"/>
            <a:ext cx="8747688" cy="427809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-while + leave</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truncate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proc16_while2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insertcount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insertcount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do</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username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`password`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'123456'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leave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while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proc16_while2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-while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67425" y="163140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1207208" y="2145484"/>
            <a:ext cx="8747688" cy="44627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-while+iterate</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truncate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proc16_while3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insertcount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while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insertcount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do</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iterate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username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`password`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while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proc16_while3</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-repeat</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013651" y="2527610"/>
            <a:ext cx="9907569"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repeat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循环体</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until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条件表达式</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repeat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9" name="文本框 8"/>
          <p:cNvSpPr txBox="1"/>
          <p:nvPr/>
        </p:nvSpPr>
        <p:spPr>
          <a:xfrm>
            <a:off x="782746" y="190867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-repeat</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142215" y="2145484"/>
            <a:ext cx="9907569" cy="360098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存储过程</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循环控制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-repeat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mysql7_procedure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truncate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proc18_repeat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insertCount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repeat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username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'123456'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until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insertCount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repeat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循环结束</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proc18_repeat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-loop</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957576" y="2414616"/>
            <a:ext cx="9907569"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loop</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循环体</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条件表达式</a:t>
            </a:r>
            <a:r>
              <a:rPr kumimoji="0" lang="zh-CN" altLang="zh-CN" sz="1800" b="0" i="0" u="none" strike="noStrike" kern="0" cap="none" spc="0" normalizeH="0" baseline="0" noProof="0">
                <a:ln>
                  <a:noFill/>
                </a:ln>
                <a:solidFill>
                  <a:srgbClr val="000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leave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标</a:t>
            </a:r>
            <a:r>
              <a:rPr kumimoji="0" lang="zh-CN"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Courier New" panose="02070309020205020404" pitchFamily="49" charset="0"/>
              </a:rPr>
              <a:t>签</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loop</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流程控制</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循环</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-loop+leave</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063925" y="2235453"/>
            <a:ext cx="9907569" cy="378565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存储过程</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循环控制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truncate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proc19_loop</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insertCount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username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'123456'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leave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循环结束</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proc19_loop</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867425" y="175789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游标</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791538" y="3214285"/>
            <a:ext cx="8747688"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声明语法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cursor_name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cursor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select_statement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打开语法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open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cursor_name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取值语法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fetch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cursor_name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关闭语法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close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cursor_name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791538" y="24819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867424" y="1671264"/>
            <a:ext cx="10501029"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游标</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(cursor)</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是用来存储查询结果集的数据类型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在存储过程和函数中可以使用光标对结果集进行循环的处理。光标的使用包括光标的声明、</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OPEN</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FETCH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和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CLOSE.</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621810" y="123903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游标</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2107141" y="1239034"/>
            <a:ext cx="8747688" cy="544764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mysql7_procedure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proc20_cursor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in_dname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定义局部变量</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var_empno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var_sal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decimal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7</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声明游标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my_cursor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cursor</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for</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 a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 b</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b</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dname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in_dname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打开游标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open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通过游标获取每一行数据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loop</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fetch</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my_cursor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var_empno</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var_sal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var_empno</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var_sal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关闭游标</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close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调用存储过程</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proc20_cursor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销售部</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746580" y="1667675"/>
            <a:ext cx="1163598" cy="34757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2102901"/>
            <a:ext cx="10749598" cy="4219575"/>
          </a:xfrm>
        </p:spPr>
        <p:txBody>
          <a:bodyPr/>
          <a:lstStyle/>
          <a:p>
            <a:pPr marL="0" indent="0">
              <a:buNone/>
            </a:pPr>
            <a:r>
              <a:rPr kumimoji="1" lang="zh-CN" altLang="en-US">
                <a:solidFill>
                  <a:srgbClr val="B60206"/>
                </a:solidFill>
              </a:rPr>
              <a:t>将</a:t>
            </a:r>
            <a:r>
              <a:rPr kumimoji="1" lang="en-US" altLang="zh-CN">
                <a:solidFill>
                  <a:srgbClr val="B60206"/>
                </a:solidFill>
              </a:rPr>
              <a:t>MYSQL_HOME</a:t>
            </a:r>
            <a:r>
              <a:rPr kumimoji="1" lang="zh-CN" altLang="en-US">
                <a:solidFill>
                  <a:srgbClr val="B60206"/>
                </a:solidFill>
              </a:rPr>
              <a:t>添加到</a:t>
            </a:r>
            <a:r>
              <a:rPr kumimoji="1" lang="en-US" altLang="zh-CN">
                <a:solidFill>
                  <a:srgbClr val="B60206"/>
                </a:solidFill>
              </a:rPr>
              <a:t>PATH</a:t>
            </a:r>
            <a:r>
              <a:rPr kumimoji="1" lang="zh-CN" altLang="en-US">
                <a:solidFill>
                  <a:srgbClr val="B60206"/>
                </a:solidFill>
              </a:rPr>
              <a:t>环境变量</a:t>
            </a:r>
            <a:endParaRPr kumimoji="1" lang="zh-CN" altLang="en-US" dirty="0">
              <a:solidFill>
                <a:srgbClr val="B60206"/>
              </a:solidFill>
            </a:endParaRPr>
          </a:p>
        </p:txBody>
      </p:sp>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8" name="文本占位符 3"/>
          <p:cNvSpPr>
            <a:spLocks noGrp="1"/>
          </p:cNvSpPr>
          <p:nvPr>
            <p:ph type="body" sz="quarter" idx="10"/>
          </p:nvPr>
        </p:nvSpPr>
        <p:spPr>
          <a:xfrm>
            <a:off x="710880" y="940081"/>
            <a:ext cx="10749599" cy="517190"/>
          </a:xfrm>
        </p:spPr>
        <p:txBody>
          <a:bodyPr/>
          <a:lstStyle/>
          <a:p>
            <a:r>
              <a:rPr kumimoji="1" lang="en-US" altLang="zh-CN"/>
              <a:t>3</a:t>
            </a:r>
            <a:r>
              <a:rPr kumimoji="1" lang="zh-CN" altLang="en-US"/>
              <a:t>、配置系统环境</a:t>
            </a:r>
            <a:endParaRPr kumimoji="1" lang="zh-CN" altLang="en-US" dirty="0"/>
          </a:p>
        </p:txBody>
      </p:sp>
      <p:pic>
        <p:nvPicPr>
          <p:cNvPr id="10" name="图片 9"/>
          <p:cNvPicPr>
            <a:picLocks noChangeAspect="1"/>
          </p:cNvPicPr>
          <p:nvPr/>
        </p:nvPicPr>
        <p:blipFill>
          <a:blip r:embed="rId1"/>
          <a:stretch>
            <a:fillRect/>
          </a:stretch>
        </p:blipFill>
        <p:spPr>
          <a:xfrm>
            <a:off x="5194570" y="1064364"/>
            <a:ext cx="3992300" cy="5362791"/>
          </a:xfrm>
          <a:prstGeom prst="rect">
            <a:avLst/>
          </a:prstGeom>
        </p:spPr>
      </p:pic>
    </p:spTree>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95433" y="12356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异常处理</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-HANDLER</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句柄</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030326" y="2688022"/>
            <a:ext cx="8747688"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handler_action HANDLER</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condition_value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condition_value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statement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handler_action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CONTINUE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UNDO</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condition_value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mysql_error_code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condition_name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SQLWARNING</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NOT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FOUND</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SQLEXCEPTION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721200" y="228237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962757" y="1601007"/>
            <a:ext cx="1044965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cs typeface="+mn-cs"/>
              </a:rPr>
              <a:t>存储过程也提供了对异常处理的功能：通过定义</a:t>
            </a: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HANDLER</a:t>
            </a:r>
            <a:r>
              <a:rPr kumimoji="0" lang="zh-CN" altLang="en-US" sz="1600" b="0" i="0" u="none" strike="noStrike" kern="1200" cap="none" spc="0" normalizeH="0" baseline="0" noProof="0">
                <a:ln>
                  <a:noFill/>
                </a:ln>
                <a:solidFill>
                  <a:srgbClr val="000000"/>
                </a:solidFill>
                <a:effectLst/>
                <a:uLnTx/>
                <a:uFillTx/>
                <a:latin typeface="Alibaba PuHuiTi B"/>
                <a:ea typeface="黑体"/>
                <a:cs typeface="+mn-cs"/>
              </a:rPr>
              <a:t>来完成异常声明的实现</a:t>
            </a:r>
            <a:r>
              <a:rPr kumimoji="0" lang="en-US" altLang="zh-CN" sz="1600" b="0" i="0" u="none" strike="noStrike" kern="1200" cap="none" spc="0" normalizeH="0" baseline="0" noProof="0">
                <a:ln>
                  <a:noFill/>
                </a:ln>
                <a:solidFill>
                  <a:srgbClr val="000000"/>
                </a:solidFill>
                <a:effectLst/>
                <a:uLnTx/>
                <a:uFillTx/>
                <a:latin typeface="Alibaba PuHuiTi B"/>
                <a:ea typeface="黑体"/>
                <a:cs typeface="+mn-cs"/>
              </a:rPr>
              <a:t>.</a:t>
            </a:r>
            <a:endParaRPr kumimoji="0" lang="en-US" altLang="zh-CN" sz="1600" b="0" i="0" u="none" strike="noStrike" kern="1200" cap="none" spc="0" normalizeH="0" baseline="0" noProof="0">
              <a:ln>
                <a:noFill/>
              </a:ln>
              <a:solidFill>
                <a:srgbClr val="000000"/>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Calibri"/>
                <a:ea typeface="黑体"/>
                <a:cs typeface="+mn-cs"/>
                <a:hlinkClick r:id="rId1"/>
              </a:rPr>
              <a:t>官方文档：</a:t>
            </a:r>
            <a:r>
              <a:rPr kumimoji="0" lang="en-US" altLang="zh-CN" sz="1600" b="0" i="0" u="none" strike="noStrike" kern="1200" cap="none" spc="0" normalizeH="0" baseline="0" noProof="0">
                <a:ln>
                  <a:noFill/>
                </a:ln>
                <a:solidFill>
                  <a:srgbClr val="CA0C16"/>
                </a:solidFill>
                <a:effectLst/>
                <a:uLnTx/>
                <a:uFillTx/>
                <a:latin typeface="-apple-system"/>
                <a:ea typeface="黑体"/>
                <a:cs typeface="+mn-cs"/>
                <a:hlinkClick r:id="rId1"/>
              </a:rPr>
              <a:t>https://dev.mysql.com/doc/refman/5.7/en/declare-handler.html</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异常处理</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-HANDLER</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句柄</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932215" y="2626621"/>
            <a:ext cx="8478570"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特别注意：</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在语法中，变量声明、游标声明、handler声明是必须按照先后顺序书写的，否则创建存储过程出错。</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9" name="文本框 8"/>
          <p:cNvSpPr txBox="1"/>
          <p:nvPr/>
        </p:nvSpPr>
        <p:spPr>
          <a:xfrm>
            <a:off x="721200" y="195315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存储过程中的</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handler</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1856715" y="1838392"/>
            <a:ext cx="8478570" cy="461664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mysql7_procedure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proc21_cursor_handler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需求：输入一个部门名，查询该部门员工的编号、名字、薪资</a:t>
            </a:r>
            <a:r>
              <a:rPr kumimoji="0" lang="zh-CN" altLang="zh-CN" sz="14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，将查询的结果集添加游标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proc20_cursor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in_dname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定义局部变量</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var_empno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var_ename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var_sal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decimal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7</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flag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声明游标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my_cursor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cursor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for</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sal</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dept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b</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b</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deptno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dname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in_dname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定义句柄，当数据未发现时将标记位设置为</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continue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handler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NOT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FOUND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flag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存储过程中的</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handler</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721200" y="180544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1856715" y="1974723"/>
            <a:ext cx="8478570" cy="47705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打开游标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open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my_cursor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通过游标获取值</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loop</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fetch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my_cursor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var_sal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判断标志位</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flag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var_ename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var_sal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else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leave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loop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label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关闭游标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close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my_cursor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proc21_cursor_handler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销售部</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练习</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721200" y="1850036"/>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需求</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977181" y="2182908"/>
            <a:ext cx="10493619"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创建下个月的每天对应的表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user</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_202</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_01、</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user</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_202</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_02、...</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需求描述：</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我们需要用某个表记录很多数据，比如记录某某用户的搜索、购买行为(注意，此处是假设用数据库保存)，当每天记录较多时，如果把所有数据都记录到一张表中太庞大，需要分表，我们的要求是，每天一张表，存当天的统计数据，就要求提前生产这些表——每月月底创建下一个月每天的表！</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6" name="图片 5"/>
          <p:cNvPicPr>
            <a:picLocks noChangeAspect="1"/>
          </p:cNvPicPr>
          <p:nvPr/>
        </p:nvPicPr>
        <p:blipFill>
          <a:blip r:embed="rId1"/>
          <a:stretch>
            <a:fillRect/>
          </a:stretch>
        </p:blipFill>
        <p:spPr>
          <a:xfrm>
            <a:off x="3529990" y="4059063"/>
            <a:ext cx="1295936" cy="2257951"/>
          </a:xfrm>
          <a:prstGeom prst="rect">
            <a:avLst/>
          </a:prstGeom>
        </p:spPr>
      </p:pic>
    </p:spTree>
  </p:cSld>
  <p:clrMapOvr>
    <a:masterClrMapping/>
  </p:clrMapOvr>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练习</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9" name="文本框 8"/>
          <p:cNvSpPr txBox="1"/>
          <p:nvPr/>
        </p:nvSpPr>
        <p:spPr>
          <a:xfrm>
            <a:off x="721200" y="18626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预备知识</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1021142" y="2511616"/>
            <a:ext cx="9415327" cy="264946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PREPARE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stmt_name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preparable_stmt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EXECUTE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stmt_name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USING</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@var_name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DEALLOCATE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DROP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PREPARE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stmt_name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知识点</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时间的处理</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EXTRACT(unit FROM date)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截取时间的指定位置值</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DATE_ADD(date,INTERVAL expr unit)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日期运算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LAST_DAY(date)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获取日期的最后一天</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YEAR(date)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返回日期中的年</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MONTH(date)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返回日期的月</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DAYOFMONTH(date)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返回日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835500" y="2241101"/>
            <a:ext cx="10386032"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思路：循环构建表名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user_2021_11_01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到</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user_2020_11_30</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；并执行</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create</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语句。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mysql7_procedure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procedure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next_year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next_month_day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next_month_day_str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处理每天的表名</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table_name_str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char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t_index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declare create_table_sql varchar(200);</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835500" y="2241101"/>
            <a:ext cx="10386032"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获取下个月的年份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next_year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year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获取下个月是几月</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下个月最后一天是几号</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next_month_day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dayofmonth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LAST_DAY</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date_add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now</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INTERVAL</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next_month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next_month</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while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t_index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next_month_day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do</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t_index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then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next_month_day_str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t_index</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else</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next_month_day_str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t_index</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endParaRPr>
          </a:p>
        </p:txBody>
      </p:sp>
    </p:spTree>
  </p:cSld>
  <p:clrMapOvr>
    <a:masterClrMapping/>
  </p:clrMapOvr>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的存储过程</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86641" y="132369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练习</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1</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721200" y="17577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902984" y="2096304"/>
            <a:ext cx="10386032" cy="440120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-- 2021_11_01</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table_name_str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next_year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next_month_str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next_month_day_str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拼接</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create sql</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语句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@create_table_sql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'create table user_'</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table_name_str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'(`uid` INT ,`ename` varchar(50) ,`information` varchar(50)) COLLATE=\'utf8_general_ci\' ENGINE=InnoDB'</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FROM</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后面不能使用局部变量！</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prepare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create_table_stmt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@create_table_sql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execute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create_table_stmt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DEALLOCATE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prepare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create_table_stmt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t_index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t_index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while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call</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proc22_demo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693296" y="902244"/>
            <a:ext cx="8771021" cy="517190"/>
          </a:xfrm>
        </p:spPr>
        <p:txBody>
          <a:bodyPr/>
          <a:lstStyle/>
          <a:p>
            <a:r>
              <a:rPr lang="en-US" altLang="zh-CN"/>
              <a:t>MySQL</a:t>
            </a:r>
            <a:r>
              <a:rPr lang="zh-CN" altLang="en-US"/>
              <a:t>存储过程</a:t>
            </a:r>
            <a:endParaRPr lang="zh-CN" altLang="en-US" dirty="0"/>
          </a:p>
        </p:txBody>
      </p:sp>
      <p:pic>
        <p:nvPicPr>
          <p:cNvPr id="3" name="图片 2"/>
          <p:cNvPicPr>
            <a:picLocks noChangeAspect="1"/>
          </p:cNvPicPr>
          <p:nvPr/>
        </p:nvPicPr>
        <p:blipFill>
          <a:blip r:embed="rId1"/>
          <a:stretch>
            <a:fillRect/>
          </a:stretch>
        </p:blipFill>
        <p:spPr>
          <a:xfrm>
            <a:off x="5169474" y="1160839"/>
            <a:ext cx="5334806" cy="4603357"/>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885978" y="1786740"/>
            <a:ext cx="10835852" cy="5071260"/>
          </a:xfrm>
        </p:spPr>
        <p:txBody>
          <a:bodyPr/>
          <a:lstStyle/>
          <a:p>
            <a:pPr marL="0" indent="0">
              <a:buNone/>
            </a:pPr>
            <a:r>
              <a:rPr kumimoji="1" lang="zh-CN" altLang="en-US">
                <a:solidFill>
                  <a:schemeClr val="tx1"/>
                </a:solidFill>
              </a:rPr>
              <a:t>①对</a:t>
            </a:r>
            <a:r>
              <a:rPr kumimoji="1" lang="en-US" altLang="zh-CN">
                <a:solidFill>
                  <a:schemeClr val="tx1"/>
                </a:solidFill>
              </a:rPr>
              <a:t>mysql</a:t>
            </a:r>
            <a:r>
              <a:rPr kumimoji="1" lang="zh-CN" altLang="en-US">
                <a:solidFill>
                  <a:schemeClr val="tx1"/>
                </a:solidFill>
              </a:rPr>
              <a:t>进行初始化，请注意，这里会生产一个临时密码，后边要使用这个临时密码</a:t>
            </a:r>
            <a:endParaRPr kumimoji="1" lang="zh-CN" altLang="en-US">
              <a:solidFill>
                <a:schemeClr val="tx1"/>
              </a:solidFill>
            </a:endParaRPr>
          </a:p>
          <a:p>
            <a:pPr marL="0" indent="0">
              <a:buNone/>
            </a:pPr>
            <a:r>
              <a:rPr kumimoji="1" lang="zh-CN" altLang="en-US">
                <a:solidFill>
                  <a:srgbClr val="FF0000"/>
                </a:solidFill>
              </a:rPr>
              <a:t>  </a:t>
            </a:r>
            <a:r>
              <a:rPr kumimoji="1" lang="en-US" altLang="zh-CN">
                <a:solidFill>
                  <a:srgbClr val="FF0000"/>
                </a:solidFill>
              </a:rPr>
              <a:t>mysqld --initialize --user=mysql --console</a:t>
            </a:r>
            <a:endParaRPr kumimoji="1" lang="en-US" altLang="zh-CN">
              <a:solidFill>
                <a:srgbClr val="FF0000"/>
              </a:solidFill>
            </a:endParaRPr>
          </a:p>
          <a:p>
            <a:pPr marL="0" indent="0">
              <a:buNone/>
            </a:pPr>
            <a:r>
              <a:rPr kumimoji="1" lang="en-US" altLang="zh-CN">
                <a:solidFill>
                  <a:schemeClr val="tx1"/>
                </a:solidFill>
              </a:rPr>
              <a:t>②</a:t>
            </a:r>
            <a:r>
              <a:rPr kumimoji="1" lang="zh-CN" altLang="en-US">
                <a:solidFill>
                  <a:schemeClr val="tx1"/>
                </a:solidFill>
              </a:rPr>
              <a:t>安装</a:t>
            </a:r>
            <a:r>
              <a:rPr kumimoji="1" lang="en-US" altLang="zh-CN">
                <a:solidFill>
                  <a:schemeClr val="tx1"/>
                </a:solidFill>
              </a:rPr>
              <a:t>mysql</a:t>
            </a:r>
            <a:r>
              <a:rPr kumimoji="1" lang="zh-CN" altLang="en-US">
                <a:solidFill>
                  <a:schemeClr val="tx1"/>
                </a:solidFill>
              </a:rPr>
              <a:t>服务</a:t>
            </a:r>
            <a:endParaRPr kumimoji="1" lang="zh-CN" altLang="en-US">
              <a:solidFill>
                <a:schemeClr val="tx1"/>
              </a:solidFill>
            </a:endParaRPr>
          </a:p>
          <a:p>
            <a:pPr marL="0" indent="0">
              <a:buNone/>
            </a:pPr>
            <a:r>
              <a:rPr kumimoji="1" lang="zh-CN" altLang="en-US">
                <a:solidFill>
                  <a:schemeClr val="tx1"/>
                </a:solidFill>
              </a:rPr>
              <a:t>    </a:t>
            </a:r>
            <a:r>
              <a:rPr kumimoji="1" lang="en-US" altLang="zh-CN">
                <a:solidFill>
                  <a:srgbClr val="FF0000"/>
                </a:solidFill>
              </a:rPr>
              <a:t>mysqld --install </a:t>
            </a:r>
            <a:endParaRPr kumimoji="1" lang="en-US" altLang="zh-CN">
              <a:solidFill>
                <a:srgbClr val="FF0000"/>
              </a:solidFill>
            </a:endParaRPr>
          </a:p>
          <a:p>
            <a:pPr marL="0" indent="0">
              <a:buNone/>
            </a:pPr>
            <a:r>
              <a:rPr kumimoji="1" lang="zh-CN" altLang="en-US">
                <a:solidFill>
                  <a:schemeClr val="tx1"/>
                </a:solidFill>
              </a:rPr>
              <a:t>③启动</a:t>
            </a:r>
            <a:r>
              <a:rPr kumimoji="1" lang="en-US" altLang="zh-CN">
                <a:solidFill>
                  <a:schemeClr val="tx1"/>
                </a:solidFill>
              </a:rPr>
              <a:t>mysql</a:t>
            </a:r>
            <a:r>
              <a:rPr kumimoji="1" lang="zh-CN" altLang="en-US">
                <a:solidFill>
                  <a:schemeClr val="tx1"/>
                </a:solidFill>
              </a:rPr>
              <a:t>服务</a:t>
            </a:r>
            <a:endParaRPr kumimoji="1" lang="en-US" altLang="zh-CN">
              <a:solidFill>
                <a:schemeClr val="tx1"/>
              </a:solidFill>
            </a:endParaRPr>
          </a:p>
          <a:p>
            <a:pPr marL="0" indent="0">
              <a:buNone/>
            </a:pPr>
            <a:r>
              <a:rPr kumimoji="1" lang="en-US" altLang="zh-CN">
                <a:solidFill>
                  <a:srgbClr val="FF0000"/>
                </a:solidFill>
              </a:rPr>
              <a:t>   net start mysql</a:t>
            </a:r>
            <a:endParaRPr kumimoji="1" lang="en-US" altLang="zh-CN" dirty="0">
              <a:solidFill>
                <a:srgbClr val="FF0000"/>
              </a:solidFill>
            </a:endParaRPr>
          </a:p>
          <a:p>
            <a:pPr marL="0" indent="0">
              <a:buNone/>
            </a:pPr>
            <a:r>
              <a:rPr kumimoji="1" lang="zh-CN" altLang="en-US">
                <a:solidFill>
                  <a:schemeClr val="tx1"/>
                </a:solidFill>
              </a:rPr>
              <a:t>④登录</a:t>
            </a:r>
            <a:r>
              <a:rPr kumimoji="1" lang="en-US" altLang="zh-CN">
                <a:solidFill>
                  <a:schemeClr val="tx1"/>
                </a:solidFill>
              </a:rPr>
              <a:t>mysql</a:t>
            </a:r>
            <a:r>
              <a:rPr kumimoji="1" lang="zh-CN" altLang="en-US">
                <a:solidFill>
                  <a:schemeClr val="tx1"/>
                </a:solidFill>
              </a:rPr>
              <a:t>，这里需要使用之前生产的临时密码</a:t>
            </a:r>
            <a:endParaRPr kumimoji="1" lang="en-US" altLang="zh-CN">
              <a:solidFill>
                <a:schemeClr val="tx1"/>
              </a:solidFill>
            </a:endParaRPr>
          </a:p>
          <a:p>
            <a:pPr marL="0" indent="0">
              <a:buNone/>
            </a:pPr>
            <a:r>
              <a:rPr kumimoji="1" lang="en-US" altLang="zh-CN">
                <a:solidFill>
                  <a:srgbClr val="FF0000"/>
                </a:solidFill>
              </a:rPr>
              <a:t> mysql </a:t>
            </a:r>
            <a:r>
              <a:rPr kumimoji="1" lang="en-US" altLang="zh-CN" dirty="0">
                <a:solidFill>
                  <a:srgbClr val="FF0000"/>
                </a:solidFill>
              </a:rPr>
              <a:t>-</a:t>
            </a:r>
            <a:r>
              <a:rPr kumimoji="1" lang="en-US" altLang="zh-CN" dirty="0" err="1">
                <a:solidFill>
                  <a:srgbClr val="FF0000"/>
                </a:solidFill>
              </a:rPr>
              <a:t>uroot</a:t>
            </a:r>
            <a:r>
              <a:rPr kumimoji="1" lang="en-US" altLang="zh-CN" dirty="0">
                <a:solidFill>
                  <a:srgbClr val="FF0000"/>
                </a:solidFill>
              </a:rPr>
              <a:t> –</a:t>
            </a:r>
            <a:r>
              <a:rPr kumimoji="1" lang="en-US" altLang="zh-CN">
                <a:solidFill>
                  <a:srgbClr val="FF0000"/>
                </a:solidFill>
              </a:rPr>
              <a:t>p   </a:t>
            </a:r>
            <a:endParaRPr kumimoji="1" lang="en-US" altLang="zh-CN">
              <a:solidFill>
                <a:srgbClr val="FF0000"/>
              </a:solidFill>
            </a:endParaRPr>
          </a:p>
          <a:p>
            <a:pPr marL="0" indent="0">
              <a:buNone/>
            </a:pPr>
            <a:r>
              <a:rPr kumimoji="1" lang="zh-CN" altLang="en-US">
                <a:solidFill>
                  <a:schemeClr val="tx1"/>
                </a:solidFill>
              </a:rPr>
              <a:t>⑤修改</a:t>
            </a:r>
            <a:r>
              <a:rPr kumimoji="1" lang="en-US" altLang="zh-CN">
                <a:solidFill>
                  <a:schemeClr val="tx1"/>
                </a:solidFill>
              </a:rPr>
              <a:t>root</a:t>
            </a:r>
            <a:r>
              <a:rPr kumimoji="1" lang="zh-CN" altLang="en-US">
                <a:solidFill>
                  <a:schemeClr val="tx1"/>
                </a:solidFill>
              </a:rPr>
              <a:t>用户密码</a:t>
            </a:r>
            <a:endParaRPr kumimoji="1" lang="en-US" altLang="zh-CN">
              <a:solidFill>
                <a:schemeClr val="tx1"/>
              </a:solidFill>
            </a:endParaRPr>
          </a:p>
          <a:p>
            <a:pPr marL="0" indent="0">
              <a:buNone/>
            </a:pPr>
            <a:r>
              <a:rPr kumimoji="1" lang="en-US" altLang="zh-CN">
                <a:solidFill>
                  <a:srgbClr val="FF0000"/>
                </a:solidFill>
              </a:rPr>
              <a:t>ALTER </a:t>
            </a:r>
            <a:r>
              <a:rPr kumimoji="1" lang="en-US" altLang="zh-CN" dirty="0">
                <a:solidFill>
                  <a:srgbClr val="FF0000"/>
                </a:solidFill>
              </a:rPr>
              <a:t>USER '</a:t>
            </a:r>
            <a:r>
              <a:rPr kumimoji="1" lang="en-US" altLang="zh-CN" dirty="0" err="1">
                <a:solidFill>
                  <a:srgbClr val="FF0000"/>
                </a:solidFill>
              </a:rPr>
              <a:t>root'@'localhost</a:t>
            </a:r>
            <a:r>
              <a:rPr kumimoji="1" lang="en-US" altLang="zh-CN" dirty="0">
                <a:solidFill>
                  <a:srgbClr val="FF0000"/>
                </a:solidFill>
              </a:rPr>
              <a:t>' IDENTIFIED WITH </a:t>
            </a:r>
            <a:r>
              <a:rPr kumimoji="1" lang="en-US" altLang="zh-CN" dirty="0" err="1">
                <a:solidFill>
                  <a:srgbClr val="FF0000"/>
                </a:solidFill>
              </a:rPr>
              <a:t>mysql_native_password</a:t>
            </a:r>
            <a:r>
              <a:rPr kumimoji="1" lang="en-US" altLang="zh-CN" dirty="0">
                <a:solidFill>
                  <a:srgbClr val="FF0000"/>
                </a:solidFill>
              </a:rPr>
              <a:t> BY ‘</a:t>
            </a:r>
            <a:r>
              <a:rPr kumimoji="1" lang="en-US" altLang="zh-CN">
                <a:solidFill>
                  <a:srgbClr val="FF0000"/>
                </a:solidFill>
              </a:rPr>
              <a:t>123456’;</a:t>
            </a:r>
            <a:endParaRPr kumimoji="1" lang="en-US" altLang="zh-CN">
              <a:solidFill>
                <a:srgbClr val="FF0000"/>
              </a:solidFill>
            </a:endParaRPr>
          </a:p>
          <a:p>
            <a:pPr marL="0" indent="0">
              <a:buNone/>
            </a:pPr>
            <a:r>
              <a:rPr kumimoji="1" lang="zh-CN" altLang="en-US">
                <a:solidFill>
                  <a:schemeClr val="tx1"/>
                </a:solidFill>
              </a:rPr>
              <a:t>⑤修改</a:t>
            </a:r>
            <a:r>
              <a:rPr kumimoji="1" lang="en-US" altLang="zh-CN">
                <a:solidFill>
                  <a:schemeClr val="tx1"/>
                </a:solidFill>
              </a:rPr>
              <a:t>root</a:t>
            </a:r>
            <a:r>
              <a:rPr kumimoji="1" lang="zh-CN" altLang="en-US">
                <a:solidFill>
                  <a:schemeClr val="tx1"/>
                </a:solidFill>
              </a:rPr>
              <a:t>用户权限</a:t>
            </a:r>
            <a:endParaRPr kumimoji="1" lang="en-US" altLang="zh-CN" dirty="0">
              <a:solidFill>
                <a:schemeClr val="tx1"/>
              </a:solidFill>
            </a:endParaRPr>
          </a:p>
          <a:p>
            <a:pPr marL="0" indent="0">
              <a:buNone/>
            </a:pPr>
            <a:r>
              <a:rPr kumimoji="1" lang="en-US" altLang="zh-CN" dirty="0">
                <a:solidFill>
                  <a:srgbClr val="FF0000"/>
                </a:solidFill>
              </a:rPr>
              <a:t>create user 'root'@'%' IDENTIFIED WITH </a:t>
            </a:r>
            <a:r>
              <a:rPr kumimoji="1" lang="en-US" altLang="zh-CN" dirty="0" err="1">
                <a:solidFill>
                  <a:srgbClr val="FF0000"/>
                </a:solidFill>
              </a:rPr>
              <a:t>mysql_native_password</a:t>
            </a:r>
            <a:r>
              <a:rPr kumimoji="1" lang="en-US" altLang="zh-CN" dirty="0">
                <a:solidFill>
                  <a:srgbClr val="FF0000"/>
                </a:solidFill>
              </a:rPr>
              <a:t> BY ‘123456';</a:t>
            </a:r>
            <a:endParaRPr kumimoji="1" lang="zh-CN" altLang="en-US" dirty="0">
              <a:solidFill>
                <a:srgbClr val="FF0000"/>
              </a:solidFill>
            </a:endParaRPr>
          </a:p>
        </p:txBody>
      </p:sp>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a:xfrm>
            <a:off x="710880" y="906182"/>
            <a:ext cx="10749599" cy="517190"/>
          </a:xfrm>
        </p:spPr>
        <p:txBody>
          <a:bodyPr/>
          <a:lstStyle/>
          <a:p>
            <a:r>
              <a:rPr kumimoji="1" lang="en-US" altLang="zh-CN"/>
              <a:t>5</a:t>
            </a:r>
            <a:r>
              <a:rPr kumimoji="1" lang="zh-CN" altLang="en-US"/>
              <a:t>、服务操作</a:t>
            </a:r>
            <a:endParaRPr kumimoji="1" lang="zh-CN" altLang="en-US" dirty="0"/>
          </a:p>
        </p:txBody>
      </p:sp>
      <p:sp>
        <p:nvSpPr>
          <p:cNvPr id="7" name="文本框 6"/>
          <p:cNvSpPr txBox="1"/>
          <p:nvPr/>
        </p:nvSpPr>
        <p:spPr>
          <a:xfrm>
            <a:off x="731520" y="1417408"/>
            <a:ext cx="9589527" cy="369332"/>
          </a:xfrm>
          <a:prstGeom prst="rect">
            <a:avLst/>
          </a:prstGeom>
          <a:noFill/>
        </p:spPr>
        <p:txBody>
          <a:bodyPr wrap="square">
            <a:spAutoFit/>
          </a:bodyPr>
          <a:lstStyle/>
          <a:p>
            <a:pPr marL="0" indent="0" algn="l">
              <a:buNone/>
            </a:pPr>
            <a:r>
              <a:rPr lang="zh-CN" altLang="en-US"/>
              <a:t>使用管理员权限进入</a:t>
            </a:r>
            <a:r>
              <a:rPr lang="en-US" altLang="zh-CN"/>
              <a:t>DOS</a:t>
            </a:r>
            <a:r>
              <a:rPr lang="zh-CN" altLang="en-US"/>
              <a:t>，在</a:t>
            </a:r>
            <a:r>
              <a:rPr lang="en-US" altLang="zh-CN"/>
              <a:t>cmd</a:t>
            </a:r>
            <a:r>
              <a:rPr lang="zh-CN" altLang="en-US"/>
              <a:t>中，进入解压目录下的</a:t>
            </a:r>
            <a:r>
              <a:rPr lang="en-US" altLang="zh-CN"/>
              <a:t>bin</a:t>
            </a:r>
            <a:r>
              <a:rPr lang="zh-CN" altLang="en-US"/>
              <a:t>目录依次执行以下命令：</a:t>
            </a:r>
            <a:endParaRPr lang="en-US" altLang="zh-CN"/>
          </a:p>
        </p:txBody>
      </p:sp>
    </p:spTree>
  </p:cSld>
  <p:clrMapOvr>
    <a:masterClrMapping/>
  </p:clrMapOvr>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的存储函数</a:t>
            </a:r>
            <a:endParaRPr kumimoji="1" lang="zh-CN" altLang="en-US" dirty="0"/>
          </a:p>
        </p:txBody>
      </p:sp>
    </p:spTree>
  </p:cSld>
  <p:clrMapOvr>
    <a:masterClrMapping/>
  </p:clrMapOvr>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概述</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7915" y="2136400"/>
            <a:ext cx="1098896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存储函数（自定义函数），函数一般用于计算和返回一个值，可以将经常需要使用的计算或功能写成一个函数。</a:t>
            </a:r>
            <a:endParaRPr kumimoji="0" lang="en-US" altLang="zh-CN" sz="1600" b="0" i="0" u="none" strike="noStrike" kern="1200" cap="none" spc="0" normalizeH="0" baseline="0" noProof="0">
              <a:ln>
                <a:noFill/>
              </a:ln>
              <a:solidFill>
                <a:srgbClr val="4D4D4D"/>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存储函数和存储过程一样，都是在数据库中定义一些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语句的集合。</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14" name="文本框 13"/>
          <p:cNvSpPr txBox="1"/>
          <p:nvPr/>
        </p:nvSpPr>
        <p:spPr>
          <a:xfrm>
            <a:off x="721200" y="2896566"/>
            <a:ext cx="10234015"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存储函数与存储过程的区别</a:t>
            </a:r>
            <a:endParaRPr kumimoji="0" lang="en-US" altLang="zh-CN" sz="16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存储函数有且只有一个返回值，而存储过程可以有多个返回值，也可以没有返回值。</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2.</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存储函数只能有输入参数，而且不能带</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而存储过程可以有多个</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in,out,inout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3.</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存储过程中的语句功能更强大，存储过程可以实现很复杂的业务逻辑，而函数有很多限制，如不能在函数中使用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insert,update,delete,create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等语句；</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4.</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存储函数只完成查询的工作，可接受输入参数并返回一个结果，也就是函数实现的功能针对性比较强。</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5.</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存储过程可以调用存储函数。但函数不能调用存储过程。</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6.</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存储过程一般是作为一个独立的部分来执行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调用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。而函数可以作为查询语句的一个部分来调用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文本框 14"/>
          <p:cNvSpPr txBox="1"/>
          <p:nvPr/>
        </p:nvSpPr>
        <p:spPr>
          <a:xfrm>
            <a:off x="721200" y="168057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p:cNvSpPr txBox="1"/>
          <p:nvPr/>
        </p:nvSpPr>
        <p:spPr>
          <a:xfrm>
            <a:off x="932215" y="2474526"/>
            <a:ext cx="8747688" cy="17543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function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func_name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param_name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type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returns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type</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characteristic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routine_body</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932215" y="2004273"/>
            <a:ext cx="904288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中，创建存储函数使用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create function</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关键字，其基本形式如下：</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932215" y="4403080"/>
            <a:ext cx="9851781" cy="181588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参数说明：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（1）func_name ：存储函数的名称。</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（2）param_name type：可选项，指定存储函数的参数。type参数用于指定存储函数的参数类型，该类型可以是MySQL数据库中所有支持的类型。</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（3）RETURNS type：指定返回值的类型。</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（4）characteristic：可选项，指定存储函数的特性。</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（5）routine_body：SQL代码内容。</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p:cNvSpPr txBox="1"/>
          <p:nvPr/>
        </p:nvSpPr>
        <p:spPr>
          <a:xfrm>
            <a:off x="1114984" y="1973549"/>
            <a:ext cx="9286316"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database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mydb9_function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 </a:t>
            </a:r>
            <a:r>
              <a:rPr kumimoji="0" lang="zh-CN" altLang="en-US"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导入测试数据</a:t>
            </a:r>
            <a:endPar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mydb9_function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global</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log_bin_trust_function_creators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TRUE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信任子程序的创建者</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创建存储函数</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没有输输入参数</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drop</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function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function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returns</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cnt </a:t>
            </a:r>
            <a:r>
              <a:rPr kumimoji="0" lang="en-US" altLang="zh-CN" sz="14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cnt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return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调用存储函数</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myfunc1_emp</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的存储函数</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0" name="文本框 9"/>
          <p:cNvSpPr txBox="1"/>
          <p:nvPr/>
        </p:nvSpPr>
        <p:spPr>
          <a:xfrm>
            <a:off x="1114984" y="1973549"/>
            <a:ext cx="9286316"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创建存储过程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有输入参数</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drop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function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function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in_empno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returns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declare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out_name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out_name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empno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in_empno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return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out_name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myfunc2_emp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1008</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721200" y="15469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的触发器</a:t>
            </a:r>
            <a:endParaRPr kumimoji="1" lang="zh-CN" altLang="en-US" dirty="0"/>
          </a:p>
        </p:txBody>
      </p:sp>
    </p:spTree>
  </p:cSld>
  <p:clrMapOvr>
    <a:masterClrMapping/>
  </p:clrMapOvr>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概述</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7915" y="2136400"/>
            <a:ext cx="10988961"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触发器，就是一种特殊的存储过程。触发器和存储过程一样是一个能够完成特定功能、存储在数据库服务器上的</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片段，但是触发器无需调用，当对数据库表中的数据执行</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DML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操作时自动触发这个</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片段的执行，无需手动条用。</a:t>
            </a: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在</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中，只有执行</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insert,delete,update</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操作时才能触发触发器的执行</a:t>
            </a: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触发器的这种特性可以协助应用在数据库端确保数据的完整性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日志记录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数据校验等操作 。</a:t>
            </a:r>
            <a:endParaRPr kumimoji="0" lang="zh-CN" altLang="en-US" sz="14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使用别名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OLD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和 </a:t>
            </a:r>
            <a:r>
              <a:rPr kumimoji="0" lang="en-US" altLang="zh-CN" sz="1400" b="0" i="0" u="none" strike="noStrike" kern="1200" cap="none" spc="0" normalizeH="0" baseline="0" noProof="0">
                <a:ln>
                  <a:noFill/>
                </a:ln>
                <a:solidFill>
                  <a:prstClr val="black"/>
                </a:solidFill>
                <a:effectLst/>
                <a:uLnTx/>
                <a:uFillTx/>
                <a:latin typeface="Alibaba PuHuiTi B"/>
                <a:ea typeface="黑体"/>
                <a:cs typeface="+mn-cs"/>
              </a:rPr>
              <a:t>NEW </a:t>
            </a:r>
            <a:r>
              <a:rPr kumimoji="0" lang="zh-CN" altLang="en-US" sz="1400" b="0" i="0" u="none" strike="noStrike" kern="1200" cap="none" spc="0" normalizeH="0" baseline="0" noProof="0">
                <a:ln>
                  <a:noFill/>
                </a:ln>
                <a:solidFill>
                  <a:prstClr val="black"/>
                </a:solidFill>
                <a:effectLst/>
                <a:uLnTx/>
                <a:uFillTx/>
                <a:latin typeface="Alibaba PuHuiTi B"/>
                <a:ea typeface="黑体"/>
                <a:cs typeface="+mn-cs"/>
              </a:rPr>
              <a:t>来引用触发器中发生变化的记录内容，这与其他的数据库是相似的。现在触发器还只支持行级触发，不支持语句级触发。</a:t>
            </a:r>
            <a:endParaRPr kumimoji="0" lang="zh-CN" altLang="en-US" sz="14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15" name="文本框 14"/>
          <p:cNvSpPr txBox="1"/>
          <p:nvPr/>
        </p:nvSpPr>
        <p:spPr>
          <a:xfrm>
            <a:off x="721200" y="168057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105641" y="4167725"/>
            <a:ext cx="4002138" cy="24537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概述</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88253" y="2346612"/>
            <a:ext cx="10988961"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、什么条件会触发：</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D</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U</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、什么时候触发：在增删改前或者后</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3</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、触发频率：针对每一行执行</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4</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、触发器定义在表上，附着在表上</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15" name="文本框 14"/>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触发器的特性</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创建触发器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5" name="文本框 14"/>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p:cNvSpPr txBox="1"/>
          <p:nvPr/>
        </p:nvSpPr>
        <p:spPr>
          <a:xfrm>
            <a:off x="721200" y="2114922"/>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1、创建只有一个执行语句的触发器</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9" name="文本框 8"/>
          <p:cNvSpPr txBox="1"/>
          <p:nvPr/>
        </p:nvSpPr>
        <p:spPr>
          <a:xfrm>
            <a:off x="804495" y="2672670"/>
            <a:ext cx="10269184" cy="83099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trigger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before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after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触发事件</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each</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row</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执行语句</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p:cNvSpPr txBox="1"/>
          <p:nvPr/>
        </p:nvSpPr>
        <p:spPr>
          <a:xfrm>
            <a:off x="721200" y="3803909"/>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、创建有多个执行语句的触发器</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16" name="文本框 15"/>
          <p:cNvSpPr txBox="1"/>
          <p:nvPr/>
        </p:nvSpPr>
        <p:spPr>
          <a:xfrm>
            <a:off x="804495" y="4338777"/>
            <a:ext cx="10269184"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trigger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触发器名</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before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after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触发事件</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endPar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表名</a:t>
            </a:r>
            <a:r>
              <a:rPr kumimoji="0" lang="zh-CN" altLang="zh-CN" sz="1600" b="0" i="0" u="none" strike="noStrike" kern="0" cap="none" spc="0" normalizeH="0" baseline="0" noProof="0">
                <a:ln>
                  <a:noFill/>
                </a:ln>
                <a:solidFill>
                  <a:srgbClr val="000000"/>
                </a:solidFill>
                <a:effectLst/>
                <a:uLnTx/>
                <a:uFillTx/>
                <a:latin typeface="等线" panose="02010600030101010101" pitchFamily="2" charset="-122"/>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for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each</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row</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begin</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Courier New" panose="02070309020205020404" pitchFamily="49" charset="0"/>
              </a:rPr>
              <a:t>执行语句列表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end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cSld>
  <p:clrMapOvr>
    <a:masterClrMapping/>
  </p:clrMapOvr>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创建触发器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5" name="文本框 14"/>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073394" y="2177246"/>
            <a:ext cx="10185889" cy="403187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数据准备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database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mydb10_trigger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mydb10_trigger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用户表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uid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username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用户信息操作日志表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user_logs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auto_increment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time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timestamp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log_text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255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31522" y="1457271"/>
            <a:ext cx="10749598" cy="4219575"/>
          </a:xfrm>
        </p:spPr>
        <p:txBody>
          <a:bodyPr/>
          <a:lstStyle/>
          <a:p>
            <a:pPr marL="0" indent="0">
              <a:buNone/>
            </a:pPr>
            <a:r>
              <a:rPr kumimoji="1" lang="zh-CN" altLang="en-US">
                <a:solidFill>
                  <a:schemeClr val="tx2">
                    <a:lumMod val="60000"/>
                    <a:lumOff val="40000"/>
                  </a:schemeClr>
                </a:solidFill>
              </a:rPr>
              <a:t>下载地址：</a:t>
            </a:r>
            <a:r>
              <a:rPr kumimoji="1" lang="en-US" altLang="zh-CN">
                <a:solidFill>
                  <a:schemeClr val="tx2">
                    <a:lumMod val="60000"/>
                    <a:lumOff val="40000"/>
                  </a:schemeClr>
                </a:solidFill>
              </a:rPr>
              <a:t>https://downloads.mysql.com/archives/installer/</a:t>
            </a:r>
            <a:endParaRPr kumimoji="1" lang="zh-CN" altLang="en-US" dirty="0">
              <a:solidFill>
                <a:schemeClr val="tx2">
                  <a:lumMod val="60000"/>
                  <a:lumOff val="40000"/>
                </a:schemeClr>
              </a:solidFill>
            </a:endParaRPr>
          </a:p>
        </p:txBody>
      </p:sp>
      <p:sp>
        <p:nvSpPr>
          <p:cNvPr id="3" name="标题 2"/>
          <p:cNvSpPr>
            <a:spLocks noGrp="1"/>
          </p:cNvSpPr>
          <p:nvPr>
            <p:ph type="title"/>
          </p:nvPr>
        </p:nvSpPr>
        <p:spPr/>
        <p:txBody>
          <a:bodyPr/>
          <a:lstStyle/>
          <a:p>
            <a:r>
              <a:rPr kumimoji="1" lang="en-US" altLang="zh-CN"/>
              <a:t>MySQL</a:t>
            </a:r>
            <a:r>
              <a:rPr kumimoji="1" lang="zh-CN" altLang="en-US"/>
              <a:t>的安装和使用</a:t>
            </a:r>
            <a:r>
              <a:rPr kumimoji="1" lang="en-US" altLang="zh-CN"/>
              <a:t>-</a:t>
            </a:r>
            <a:r>
              <a:rPr kumimoji="1" lang="zh-CN" altLang="en-US"/>
              <a:t>步骤安装</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、安装包下载</a:t>
            </a:r>
            <a:endParaRPr kumimoji="1" lang="zh-CN" altLang="en-US" dirty="0"/>
          </a:p>
        </p:txBody>
      </p:sp>
      <p:pic>
        <p:nvPicPr>
          <p:cNvPr id="6" name="图片 5"/>
          <p:cNvPicPr>
            <a:picLocks noChangeAspect="1"/>
          </p:cNvPicPr>
          <p:nvPr/>
        </p:nvPicPr>
        <p:blipFill>
          <a:blip r:embed="rId1"/>
          <a:stretch>
            <a:fillRect/>
          </a:stretch>
        </p:blipFill>
        <p:spPr>
          <a:xfrm>
            <a:off x="710878" y="1993916"/>
            <a:ext cx="10749600" cy="4758671"/>
          </a:xfrm>
          <a:prstGeom prst="rect">
            <a:avLst/>
          </a:prstGeom>
          <a:ln>
            <a:solidFill>
              <a:schemeClr val="bg1">
                <a:lumMod val="85000"/>
              </a:schemeClr>
            </a:solidFill>
          </a:ln>
        </p:spPr>
      </p:pic>
    </p:spTree>
  </p:cSld>
  <p:clrMapOvr>
    <a:masterClrMapping/>
  </p:clrMapOvr>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创建触发器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5" name="文本框 14"/>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073394" y="2177246"/>
            <a:ext cx="10185889"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如果触发器存在，则先删除</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trigger_test1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trigger_test1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trigger_test1</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触发时机：当添加</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user</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表数据时触发</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row</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有新用户注册</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添加数据，触发器自动执行并添加日志代码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张三</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创建触发器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5" name="文本框 14"/>
          <p:cNvSpPr txBox="1"/>
          <p:nvPr/>
        </p:nvSpPr>
        <p:spPr>
          <a:xfrm>
            <a:off x="721200" y="170190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073394" y="2177246"/>
            <a:ext cx="10185889"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如果触发器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trigger_test2</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存在，则先删除</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trigger_test2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创建触发器</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trigger_test2</a:t>
            </a:r>
            <a:endPar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trigger_test2</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触发时机：当修改</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user</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表数据时触发</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row</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每一行</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用户修改发生了修改</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end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delimiter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添加数据，触发器自动执行并添加日志代码</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'888888'</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uid</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-NEW</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与</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OLD</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5" name="文本框 14"/>
          <p:cNvSpPr txBox="1"/>
          <p:nvPr/>
        </p:nvSpPr>
        <p:spPr>
          <a:xfrm>
            <a:off x="721200" y="16124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p:cNvSpPr txBox="1"/>
          <p:nvPr/>
        </p:nvSpPr>
        <p:spPr>
          <a:xfrm>
            <a:off x="576628" y="2095981"/>
            <a:ext cx="110387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中定义了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NEW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OLD</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，用来表示触发器的所在表中，触发了触发器的那一行数据，来引用触发器中发生变化的记录内容，具体地：</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graphicFrame>
        <p:nvGraphicFramePr>
          <p:cNvPr id="5" name="表格 5"/>
          <p:cNvGraphicFramePr>
            <a:graphicFrameLocks noGrp="1"/>
          </p:cNvGraphicFramePr>
          <p:nvPr/>
        </p:nvGraphicFramePr>
        <p:xfrm>
          <a:off x="788974" y="2954215"/>
          <a:ext cx="9445272" cy="2206869"/>
        </p:xfrm>
        <a:graphic>
          <a:graphicData uri="http://schemas.openxmlformats.org/drawingml/2006/table">
            <a:tbl>
              <a:tblPr firstRow="1" bandRow="1">
                <a:tableStyleId>{5C22544A-7EE6-4342-B048-85BDC9FD1C3A}</a:tableStyleId>
              </a:tblPr>
              <a:tblGrid>
                <a:gridCol w="4722636"/>
                <a:gridCol w="4722636"/>
              </a:tblGrid>
              <a:tr h="532269">
                <a:tc>
                  <a:txBody>
                    <a:bodyPr/>
                    <a:lstStyle/>
                    <a:p>
                      <a:pPr algn="ctr"/>
                      <a:r>
                        <a:rPr lang="zh-CN" altLang="en-US" sz="1600"/>
                        <a:t>触发器类型 </a:t>
                      </a:r>
                      <a:endParaRPr lang="en-US" altLang="zh-CN" sz="1600"/>
                    </a:p>
                  </a:txBody>
                  <a:tcPr/>
                </a:tc>
                <a:tc>
                  <a:txBody>
                    <a:bodyPr/>
                    <a:lstStyle/>
                    <a:p>
                      <a:r>
                        <a:rPr lang="zh-CN" altLang="en-US" sz="1600"/>
                        <a:t>触发器类型</a:t>
                      </a:r>
                      <a:r>
                        <a:rPr lang="en-US" altLang="zh-CN" sz="1600"/>
                        <a:t>NEW </a:t>
                      </a:r>
                      <a:r>
                        <a:rPr lang="zh-CN" altLang="en-US" sz="1600"/>
                        <a:t>和 </a:t>
                      </a:r>
                      <a:r>
                        <a:rPr lang="en-US" altLang="zh-CN" sz="1600"/>
                        <a:t>OLD</a:t>
                      </a:r>
                      <a:r>
                        <a:rPr lang="zh-CN" altLang="en-US" sz="1600"/>
                        <a:t>的使用</a:t>
                      </a:r>
                      <a:endParaRPr lang="zh-CN" altLang="en-US" sz="1600"/>
                    </a:p>
                  </a:txBody>
                  <a:tcPr/>
                </a:tc>
              </a:tr>
              <a:tr h="532269">
                <a:tc>
                  <a:txBody>
                    <a:bodyPr/>
                    <a:lstStyle/>
                    <a:p>
                      <a:pPr algn="ctr"/>
                      <a:r>
                        <a:rPr lang="en-US" altLang="zh-CN" sz="1600"/>
                        <a:t>INSERT </a:t>
                      </a:r>
                      <a:r>
                        <a:rPr lang="zh-CN" altLang="en-US" sz="1600"/>
                        <a:t>型触发器</a:t>
                      </a:r>
                      <a:endParaRPr lang="zh-CN" altLang="en-US" sz="1600"/>
                    </a:p>
                  </a:txBody>
                  <a:tcPr/>
                </a:tc>
                <a:tc>
                  <a:txBody>
                    <a:bodyPr/>
                    <a:lstStyle/>
                    <a:p>
                      <a:pPr marL="0" algn="l" defTabSz="1219200" rtl="0" eaLnBrk="1" latinLnBrk="0" hangingPunct="1"/>
                      <a:r>
                        <a:rPr lang="en-US" altLang="zh-CN" sz="1600" kern="1200">
                          <a:solidFill>
                            <a:schemeClr val="dk1"/>
                          </a:solidFill>
                          <a:latin typeface="+mn-lt"/>
                          <a:ea typeface="+mn-ea"/>
                          <a:cs typeface="+mn-cs"/>
                        </a:rPr>
                        <a:t>NEW </a:t>
                      </a:r>
                      <a:r>
                        <a:rPr lang="zh-CN" altLang="en-US" sz="1600" kern="1200">
                          <a:solidFill>
                            <a:schemeClr val="dk1"/>
                          </a:solidFill>
                          <a:latin typeface="+mn-lt"/>
                          <a:ea typeface="+mn-ea"/>
                          <a:cs typeface="+mn-cs"/>
                        </a:rPr>
                        <a:t>表示将要或者已经新增的数据</a:t>
                      </a:r>
                      <a:endParaRPr lang="zh-CN" altLang="en-US" sz="1600" kern="1200">
                        <a:solidFill>
                          <a:schemeClr val="dk1"/>
                        </a:solidFill>
                        <a:latin typeface="+mn-lt"/>
                        <a:ea typeface="+mn-ea"/>
                        <a:cs typeface="+mn-cs"/>
                      </a:endParaRPr>
                    </a:p>
                  </a:txBody>
                  <a:tcPr/>
                </a:tc>
              </a:tr>
              <a:tr h="610062">
                <a:tc>
                  <a:txBody>
                    <a:bodyPr/>
                    <a:lstStyle/>
                    <a:p>
                      <a:pPr marL="0" algn="ctr" defTabSz="1219200" rtl="0" eaLnBrk="1" latinLnBrk="0" hangingPunct="1"/>
                      <a:r>
                        <a:rPr lang="en-US" altLang="zh-CN" sz="1600" kern="1200">
                          <a:solidFill>
                            <a:schemeClr val="dk1"/>
                          </a:solidFill>
                          <a:latin typeface="+mn-lt"/>
                          <a:ea typeface="+mn-ea"/>
                          <a:cs typeface="+mn-cs"/>
                        </a:rPr>
                        <a:t>UPDATE </a:t>
                      </a:r>
                      <a:r>
                        <a:rPr lang="zh-CN" altLang="en-US" sz="1600" kern="1200">
                          <a:solidFill>
                            <a:schemeClr val="dk1"/>
                          </a:solidFill>
                          <a:latin typeface="+mn-lt"/>
                          <a:ea typeface="+mn-ea"/>
                          <a:cs typeface="+mn-cs"/>
                        </a:rPr>
                        <a:t>型触发器</a:t>
                      </a:r>
                      <a:endParaRPr lang="zh-CN" altLang="en-US" sz="1600" kern="1200">
                        <a:solidFill>
                          <a:schemeClr val="dk1"/>
                        </a:solidFill>
                        <a:latin typeface="+mn-lt"/>
                        <a:ea typeface="+mn-ea"/>
                        <a:cs typeface="+mn-cs"/>
                      </a:endParaRPr>
                    </a:p>
                  </a:txBody>
                  <a:tcPr/>
                </a:tc>
                <a:tc>
                  <a:txBody>
                    <a:bodyPr/>
                    <a:lstStyle/>
                    <a:p>
                      <a:r>
                        <a:rPr lang="en-US" altLang="zh-CN" sz="1600" kern="1200">
                          <a:solidFill>
                            <a:schemeClr val="dk1"/>
                          </a:solidFill>
                          <a:latin typeface="+mn-lt"/>
                          <a:ea typeface="+mn-ea"/>
                          <a:cs typeface="+mn-cs"/>
                        </a:rPr>
                        <a:t>OLD </a:t>
                      </a:r>
                      <a:r>
                        <a:rPr lang="zh-CN" altLang="en-US" sz="1600" kern="1200">
                          <a:solidFill>
                            <a:schemeClr val="dk1"/>
                          </a:solidFill>
                          <a:latin typeface="+mn-lt"/>
                          <a:ea typeface="+mn-ea"/>
                          <a:cs typeface="+mn-cs"/>
                        </a:rPr>
                        <a:t>表示修改之前的数据 </a:t>
                      </a:r>
                      <a:r>
                        <a:rPr lang="en-US" altLang="zh-CN" sz="1600" kern="1200">
                          <a:solidFill>
                            <a:schemeClr val="dk1"/>
                          </a:solidFill>
                          <a:latin typeface="+mn-lt"/>
                          <a:ea typeface="+mn-ea"/>
                          <a:cs typeface="+mn-cs"/>
                        </a:rPr>
                        <a:t>, NEW </a:t>
                      </a:r>
                      <a:r>
                        <a:rPr lang="zh-CN" altLang="en-US" sz="1600" kern="1200">
                          <a:solidFill>
                            <a:schemeClr val="dk1"/>
                          </a:solidFill>
                          <a:latin typeface="+mn-lt"/>
                          <a:ea typeface="+mn-ea"/>
                          <a:cs typeface="+mn-cs"/>
                        </a:rPr>
                        <a:t>表示将要或已经修改后的数据</a:t>
                      </a:r>
                      <a:endParaRPr lang="zh-CN" altLang="en-US" sz="1600" kern="1200">
                        <a:solidFill>
                          <a:schemeClr val="dk1"/>
                        </a:solidFill>
                        <a:latin typeface="+mn-lt"/>
                        <a:ea typeface="+mn-ea"/>
                        <a:cs typeface="+mn-cs"/>
                      </a:endParaRPr>
                    </a:p>
                  </a:txBody>
                  <a:tcPr/>
                </a:tc>
              </a:tr>
              <a:tr h="532269">
                <a:tc>
                  <a:txBody>
                    <a:bodyPr/>
                    <a:lstStyle/>
                    <a:p>
                      <a:pPr marL="0" algn="ctr" defTabSz="1219200" rtl="0" eaLnBrk="1" latinLnBrk="0" hangingPunct="1"/>
                      <a:r>
                        <a:rPr lang="en-US" altLang="zh-CN" sz="1600" kern="1200">
                          <a:solidFill>
                            <a:schemeClr val="dk1"/>
                          </a:solidFill>
                          <a:latin typeface="+mn-lt"/>
                          <a:ea typeface="+mn-ea"/>
                          <a:cs typeface="+mn-cs"/>
                        </a:rPr>
                        <a:t>DELETE </a:t>
                      </a:r>
                      <a:r>
                        <a:rPr lang="zh-CN" altLang="en-US" sz="1600" kern="1200">
                          <a:solidFill>
                            <a:schemeClr val="dk1"/>
                          </a:solidFill>
                          <a:latin typeface="+mn-lt"/>
                          <a:ea typeface="+mn-ea"/>
                          <a:cs typeface="+mn-cs"/>
                        </a:rPr>
                        <a:t>型触发器</a:t>
                      </a:r>
                      <a:endParaRPr lang="zh-CN" altLang="en-US" sz="1600" kern="1200">
                        <a:solidFill>
                          <a:schemeClr val="dk1"/>
                        </a:solidFill>
                        <a:latin typeface="+mn-lt"/>
                        <a:ea typeface="+mn-ea"/>
                        <a:cs typeface="+mn-cs"/>
                      </a:endParaRPr>
                    </a:p>
                  </a:txBody>
                  <a:tcPr/>
                </a:tc>
                <a:tc>
                  <a:txBody>
                    <a:bodyPr/>
                    <a:lstStyle/>
                    <a:p>
                      <a:r>
                        <a:rPr lang="en-US" altLang="zh-CN" sz="1600" kern="1200">
                          <a:solidFill>
                            <a:schemeClr val="dk1"/>
                          </a:solidFill>
                          <a:latin typeface="+mn-lt"/>
                          <a:ea typeface="+mn-ea"/>
                          <a:cs typeface="+mn-cs"/>
                        </a:rPr>
                        <a:t>OLD </a:t>
                      </a:r>
                      <a:r>
                        <a:rPr lang="zh-CN" altLang="en-US" sz="1600" kern="1200">
                          <a:solidFill>
                            <a:schemeClr val="dk1"/>
                          </a:solidFill>
                          <a:latin typeface="+mn-lt"/>
                          <a:ea typeface="+mn-ea"/>
                          <a:cs typeface="+mn-cs"/>
                        </a:rPr>
                        <a:t>表示将要或者已经删除的数据</a:t>
                      </a:r>
                      <a:endParaRPr lang="zh-CN" altLang="en-US" sz="1600" kern="1200">
                        <a:solidFill>
                          <a:schemeClr val="dk1"/>
                        </a:solidFill>
                        <a:latin typeface="+mn-lt"/>
                        <a:ea typeface="+mn-ea"/>
                        <a:cs typeface="+mn-cs"/>
                      </a:endParaRPr>
                    </a:p>
                  </a:txBody>
                  <a:tcPr/>
                </a:tc>
              </a:tr>
            </a:tbl>
          </a:graphicData>
        </a:graphic>
      </p:graphicFrame>
      <p:sp>
        <p:nvSpPr>
          <p:cNvPr id="17" name="文本框 16"/>
          <p:cNvSpPr txBox="1"/>
          <p:nvPr/>
        </p:nvSpPr>
        <p:spPr>
          <a:xfrm>
            <a:off x="901943" y="5593711"/>
            <a:ext cx="1038811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highlight>
                  <a:srgbClr val="FFFF00"/>
                </a:highlight>
                <a:uLnTx/>
                <a:uFillTx/>
                <a:latin typeface="微软雅黑" pitchFamily="34" charset="-122"/>
                <a:ea typeface="微软雅黑" pitchFamily="34" charset="-122"/>
                <a:cs typeface="+mn-cs"/>
              </a:rPr>
              <a:t>使用方法：</a:t>
            </a:r>
            <a:endParaRPr kumimoji="0" lang="zh-CN" altLang="en-US" sz="1600" b="0" i="0" u="none" strike="noStrike" kern="1200" cap="none" spc="0" normalizeH="0" baseline="0" noProof="0">
              <a:ln>
                <a:noFill/>
              </a:ln>
              <a:solidFill>
                <a:prstClr val="black"/>
              </a:solidFill>
              <a:effectLst/>
              <a:highlight>
                <a:srgbClr val="FFFF00"/>
              </a:highlight>
              <a:uLnTx/>
              <a:uFillTx/>
              <a:latin typeface="Lucida Grande" panose="020B0600040502020204"/>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highlight>
                  <a:srgbClr val="FFFF00"/>
                </a:highlight>
                <a:uLnTx/>
                <a:uFillTx/>
                <a:latin typeface="微软雅黑" pitchFamily="34" charset="-122"/>
                <a:ea typeface="微软雅黑" pitchFamily="34" charset="-122"/>
                <a:cs typeface="+mn-cs"/>
              </a:rPr>
              <a:t>　　</a:t>
            </a:r>
            <a:r>
              <a:rPr kumimoji="0" lang="en-US" altLang="zh-CN" sz="1600" b="0" i="0" u="none" strike="noStrike" kern="1200" cap="none" spc="0" normalizeH="0" baseline="0" noProof="0">
                <a:ln>
                  <a:noFill/>
                </a:ln>
                <a:solidFill>
                  <a:prstClr val="black"/>
                </a:solidFill>
                <a:effectLst/>
                <a:highlight>
                  <a:srgbClr val="FFFF00"/>
                </a:highlight>
                <a:uLnTx/>
                <a:uFillTx/>
                <a:latin typeface="微软雅黑" pitchFamily="34" charset="-122"/>
                <a:ea typeface="微软雅黑" pitchFamily="34" charset="-122"/>
                <a:cs typeface="+mn-cs"/>
              </a:rPr>
              <a:t>NEW.columnName </a:t>
            </a:r>
            <a:r>
              <a:rPr kumimoji="0" lang="zh-CN" altLang="en-US" sz="1600" b="0" i="0" u="none" strike="noStrike" kern="1200" cap="none" spc="0" normalizeH="0" baseline="0" noProof="0">
                <a:ln>
                  <a:noFill/>
                </a:ln>
                <a:solidFill>
                  <a:prstClr val="black"/>
                </a:solidFill>
                <a:effectLst/>
                <a:highlight>
                  <a:srgbClr val="FFFF00"/>
                </a:highlight>
                <a:uLnTx/>
                <a:uFillTx/>
                <a:latin typeface="微软雅黑" pitchFamily="34" charset="-122"/>
                <a:ea typeface="微软雅黑" pitchFamily="34" charset="-122"/>
                <a:cs typeface="+mn-cs"/>
              </a:rPr>
              <a:t>（</a:t>
            </a:r>
            <a:r>
              <a:rPr kumimoji="0" lang="en-US" altLang="zh-CN" sz="1600" b="0" i="0" u="none" strike="noStrike" kern="1200" cap="none" spc="0" normalizeH="0" baseline="0" noProof="0">
                <a:ln>
                  <a:noFill/>
                </a:ln>
                <a:solidFill>
                  <a:prstClr val="black"/>
                </a:solidFill>
                <a:effectLst/>
                <a:highlight>
                  <a:srgbClr val="FFFF00"/>
                </a:highlight>
                <a:uLnTx/>
                <a:uFillTx/>
                <a:latin typeface="微软雅黑" pitchFamily="34" charset="-122"/>
                <a:ea typeface="微软雅黑" pitchFamily="34" charset="-122"/>
                <a:cs typeface="+mn-cs"/>
              </a:rPr>
              <a:t>columnName</a:t>
            </a:r>
            <a:r>
              <a:rPr kumimoji="0" lang="zh-CN" altLang="en-US" sz="1600" b="0" i="0" u="none" strike="noStrike" kern="1200" cap="none" spc="0" normalizeH="0" baseline="0" noProof="0">
                <a:ln>
                  <a:noFill/>
                </a:ln>
                <a:solidFill>
                  <a:prstClr val="black"/>
                </a:solidFill>
                <a:effectLst/>
                <a:highlight>
                  <a:srgbClr val="FFFF00"/>
                </a:highlight>
                <a:uLnTx/>
                <a:uFillTx/>
                <a:latin typeface="微软雅黑" pitchFamily="34" charset="-122"/>
                <a:ea typeface="微软雅黑" pitchFamily="34" charset="-122"/>
                <a:cs typeface="+mn-cs"/>
              </a:rPr>
              <a:t>为相应数据表某一列名）</a:t>
            </a:r>
            <a:endParaRPr kumimoji="0" lang="zh-CN" altLang="en-US" sz="1600" b="0" i="0" u="none" strike="noStrike" kern="1200" cap="none" spc="0" normalizeH="0" baseline="0" noProof="0">
              <a:ln>
                <a:noFill/>
              </a:ln>
              <a:solidFill>
                <a:prstClr val="black"/>
              </a:solidFill>
              <a:effectLst/>
              <a:highlight>
                <a:srgbClr val="FFFF00"/>
              </a:highlight>
              <a:uLnTx/>
              <a:uFillTx/>
              <a:latin typeface="Lucida Grande" panose="020B0600040502020204"/>
              <a:ea typeface="黑体"/>
              <a:cs typeface="+mn-cs"/>
            </a:endParaRPr>
          </a:p>
        </p:txBody>
      </p:sp>
    </p:spTree>
  </p:cSld>
  <p:clrMapOvr>
    <a:masterClrMapping/>
  </p:clrMapOvr>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522420" y="11957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-NEW</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与</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OLD</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5" name="文本框 14"/>
          <p:cNvSpPr txBox="1"/>
          <p:nvPr/>
        </p:nvSpPr>
        <p:spPr>
          <a:xfrm>
            <a:off x="576628" y="16205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866042" y="2274838"/>
            <a:ext cx="10792558" cy="203132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trigger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trigger_test3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after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each</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row</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user_logs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now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concat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有新用户添加，信息为</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uid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username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NEW</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password</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测试</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4</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赵六</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'123456'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13" name="文本框 12"/>
          <p:cNvSpPr txBox="1"/>
          <p:nvPr/>
        </p:nvSpPr>
        <p:spPr>
          <a:xfrm>
            <a:off x="721200" y="3150445"/>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删除触发器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866042" y="2054340"/>
            <a:ext cx="1079255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triggers</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6" name="文本框 5"/>
          <p:cNvSpPr txBox="1"/>
          <p:nvPr/>
        </p:nvSpPr>
        <p:spPr>
          <a:xfrm>
            <a:off x="674820" y="13481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操作</a:t>
            </a:r>
            <a:r>
              <a:rPr kumimoji="0" lang="en-US" altLang="zh-CN"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查看触发器</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66042" y="4029376"/>
            <a:ext cx="10792558"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drop trigger [if exists] trigger_name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drop</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trigger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if</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exists</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trigger_test1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的触发器</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74820" y="1348184"/>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rPr>
              <a:t>注意事项</a:t>
            </a:r>
            <a:endParaRPr kumimoji="0" lang="zh-CN" altLang="en-US" sz="1800" b="1" i="0" u="none" strike="noStrike" kern="1200" cap="none" spc="0" normalizeH="0" baseline="0" noProof="0">
              <a:ln>
                <a:noFill/>
              </a:ln>
              <a:solidFill>
                <a:srgbClr val="4BACC6"/>
              </a:solidFill>
              <a:effectLst/>
              <a:highlight>
                <a:srgbClr val="FFFFFF"/>
              </a:highligh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66042" y="1946532"/>
            <a:ext cx="9992458" cy="156966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中触发器中不能对本表进行 </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,update ,delete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操作，以免递归循环触发</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尽量少使用触发器，假设触发器触发每次执行</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table 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条数据，那么就需要触发</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次触发器，光是触发器执行的时间就花费了</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500s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，而</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 500</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条数据一共是</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1s</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，那么这个</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insert</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的效率就非常低了。</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3.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触发器是针对每一行的；对增删改非常频繁的表上切记不要使用触发器，因为它会非常消耗资源。 </a:t>
            </a:r>
            <a:endParaRPr kumimoji="0" lang="en-US" altLang="zh-CN" sz="1600" b="0" i="0" u="none" strike="noStrike" kern="1200" cap="none" spc="0" normalizeH="0" baseline="0" noProof="0">
              <a:ln>
                <a:noFill/>
              </a:ln>
              <a:solidFill>
                <a:prstClr val="black"/>
              </a:solidFill>
              <a:effectLst/>
              <a:uLnTx/>
              <a:uFillTx/>
              <a:latin typeface="Alibaba PuHuiTi B"/>
              <a:ea typeface="黑体"/>
              <a:cs typeface="+mn-cs"/>
            </a:endParaRPr>
          </a:p>
        </p:txBody>
      </p:sp>
    </p:spTree>
  </p:cSld>
  <p:clrMapOvr>
    <a:masterClrMapping/>
  </p:clrMapOvr>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的索引</a:t>
            </a:r>
            <a:endParaRPr kumimoji="1" lang="zh-CN" altLang="en-US" dirty="0"/>
          </a:p>
        </p:txBody>
      </p:sp>
    </p:spTree>
  </p:cSld>
  <p:clrMapOvr>
    <a:masterClrMapping/>
  </p:clrMapOvr>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lang="zh-CN" altLang="en-US"/>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603398" y="1892594"/>
            <a:ext cx="11166844" cy="1846659"/>
          </a:xfrm>
          <a:prstGeom prst="rect">
            <a:avLst/>
          </a:prstGeom>
          <a:noFill/>
        </p:spPr>
        <p:txBody>
          <a:bodyPr wrap="square">
            <a:spAutoFit/>
          </a:bodyPr>
          <a:lstStyle/>
          <a:p>
            <a:r>
              <a:rPr lang="zh-CN" altLang="en-US" sz="1600">
                <a:latin typeface="Alibaba PuHuiTi B"/>
              </a:rPr>
              <a:t>　</a:t>
            </a:r>
            <a:r>
              <a:rPr lang="zh-CN" altLang="en-US" sz="1600">
                <a:latin typeface="Arial" panose="020B0604020202020204" pitchFamily="34" charset="0"/>
              </a:rPr>
              <a:t>索引是通过某种算法，构建出一个数据模型，用于快速找出在某个列中有一特定值的行，不使用索引，</a:t>
            </a:r>
            <a:r>
              <a:rPr lang="en-US" altLang="zh-CN" sz="1600">
                <a:latin typeface="Arial" panose="020B0604020202020204" pitchFamily="34" charset="0"/>
              </a:rPr>
              <a:t>MySQL</a:t>
            </a:r>
            <a:r>
              <a:rPr lang="zh-CN" altLang="en-US" sz="1600">
                <a:latin typeface="Arial" panose="020B0604020202020204" pitchFamily="34" charset="0"/>
              </a:rPr>
              <a:t>必须从第一条记录开始读完整个表，直到找出相关的行，表越大，查询数据所花费的时间就越多，如果表中查询的列有一个索引，</a:t>
            </a:r>
            <a:r>
              <a:rPr lang="en-US" altLang="zh-CN" sz="1600">
                <a:latin typeface="Arial" panose="020B0604020202020204" pitchFamily="34" charset="0"/>
              </a:rPr>
              <a:t>MySQL</a:t>
            </a:r>
            <a:r>
              <a:rPr lang="zh-CN" altLang="en-US" sz="1600">
                <a:latin typeface="Arial" panose="020B0604020202020204" pitchFamily="34" charset="0"/>
              </a:rPr>
              <a:t>能够快速到达一个位置去搜索数据文件，而不必查看所有数据，那么将会节省很大一部分时间。</a:t>
            </a:r>
            <a:endParaRPr lang="zh-CN" altLang="en-US" sz="1600">
              <a:latin typeface="Arial" panose="020B0604020202020204" pitchFamily="34" charset="0"/>
            </a:endParaRPr>
          </a:p>
          <a:p>
            <a:endParaRPr lang="zh-CN" altLang="en-US" sz="1600">
              <a:latin typeface="Arial" panose="020B0604020202020204" pitchFamily="34" charset="0"/>
            </a:endParaRPr>
          </a:p>
          <a:p>
            <a:r>
              <a:rPr lang="zh-CN" altLang="en-US" sz="1600">
                <a:latin typeface="Arial" panose="020B0604020202020204" pitchFamily="34" charset="0"/>
              </a:rPr>
              <a:t>　索引类似一本书的目录，比如要查找</a:t>
            </a:r>
            <a:r>
              <a:rPr lang="en-US" altLang="zh-CN" sz="1600">
                <a:latin typeface="Arial" panose="020B0604020202020204" pitchFamily="34" charset="0"/>
              </a:rPr>
              <a:t>’student’</a:t>
            </a:r>
            <a:r>
              <a:rPr lang="zh-CN" altLang="en-US" sz="1600">
                <a:latin typeface="Arial" panose="020B0604020202020204" pitchFamily="34" charset="0"/>
              </a:rPr>
              <a:t>这个单词，可以先找到</a:t>
            </a:r>
            <a:r>
              <a:rPr lang="en-US" altLang="zh-CN" sz="1600">
                <a:latin typeface="Arial" panose="020B0604020202020204" pitchFamily="34" charset="0"/>
              </a:rPr>
              <a:t>s</a:t>
            </a:r>
            <a:r>
              <a:rPr lang="zh-CN" altLang="en-US" sz="1600">
                <a:latin typeface="Arial" panose="020B0604020202020204" pitchFamily="34" charset="0"/>
              </a:rPr>
              <a:t>开头的页然后向后查找，这个就类似索引。</a:t>
            </a:r>
            <a:endParaRPr lang="zh-CN" altLang="en-US" sz="1600">
              <a:latin typeface="Arial" panose="020B0604020202020204" pitchFamily="34" charset="0"/>
            </a:endParaRPr>
          </a:p>
          <a:p>
            <a:endParaRPr lang="zh-CN" altLang="en-US" sz="1600">
              <a:latin typeface="Arial" panose="020B0604020202020204" pitchFamily="34" charset="0"/>
            </a:endParaRPr>
          </a:p>
          <a:p>
            <a:r>
              <a:rPr lang="zh-CN" altLang="en-US"/>
              <a:t> </a:t>
            </a:r>
            <a:endParaRPr lang="zh-CN" altLang="en-US"/>
          </a:p>
        </p:txBody>
      </p:sp>
      <p:pic>
        <p:nvPicPr>
          <p:cNvPr id="9" name="图片 8"/>
          <p:cNvPicPr>
            <a:picLocks noChangeAspect="1"/>
          </p:cNvPicPr>
          <p:nvPr/>
        </p:nvPicPr>
        <p:blipFill>
          <a:blip r:embed="rId1"/>
          <a:stretch>
            <a:fillRect/>
          </a:stretch>
        </p:blipFill>
        <p:spPr>
          <a:xfrm>
            <a:off x="2879584" y="3335445"/>
            <a:ext cx="3670581" cy="2403231"/>
          </a:xfrm>
          <a:prstGeom prst="rect">
            <a:avLst/>
          </a:prstGeom>
        </p:spPr>
      </p:pic>
    </p:spTree>
  </p:cSld>
  <p:clrMapOvr>
    <a:masterClrMapping/>
  </p:clrMapOvr>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lang="zh-CN" altLang="en-US"/>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索引的分类</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pic>
        <p:nvPicPr>
          <p:cNvPr id="3" name="图片 2"/>
          <p:cNvPicPr>
            <a:picLocks noChangeAspect="1"/>
          </p:cNvPicPr>
          <p:nvPr/>
        </p:nvPicPr>
        <p:blipFill>
          <a:blip r:embed="rId1"/>
          <a:stretch>
            <a:fillRect/>
          </a:stretch>
        </p:blipFill>
        <p:spPr>
          <a:xfrm>
            <a:off x="1551154" y="2661336"/>
            <a:ext cx="7266920" cy="2995473"/>
          </a:xfrm>
          <a:prstGeom prst="rect">
            <a:avLst/>
          </a:prstGeom>
        </p:spPr>
      </p:pic>
      <p:sp>
        <p:nvSpPr>
          <p:cNvPr id="11" name="文本框 10"/>
          <p:cNvSpPr txBox="1"/>
          <p:nvPr/>
        </p:nvSpPr>
        <p:spPr>
          <a:xfrm>
            <a:off x="721200" y="1746904"/>
            <a:ext cx="9846401" cy="338554"/>
          </a:xfrm>
          <a:prstGeom prst="rect">
            <a:avLst/>
          </a:prstGeom>
          <a:noFill/>
        </p:spPr>
        <p:txBody>
          <a:bodyPr wrap="square">
            <a:spAutoFit/>
          </a:bodyPr>
          <a:lstStyle/>
          <a:p>
            <a:r>
              <a:rPr lang="zh-CN" altLang="en-US" sz="1600" b="0" i="0">
                <a:solidFill>
                  <a:srgbClr val="494949"/>
                </a:solidFill>
                <a:effectLst/>
                <a:latin typeface="Arial" panose="020B0604020202020204" pitchFamily="34" charset="0"/>
                <a:ea typeface="Alibaba PuHuiTi B"/>
              </a:rPr>
              <a:t>索引是存储引擎用来快速查找记录的一种数据结构，按照实现的方式类分，主要有</a:t>
            </a:r>
            <a:r>
              <a:rPr lang="en-US" altLang="zh-CN" sz="1600" b="0" i="0">
                <a:effectLst/>
                <a:highlight>
                  <a:srgbClr val="FFFF00"/>
                </a:highlight>
                <a:latin typeface="Arial" panose="020B0604020202020204" pitchFamily="34" charset="0"/>
                <a:ea typeface="Alibaba PuHuiTi B"/>
              </a:rPr>
              <a:t>Hash</a:t>
            </a:r>
            <a:r>
              <a:rPr lang="zh-CN" altLang="en-US" sz="1600" b="0" i="0">
                <a:effectLst/>
                <a:highlight>
                  <a:srgbClr val="FFFF00"/>
                </a:highlight>
                <a:latin typeface="Arial" panose="020B0604020202020204" pitchFamily="34" charset="0"/>
                <a:ea typeface="Alibaba PuHuiTi B"/>
              </a:rPr>
              <a:t>索引</a:t>
            </a:r>
            <a:r>
              <a:rPr lang="zh-CN" altLang="en-US" sz="1600" b="0" i="0">
                <a:solidFill>
                  <a:srgbClr val="494949"/>
                </a:solidFill>
                <a:effectLst/>
                <a:latin typeface="Arial" panose="020B0604020202020204" pitchFamily="34" charset="0"/>
                <a:ea typeface="Alibaba PuHuiTi B"/>
              </a:rPr>
              <a:t>和</a:t>
            </a:r>
            <a:r>
              <a:rPr lang="en-US" altLang="zh-CN" sz="1600" b="0" i="0">
                <a:solidFill>
                  <a:srgbClr val="494949"/>
                </a:solidFill>
                <a:effectLst/>
                <a:highlight>
                  <a:srgbClr val="FFFF00"/>
                </a:highlight>
                <a:latin typeface="Arial" panose="020B0604020202020204" pitchFamily="34" charset="0"/>
                <a:ea typeface="Alibaba PuHuiTi B"/>
              </a:rPr>
              <a:t>B+Tree</a:t>
            </a:r>
            <a:r>
              <a:rPr lang="zh-CN" altLang="en-US" sz="1600">
                <a:highlight>
                  <a:srgbClr val="FFFF00"/>
                </a:highlight>
                <a:latin typeface="Arial" panose="020B0604020202020204" pitchFamily="34" charset="0"/>
                <a:ea typeface="Alibaba PuHuiTi B"/>
              </a:rPr>
              <a:t>索引</a:t>
            </a:r>
            <a:endParaRPr lang="zh-CN" altLang="en-US" sz="1600">
              <a:highlight>
                <a:srgbClr val="FFFF00"/>
              </a:highlight>
              <a:latin typeface="Arial" panose="020B0604020202020204" pitchFamily="34" charset="0"/>
              <a:ea typeface="Alibaba PuHuiTi B"/>
            </a:endParaRPr>
          </a:p>
        </p:txBody>
      </p:sp>
      <p:sp>
        <p:nvSpPr>
          <p:cNvPr id="12" name="文本框 11"/>
          <p:cNvSpPr txBox="1"/>
          <p:nvPr/>
        </p:nvSpPr>
        <p:spPr>
          <a:xfrm>
            <a:off x="945329" y="232278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srgbClr val="FF0000"/>
                </a:solidFill>
                <a:latin typeface="-apple-system"/>
                <a:ea typeface="黑体"/>
              </a:rPr>
              <a:t>Hash</a:t>
            </a:r>
            <a:r>
              <a:rPr lang="zh-CN" altLang="en-US" sz="1600">
                <a:solidFill>
                  <a:srgbClr val="FF0000"/>
                </a:solidFill>
                <a:latin typeface="-apple-system"/>
                <a:ea typeface="黑体"/>
              </a:rPr>
              <a:t>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索引的分类</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pic>
        <p:nvPicPr>
          <p:cNvPr id="9" name="图片 8"/>
          <p:cNvPicPr>
            <a:picLocks noChangeAspect="1"/>
          </p:cNvPicPr>
          <p:nvPr/>
        </p:nvPicPr>
        <p:blipFill>
          <a:blip r:embed="rId1"/>
          <a:stretch>
            <a:fillRect/>
          </a:stretch>
        </p:blipFill>
        <p:spPr>
          <a:xfrm>
            <a:off x="905332" y="2353607"/>
            <a:ext cx="10206155" cy="3499777"/>
          </a:xfrm>
          <a:prstGeom prst="rect">
            <a:avLst/>
          </a:prstGeom>
        </p:spPr>
      </p:pic>
      <p:sp>
        <p:nvSpPr>
          <p:cNvPr id="7" name="文本框 6"/>
          <p:cNvSpPr txBox="1"/>
          <p:nvPr/>
        </p:nvSpPr>
        <p:spPr>
          <a:xfrm>
            <a:off x="841974" y="1757792"/>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srgbClr val="FF0000"/>
                </a:solidFill>
                <a:latin typeface="-apple-system"/>
                <a:ea typeface="黑体"/>
              </a:rPr>
              <a:t>B+Tree</a:t>
            </a:r>
            <a:r>
              <a:rPr lang="zh-CN" altLang="en-US" sz="1600">
                <a:solidFill>
                  <a:srgbClr val="FF0000"/>
                </a:solidFill>
                <a:latin typeface="-apple-system"/>
                <a:ea typeface="黑体"/>
              </a:rPr>
              <a:t>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23101" y="1536716"/>
            <a:ext cx="6480040" cy="4888885"/>
          </a:xfrm>
          <a:prstGeom prst="rect">
            <a:avLst/>
          </a:prstGeom>
        </p:spPr>
      </p:pic>
    </p:spTree>
  </p:cSld>
  <p:clrMapOvr>
    <a:masterClrMapping/>
  </p:clrMapOvr>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索引的分类</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pic>
        <p:nvPicPr>
          <p:cNvPr id="7" name="图片 6"/>
          <p:cNvPicPr>
            <a:picLocks noChangeAspect="1"/>
          </p:cNvPicPr>
          <p:nvPr/>
        </p:nvPicPr>
        <p:blipFill>
          <a:blip r:embed="rId1"/>
          <a:stretch>
            <a:fillRect/>
          </a:stretch>
        </p:blipFill>
        <p:spPr>
          <a:xfrm>
            <a:off x="1537035" y="2418757"/>
            <a:ext cx="5547578" cy="2891359"/>
          </a:xfrm>
          <a:prstGeom prst="rect">
            <a:avLst/>
          </a:prstGeom>
        </p:spPr>
      </p:pic>
      <p:sp>
        <p:nvSpPr>
          <p:cNvPr id="8" name="文本框 7"/>
          <p:cNvSpPr txBox="1"/>
          <p:nvPr/>
        </p:nvSpPr>
        <p:spPr>
          <a:xfrm>
            <a:off x="924339" y="1778016"/>
            <a:ext cx="8480066" cy="338554"/>
          </a:xfrm>
          <a:prstGeom prst="rect">
            <a:avLst/>
          </a:prstGeom>
          <a:noFill/>
        </p:spPr>
        <p:txBody>
          <a:bodyPr wrap="square">
            <a:spAutoFit/>
          </a:bodyPr>
          <a:lstStyle/>
          <a:p>
            <a:r>
              <a:rPr lang="zh-CN" altLang="en-US" sz="1600">
                <a:latin typeface="Alibaba PuHuiTi B"/>
              </a:rPr>
              <a:t>按照功能划分，索引划为以下分类</a:t>
            </a:r>
            <a:r>
              <a:rPr lang="en-US" altLang="zh-CN" sz="1600">
                <a:latin typeface="Alibaba PuHuiTi B"/>
              </a:rPr>
              <a:t>:</a:t>
            </a:r>
            <a:endParaRPr lang="zh-CN" altLang="en-US" sz="1600">
              <a:latin typeface="Alibaba PuHuiTi B"/>
            </a:endParaRPr>
          </a:p>
        </p:txBody>
      </p:sp>
    </p:spTree>
  </p:cSld>
  <p:clrMapOvr>
    <a:masterClrMapping/>
  </p:clrMapOvr>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9" name="文本框 8"/>
          <p:cNvSpPr txBox="1"/>
          <p:nvPr/>
        </p:nvSpPr>
        <p:spPr>
          <a:xfrm>
            <a:off x="942931" y="2450995"/>
            <a:ext cx="8478570" cy="1200329"/>
          </a:xfrm>
          <a:prstGeom prst="rect">
            <a:avLst/>
          </a:prstGeom>
          <a:noFill/>
        </p:spPr>
        <p:txBody>
          <a:bodyPr wrap="square">
            <a:spAutoFit/>
          </a:bodyPr>
          <a:lstStyle/>
          <a:p>
            <a:pPr marL="285750" indent="-285750">
              <a:buFont typeface="Arial" panose="020B0604020202020204" pitchFamily="34" charset="0"/>
              <a:buChar char="•"/>
            </a:pPr>
            <a:r>
              <a:rPr lang="zh-CN" altLang="en-US">
                <a:highlight>
                  <a:srgbClr val="FFFF00"/>
                </a:highlight>
              </a:rPr>
              <a:t>单列索引</a:t>
            </a:r>
            <a:r>
              <a:rPr lang="zh-CN" altLang="en-US"/>
              <a:t>：一个索引只包含单个列，但一个表中可以有多个单列索引</a:t>
            </a:r>
            <a:r>
              <a:rPr lang="en-US" altLang="zh-CN"/>
              <a:t>;</a:t>
            </a:r>
            <a:endParaRPr lang="en-US" altLang="zh-CN"/>
          </a:p>
          <a:p>
            <a:pPr marL="285750" indent="-285750">
              <a:buFont typeface="Arial" panose="020B0604020202020204" pitchFamily="34" charset="0"/>
              <a:buChar char="•"/>
            </a:pPr>
            <a:endParaRPr lang="en-US" altLang="zh-CN"/>
          </a:p>
          <a:p>
            <a:pPr marL="285750" indent="-285750">
              <a:buFont typeface="Arial" panose="020B0604020202020204" pitchFamily="34" charset="0"/>
              <a:buChar char="•"/>
            </a:pPr>
            <a:r>
              <a:rPr lang="zh-CN" altLang="en-US">
                <a:highlight>
                  <a:srgbClr val="FFFF00"/>
                </a:highlight>
              </a:rPr>
              <a:t>普通索引</a:t>
            </a:r>
            <a:r>
              <a:rPr lang="zh-CN" altLang="en-US"/>
              <a:t>：</a:t>
            </a:r>
            <a:r>
              <a:rPr lang="en-US" altLang="zh-CN"/>
              <a:t>MySQL</a:t>
            </a:r>
            <a:r>
              <a:rPr lang="zh-CN" altLang="en-US"/>
              <a:t>中基本索引类型，没有什么限制，允许在定义索引的列中插入重复值和空值，纯粹为了查询数据更快一点。</a:t>
            </a:r>
            <a:endParaRPr lang="zh-CN" altLang="en-US"/>
          </a:p>
        </p:txBody>
      </p:sp>
      <p:sp>
        <p:nvSpPr>
          <p:cNvPr id="11" name="文本框 10"/>
          <p:cNvSpPr txBox="1"/>
          <p:nvPr/>
        </p:nvSpPr>
        <p:spPr>
          <a:xfrm>
            <a:off x="1013651" y="182762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12" name="图片 11"/>
          <p:cNvPicPr>
            <a:picLocks noChangeAspect="1"/>
          </p:cNvPicPr>
          <p:nvPr/>
        </p:nvPicPr>
        <p:blipFill>
          <a:blip r:embed="rId1"/>
          <a:stretch>
            <a:fillRect/>
          </a:stretch>
        </p:blipFill>
        <p:spPr>
          <a:xfrm>
            <a:off x="2101361" y="3936138"/>
            <a:ext cx="4420544" cy="2303957"/>
          </a:xfrm>
          <a:prstGeom prst="rect">
            <a:avLst/>
          </a:prstGeom>
        </p:spPr>
      </p:pic>
    </p:spTree>
  </p:cSld>
  <p:clrMapOvr>
    <a:masterClrMapping/>
  </p:clrMapOvr>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867425" y="1941138"/>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1158755" y="2454650"/>
            <a:ext cx="10173833" cy="4247317"/>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database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mydb5</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use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mydb5</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endParaRPr>
          </a:p>
          <a:p>
            <a:endPar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endParaRPr>
          </a:p>
          <a:p>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1-</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创建表的时候直接指定</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sid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endParaRPr>
          </a:p>
          <a:p>
            <a:r>
              <a:rPr lang="en-US" altLang="zh-CN" b="1" kern="0">
                <a:solidFill>
                  <a:srgbClr val="000080"/>
                </a:solidFill>
                <a:latin typeface="Courier New" panose="02070309020205020404" pitchFamily="49" charset="0"/>
                <a:ea typeface="宋体" pitchFamily="2" charset="-122"/>
                <a:cs typeface="Times New Roman" panose="02020603050405020304" pitchFamily="18" charset="0"/>
              </a:rPr>
              <a:t>    </a:t>
            </a:r>
            <a:r>
              <a:rPr lang="en-US" altLang="zh-CN" kern="0">
                <a:solidFill>
                  <a:srgbClr val="000000"/>
                </a:solidFill>
                <a:latin typeface="Courier New" panose="02070309020205020404" pitchFamily="49" charset="0"/>
                <a:ea typeface="宋体" pitchFamily="2" charset="-122"/>
                <a:cs typeface="Times New Roman" panose="02020603050405020304" pitchFamily="18" charset="0"/>
              </a:rPr>
              <a:t>card_id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gender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age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birth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date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    </a:t>
            </a:r>
            <a:r>
              <a:rPr lang="en-US" altLang="zh-CN" kern="0">
                <a:solidFill>
                  <a:srgbClr val="000000"/>
                </a:solidFill>
                <a:latin typeface="Courier New" panose="02070309020205020404" pitchFamily="49" charset="0"/>
                <a:ea typeface="宋体" pitchFamily="2" charset="-122"/>
                <a:cs typeface="Times New Roman" panose="02020603050405020304" pitchFamily="18" charset="0"/>
              </a:rPr>
              <a:t>phone_num</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 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score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double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index</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index_name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给</a:t>
            </a:r>
            <a:r>
              <a:rPr lang="en-US" altLang="zh-CN" sz="1800">
                <a:solidFill>
                  <a:srgbClr val="008000"/>
                </a:solidFill>
                <a:effectLst/>
                <a:latin typeface="Courier New" panose="02070309020205020404" pitchFamily="49" charset="0"/>
              </a:rPr>
              <a:t>name</a:t>
            </a:r>
            <a:r>
              <a:rPr lang="zh-CN" altLang="en-US" sz="1800">
                <a:solidFill>
                  <a:srgbClr val="008000"/>
                </a:solidFill>
                <a:effectLst/>
                <a:latin typeface="Courier New" panose="02070309020205020404" pitchFamily="49" charset="0"/>
              </a:rPr>
              <a:t>列创建索引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867425" y="1885891"/>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1009083" y="2413337"/>
            <a:ext cx="10173833" cy="203132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直接创建</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8000"/>
                </a:solidFill>
                <a:latin typeface="Courier New" panose="02070309020205020404" pitchFamily="49" charset="0"/>
                <a:ea typeface="宋体" pitchFamily="2" charset="-122"/>
                <a:cs typeface="Times New Roman" panose="02020603050405020304" pitchFamily="18" charset="0"/>
              </a:rPr>
              <a:t>-- create index indexname on tablename(columnname); </a:t>
            </a:r>
            <a:endParaRPr lang="zh-CN" altLang="zh-CN" kern="0">
              <a:solidFill>
                <a:srgbClr val="008000"/>
              </a:solidFill>
              <a:latin typeface="Courier New" panose="02070309020205020404" pitchFamily="49" charset="0"/>
              <a:ea typeface="宋体" pitchFamily="2" charset="-122"/>
              <a:cs typeface="Times New Roman" panose="02020603050405020304" pitchFamily="18"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index_gender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student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gender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方式</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3-</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修改表结构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添加索引</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kern="0">
                <a:solidFill>
                  <a:srgbClr val="008000"/>
                </a:solidFill>
                <a:latin typeface="Courier New" panose="02070309020205020404" pitchFamily="49" charset="0"/>
                <a:ea typeface="宋体" pitchFamily="2" charset="-122"/>
                <a:cs typeface="Times New Roman" panose="02020603050405020304" pitchFamily="18" charset="0"/>
              </a:rPr>
              <a:t>-- alter table tablename add index indexname(columnname)</a:t>
            </a:r>
            <a:endParaRPr lang="en-US" altLang="zh-CN" kern="0">
              <a:solidFill>
                <a:srgbClr val="008000"/>
              </a:solidFill>
              <a:latin typeface="Courier New" panose="02070309020205020404" pitchFamily="49" charset="0"/>
              <a:ea typeface="宋体" pitchFamily="2" charset="-122"/>
              <a:cs typeface="Times New Roman" panose="02020603050405020304" pitchFamily="18"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index_age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age</a:t>
            </a:r>
            <a:r>
              <a:rPr lang="en-US" altLang="zh-CN" sz="1800" b="1">
                <a:solidFill>
                  <a:srgbClr val="000080"/>
                </a:solidFill>
                <a:effectLst/>
                <a:latin typeface="Courier New" panose="02070309020205020404" pitchFamily="49" charset="0"/>
              </a:rPr>
              <a:t>);</a:t>
            </a:r>
            <a:endParaRPr lang="en-US" altLang="zh-CN">
              <a:effectLst/>
            </a:endParaRPr>
          </a:p>
        </p:txBody>
      </p:sp>
    </p:spTree>
  </p:cSld>
  <p:clrMapOvr>
    <a:masterClrMapping/>
  </p:clrMapOvr>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1009083" y="2178557"/>
            <a:ext cx="10642727"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-- 1</a:t>
            </a:r>
            <a:r>
              <a:rPr lang="zh-CN" altLang="en-US" sz="1800">
                <a:solidFill>
                  <a:srgbClr val="008000"/>
                </a:solidFill>
                <a:effectLst/>
                <a:latin typeface="Courier New" panose="02070309020205020404" pitchFamily="49" charset="0"/>
              </a:rPr>
              <a:t>、查看数据库所有索引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select * from mysql.`innodb_index_stats` a where a.`database_name` = '</a:t>
            </a:r>
            <a:r>
              <a:rPr lang="zh-CN" altLang="en-US" sz="1800">
                <a:solidFill>
                  <a:srgbClr val="008000"/>
                </a:solidFill>
                <a:effectLst/>
                <a:latin typeface="Courier New" panose="02070309020205020404" pitchFamily="49" charset="0"/>
              </a:rPr>
              <a:t>数据库名</a:t>
            </a:r>
            <a:r>
              <a:rPr lang="en-US" altLang="zh-CN" sz="1800">
                <a:solidFill>
                  <a:srgbClr val="008000"/>
                </a:solidFill>
                <a:effectLst/>
                <a:latin typeface="Courier New" panose="02070309020205020404" pitchFamily="49" charset="0"/>
              </a:rPr>
              <a:t>’;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mysql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`innodb_index_stats`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`database_name`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'mydb5'</a:t>
            </a:r>
            <a:r>
              <a:rPr lang="en-US" altLang="zh-CN" sz="1800" b="1">
                <a:solidFill>
                  <a:srgbClr val="000080"/>
                </a:solidFill>
                <a:effectLst/>
                <a:latin typeface="Courier New" panose="02070309020205020404" pitchFamily="49" charset="0"/>
              </a:rPr>
              <a:t>;</a:t>
            </a:r>
            <a:endParaRPr lang="en-US" altLang="zh-CN">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1087529" y="3812420"/>
            <a:ext cx="9166961" cy="1645760"/>
          </a:xfrm>
          <a:prstGeom prst="rect">
            <a:avLst/>
          </a:prstGeom>
        </p:spPr>
      </p:pic>
    </p:spTree>
  </p:cSld>
  <p:clrMapOvr>
    <a:masterClrMapping/>
  </p:clrMapOvr>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1009083" y="2178557"/>
            <a:ext cx="10642727" cy="1754326"/>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-- 2</a:t>
            </a:r>
            <a:r>
              <a:rPr lang="zh-CN" altLang="en-US" sz="1800">
                <a:solidFill>
                  <a:srgbClr val="008000"/>
                </a:solidFill>
                <a:effectLst/>
                <a:latin typeface="Courier New" panose="02070309020205020404" pitchFamily="49" charset="0"/>
              </a:rPr>
              <a:t>、查看表中所有索引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select * from mysql.`innodb_index_stats` a where a.`database_name` = '</a:t>
            </a:r>
            <a:r>
              <a:rPr lang="zh-CN" altLang="en-US" sz="1800">
                <a:solidFill>
                  <a:srgbClr val="008000"/>
                </a:solidFill>
                <a:effectLst/>
                <a:latin typeface="Courier New" panose="02070309020205020404" pitchFamily="49" charset="0"/>
              </a:rPr>
              <a:t>数据库名</a:t>
            </a:r>
            <a:r>
              <a:rPr lang="en-US" altLang="zh-CN" sz="1800">
                <a:solidFill>
                  <a:srgbClr val="008000"/>
                </a:solidFill>
                <a:effectLst/>
                <a:latin typeface="Courier New" panose="02070309020205020404" pitchFamily="49" charset="0"/>
              </a:rPr>
              <a:t>' and a.table_name like '%</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mysql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`innodb_index_stats` a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`database_name`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'mydb5'</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table_name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'%student%'</a:t>
            </a:r>
            <a:r>
              <a:rPr lang="en-US" altLang="zh-CN" sz="1800" b="1">
                <a:solidFill>
                  <a:srgbClr val="000080"/>
                </a:solidFill>
                <a:effectLst/>
                <a:latin typeface="Courier New" panose="02070309020205020404" pitchFamily="49" charset="0"/>
              </a:rPr>
              <a:t>;</a:t>
            </a:r>
            <a:endParaRPr lang="en-US" altLang="zh-CN">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101917" y="4130847"/>
            <a:ext cx="10621908" cy="1765018"/>
          </a:xfrm>
          <a:prstGeom prst="rect">
            <a:avLst/>
          </a:prstGeom>
        </p:spPr>
      </p:pic>
    </p:spTree>
  </p:cSld>
  <p:clrMapOvr>
    <a:masterClrMapping/>
  </p:clrMapOvr>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查看索引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普通索引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1090564" y="2279333"/>
            <a:ext cx="10173833"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-- 3</a:t>
            </a:r>
            <a:r>
              <a:rPr lang="zh-CN" altLang="en-US" sz="1800">
                <a:solidFill>
                  <a:srgbClr val="008000"/>
                </a:solidFill>
                <a:effectLst/>
                <a:latin typeface="Courier New" panose="02070309020205020404" pitchFamily="49" charset="0"/>
              </a:rPr>
              <a:t>、查看表中所有索引 </a:t>
            </a:r>
            <a:endParaRPr lang="en-US" altLang="zh-CN" sz="1800">
              <a:solidFill>
                <a:srgbClr val="008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show index from table_name;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show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student</a:t>
            </a:r>
            <a:r>
              <a:rPr lang="en-US" altLang="zh-CN" sz="1800" b="1">
                <a:solidFill>
                  <a:srgbClr val="000080"/>
                </a:solidFill>
                <a:effectLst/>
                <a:latin typeface="Courier New" panose="02070309020205020404" pitchFamily="49" charset="0"/>
              </a:rPr>
              <a:t>;</a:t>
            </a:r>
            <a:endParaRPr lang="en-US" altLang="zh-CN">
              <a:effectLst/>
            </a:endParaRPr>
          </a:p>
        </p:txBody>
      </p:sp>
      <p:pic>
        <p:nvPicPr>
          <p:cNvPr id="3" name="图片 2"/>
          <p:cNvPicPr>
            <a:picLocks noChangeAspect="1"/>
          </p:cNvPicPr>
          <p:nvPr/>
        </p:nvPicPr>
        <p:blipFill>
          <a:blip r:embed="rId1"/>
          <a:stretch>
            <a:fillRect/>
          </a:stretch>
        </p:blipFill>
        <p:spPr>
          <a:xfrm>
            <a:off x="949486" y="3655338"/>
            <a:ext cx="10708173" cy="567696"/>
          </a:xfrm>
          <a:prstGeom prst="rect">
            <a:avLst/>
          </a:prstGeom>
        </p:spPr>
      </p:pic>
    </p:spTree>
  </p:cSld>
  <p:clrMapOvr>
    <a:masterClrMapping/>
  </p:clrMapOvr>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lang="zh-CN" altLang="en-US" b="1">
                <a:solidFill>
                  <a:srgbClr val="4BACC6"/>
                </a:solidFill>
                <a:latin typeface="PingFang SC" panose="020B0400000000000000" charset="-122"/>
                <a:ea typeface="阿里巴巴普惠体" panose="00020600040101010101" pitchFamily="18" charset="-122"/>
              </a:rPr>
              <a:t>删除</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867425" y="177157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1090564" y="2279333"/>
            <a:ext cx="10173833" cy="1200329"/>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索引名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索引名 </a:t>
            </a:r>
            <a:endParaRPr lang="zh-CN" altLang="en-US">
              <a:effectLst/>
            </a:endParaRPr>
          </a:p>
          <a:p>
            <a:endParaRPr lang="en-US" altLang="zh-CN">
              <a:effectLst/>
            </a:endParaRPr>
          </a:p>
        </p:txBody>
      </p:sp>
      <p:sp>
        <p:nvSpPr>
          <p:cNvPr id="9" name="文本框 8"/>
          <p:cNvSpPr txBox="1"/>
          <p:nvPr/>
        </p:nvSpPr>
        <p:spPr>
          <a:xfrm>
            <a:off x="867425" y="388858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1090564" y="4420850"/>
            <a:ext cx="10173832"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index_gender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student </a:t>
            </a:r>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index_name</a:t>
            </a:r>
            <a:endParaRPr lang="en-US" altLang="zh-CN">
              <a:effectLst/>
            </a:endParaRPr>
          </a:p>
        </p:txBody>
      </p:sp>
    </p:spTree>
  </p:cSld>
  <p:clrMapOvr>
    <a:masterClrMapping/>
  </p:clrMapOvr>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lang="zh-CN" altLang="en-US" b="1">
                <a:solidFill>
                  <a:srgbClr val="4BACC6"/>
                </a:solidFill>
                <a:highlight>
                  <a:srgbClr val="FFFF00"/>
                </a:highlight>
                <a:latin typeface="PingFang SC" panose="020B0400000000000000" charset="-122"/>
                <a:ea typeface="阿里巴巴普惠体" panose="00020600040101010101" pitchFamily="18" charset="-122"/>
              </a:rPr>
              <a:t>唯一</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9" name="文本框 8"/>
          <p:cNvSpPr txBox="1"/>
          <p:nvPr/>
        </p:nvSpPr>
        <p:spPr>
          <a:xfrm>
            <a:off x="1013651" y="2444897"/>
            <a:ext cx="9396441" cy="5847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prstClr val="black"/>
                </a:solidFill>
                <a:latin typeface="Alibaba PuHuiTi B"/>
                <a:ea typeface="黑体"/>
              </a:rPr>
              <a:t>唯一索引</a:t>
            </a:r>
            <a:r>
              <a:rPr kumimoji="0" lang="zh-CN" altLang="en-US" sz="1600" b="0" i="0" u="none" strike="noStrike" kern="1200" cap="none" spc="0" normalizeH="0" baseline="0" noProof="0">
                <a:ln>
                  <a:noFill/>
                </a:ln>
                <a:solidFill>
                  <a:prstClr val="black"/>
                </a:solidFill>
                <a:effectLst/>
                <a:uLnTx/>
                <a:uFillTx/>
                <a:latin typeface="Alibaba PuHuiTi B"/>
                <a:ea typeface="黑体"/>
              </a:rPr>
              <a:t>与前面的普通索引类似，不同的就是：索引列的值必须唯一，但允许有空值。如果是组合索引，则列值的组合必须唯一。它有以下几种创建方式：</a:t>
            </a: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sp>
        <p:nvSpPr>
          <p:cNvPr id="11" name="文本框 10"/>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7" name="图片 6"/>
          <p:cNvPicPr>
            <a:picLocks noChangeAspect="1"/>
          </p:cNvPicPr>
          <p:nvPr/>
        </p:nvPicPr>
        <p:blipFill>
          <a:blip r:embed="rId1"/>
          <a:stretch>
            <a:fillRect/>
          </a:stretch>
        </p:blipFill>
        <p:spPr>
          <a:xfrm>
            <a:off x="1827181" y="3269738"/>
            <a:ext cx="5547578" cy="2891359"/>
          </a:xfrm>
          <a:prstGeom prst="rect">
            <a:avLst/>
          </a:prstGeom>
        </p:spPr>
      </p:pic>
    </p:spTree>
  </p:cSld>
  <p:clrMapOvr>
    <a:masterClrMapping/>
  </p:clrMapOvr>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唯一索引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67425" y="169700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创建索引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p:cNvSpPr txBox="1"/>
          <p:nvPr/>
        </p:nvSpPr>
        <p:spPr>
          <a:xfrm>
            <a:off x="1013650" y="2035554"/>
            <a:ext cx="8478570" cy="418576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1-</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创建表的时候直接指定</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student2</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sid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endParaRPr>
          </a:p>
          <a:p>
            <a:r>
              <a:rPr lang="en-US" altLang="zh-CN" sz="1400" b="1" kern="0">
                <a:solidFill>
                  <a:srgbClr val="000080"/>
                </a:solidFill>
                <a:latin typeface="Courier New" panose="02070309020205020404" pitchFamily="49" charset="0"/>
                <a:ea typeface="宋体" pitchFamily="2" charset="-122"/>
                <a:cs typeface="Times New Roman" panose="02020603050405020304" pitchFamily="18" charset="0"/>
              </a:rPr>
              <a:t>    </a:t>
            </a:r>
            <a:r>
              <a:rPr lang="en-US" altLang="zh-CN" sz="1400" kern="0">
                <a:solidFill>
                  <a:srgbClr val="000000"/>
                </a:solidFill>
                <a:latin typeface="Courier New" panose="02070309020205020404" pitchFamily="49" charset="0"/>
                <a:ea typeface="宋体" pitchFamily="2" charset="-122"/>
                <a:cs typeface="Times New Roman" panose="02020603050405020304" pitchFamily="18" charset="0"/>
              </a:rPr>
              <a:t>card_id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gender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age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birth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date</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    </a:t>
            </a:r>
            <a:r>
              <a:rPr lang="en-US" altLang="zh-CN" sz="1400" kern="0">
                <a:solidFill>
                  <a:srgbClr val="000000"/>
                </a:solidFill>
                <a:latin typeface="Courier New" panose="02070309020205020404" pitchFamily="49" charset="0"/>
                <a:ea typeface="宋体" pitchFamily="2" charset="-122"/>
                <a:cs typeface="Times New Roman" panose="02020603050405020304" pitchFamily="18" charset="0"/>
              </a:rPr>
              <a:t>phone_num</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 varchar</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score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double</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itchFamily="2" charset="-122"/>
                <a:cs typeface="Times New Roman" panose="02020603050405020304" pitchFamily="18" charset="0"/>
              </a:rPr>
              <a:t>unique</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index_card_id</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card_id</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 </a:t>
            </a:r>
            <a:r>
              <a:rPr lang="en-US" altLang="zh-CN" sz="1400">
                <a:solidFill>
                  <a:srgbClr val="008000"/>
                </a:solidFill>
                <a:effectLst/>
                <a:latin typeface="Courier New" panose="02070309020205020404" pitchFamily="49" charset="0"/>
              </a:rPr>
              <a:t>-- </a:t>
            </a:r>
            <a:r>
              <a:rPr lang="zh-CN" altLang="en-US" sz="1400">
                <a:solidFill>
                  <a:srgbClr val="008000"/>
                </a:solidFill>
                <a:effectLst/>
                <a:latin typeface="Courier New" panose="02070309020205020404" pitchFamily="49" charset="0"/>
              </a:rPr>
              <a:t>给</a:t>
            </a:r>
            <a:r>
              <a:rPr lang="en-US" altLang="zh-CN" sz="1400">
                <a:solidFill>
                  <a:srgbClr val="008000"/>
                </a:solidFill>
                <a:effectLst/>
                <a:latin typeface="Courier New" panose="02070309020205020404" pitchFamily="49" charset="0"/>
              </a:rPr>
              <a:t>card_id</a:t>
            </a:r>
            <a:r>
              <a:rPr lang="zh-CN" altLang="en-US" sz="1400">
                <a:solidFill>
                  <a:srgbClr val="008000"/>
                </a:solidFill>
                <a:effectLst/>
                <a:latin typeface="Courier New" panose="02070309020205020404" pitchFamily="49" charset="0"/>
              </a:rPr>
              <a:t>列创建索引</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2-</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直接创建</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create unique index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索引名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on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列名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unique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index</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index_card_id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student2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latin typeface="Courier New" panose="02070309020205020404" pitchFamily="49" charset="0"/>
                <a:ea typeface="宋体" pitchFamily="2" charset="-122"/>
                <a:cs typeface="Times New Roman" panose="02020603050405020304" pitchFamily="18" charset="0"/>
              </a:rPr>
              <a:t>card_id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方式</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3-</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修改表结构</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添加索引</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alter table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表名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add unique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索引名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列名</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alter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student2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add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unique</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index_</a:t>
            </a:r>
            <a:r>
              <a:rPr lang="en-US" altLang="zh-CN" sz="1400" kern="0">
                <a:solidFill>
                  <a:srgbClr val="000000"/>
                </a:solidFill>
                <a:latin typeface="Courier New" panose="02070309020205020404" pitchFamily="49" charset="0"/>
                <a:ea typeface="宋体" pitchFamily="2" charset="-122"/>
                <a:cs typeface="Times New Roman" panose="02020603050405020304" pitchFamily="18" charset="0"/>
              </a:rPr>
              <a:t>phone_num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latin typeface="Courier New" panose="02070309020205020404" pitchFamily="49" charset="0"/>
                <a:ea typeface="宋体" pitchFamily="2" charset="-122"/>
                <a:cs typeface="Times New Roman" panose="02020603050405020304" pitchFamily="18" charset="0"/>
              </a:rPr>
              <a:t>phone_num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5260" y="1457271"/>
            <a:ext cx="6026082" cy="4546395"/>
          </a:xfrm>
          <a:prstGeom prst="rect">
            <a:avLst/>
          </a:prstGeom>
        </p:spPr>
      </p:pic>
      <p:sp>
        <p:nvSpPr>
          <p:cNvPr id="8" name="文本框 7"/>
          <p:cNvSpPr txBox="1"/>
          <p:nvPr/>
        </p:nvSpPr>
        <p:spPr>
          <a:xfrm>
            <a:off x="1763139" y="6244479"/>
            <a:ext cx="9268028" cy="369332"/>
          </a:xfrm>
          <a:prstGeom prst="rect">
            <a:avLst/>
          </a:prstGeom>
          <a:noFill/>
        </p:spPr>
        <p:txBody>
          <a:bodyPr wrap="square">
            <a:spAutoFit/>
          </a:bodyPr>
          <a:lstStyle/>
          <a:p>
            <a:r>
              <a:rPr lang="zh-CN" altLang="en-US"/>
              <a:t>此后按照流程安装即可，遇到`Next`（下一步）直接点击即可</a:t>
            </a:r>
            <a:endParaRPr lang="zh-CN" altLang="en-US"/>
          </a:p>
        </p:txBody>
      </p:sp>
    </p:spTree>
  </p:cSld>
  <p:clrMapOvr>
    <a:masterClrMapping/>
  </p:clrMapOvr>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701731"/>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唯一索引</a:t>
            </a:r>
            <a:endPar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67425" y="203319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删除索引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p:cNvSpPr txBox="1"/>
          <p:nvPr/>
        </p:nvSpPr>
        <p:spPr>
          <a:xfrm>
            <a:off x="867425" y="2707944"/>
            <a:ext cx="8478570" cy="923330"/>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index_card_id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student2 </a:t>
            </a:r>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或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student2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index_</a:t>
            </a:r>
            <a:r>
              <a:rPr lang="en-US" altLang="zh-CN" sz="1800" kern="0">
                <a:solidFill>
                  <a:srgbClr val="000000"/>
                </a:solidFill>
                <a:latin typeface="Courier New" panose="02070309020205020404" pitchFamily="49" charset="0"/>
                <a:ea typeface="宋体" pitchFamily="2" charset="-122"/>
                <a:cs typeface="Times New Roman" panose="02020603050405020304" pitchFamily="18" charset="0"/>
              </a:rPr>
              <a:t>phone_num</a:t>
            </a:r>
            <a:endParaRPr lang="en-US" altLang="zh-CN" sz="1400">
              <a:effectLst/>
            </a:endParaRPr>
          </a:p>
        </p:txBody>
      </p:sp>
    </p:spTree>
  </p:cSld>
  <p:clrMapOvr>
    <a:masterClrMapping/>
  </p:clrMapOvr>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单列索引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主键索引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224481" y="2367953"/>
            <a:ext cx="8478570" cy="584775"/>
          </a:xfrm>
          <a:prstGeom prst="rect">
            <a:avLst/>
          </a:prstGeom>
          <a:noFill/>
        </p:spPr>
        <p:txBody>
          <a:bodyPr wrap="square">
            <a:spAutoFit/>
          </a:bodyPr>
          <a:lstStyle/>
          <a:p>
            <a:r>
              <a:rPr lang="zh-CN" altLang="en-US" sz="1600" b="0" i="0">
                <a:solidFill>
                  <a:srgbClr val="000000"/>
                </a:solidFill>
                <a:effectLst/>
                <a:latin typeface="PingFang SC" panose="020B0400000000000000" charset="-122"/>
              </a:rPr>
              <a:t>每张表一般都会有自己的主键，当我们在创建表时，</a:t>
            </a:r>
            <a:r>
              <a:rPr lang="en-US" altLang="zh-CN" sz="1600">
                <a:solidFill>
                  <a:srgbClr val="000000"/>
                </a:solidFill>
                <a:latin typeface="PingFang SC" panose="020B0400000000000000" charset="-122"/>
              </a:rPr>
              <a:t>MySQL</a:t>
            </a:r>
            <a:r>
              <a:rPr lang="zh-CN" altLang="en-US" sz="1600">
                <a:solidFill>
                  <a:srgbClr val="000000"/>
                </a:solidFill>
                <a:latin typeface="PingFang SC" panose="020B0400000000000000" charset="-122"/>
              </a:rPr>
              <a:t>会自动</a:t>
            </a:r>
            <a:r>
              <a:rPr lang="zh-CN" altLang="en-US" sz="1600" b="0" i="0">
                <a:solidFill>
                  <a:srgbClr val="000000"/>
                </a:solidFill>
                <a:effectLst/>
                <a:latin typeface="PingFang SC" panose="020B0400000000000000" charset="-122"/>
              </a:rPr>
              <a:t>在主键列上建立一个索引，这就是主键索引。主键是具有唯一性并且不允许为</a:t>
            </a:r>
            <a:r>
              <a:rPr lang="en-US" altLang="zh-CN" sz="1600" b="0" i="0">
                <a:solidFill>
                  <a:srgbClr val="000000"/>
                </a:solidFill>
                <a:effectLst/>
                <a:latin typeface="PingFang SC" panose="020B0400000000000000" charset="-122"/>
              </a:rPr>
              <a:t>NULL</a:t>
            </a:r>
            <a:r>
              <a:rPr lang="zh-CN" altLang="en-US" sz="1600" b="0" i="0">
                <a:solidFill>
                  <a:srgbClr val="000000"/>
                </a:solidFill>
                <a:effectLst/>
                <a:latin typeface="PingFang SC" panose="020B0400000000000000" charset="-122"/>
              </a:rPr>
              <a:t>，所以他是一种特殊的唯一索引。</a:t>
            </a:r>
            <a:endParaRPr lang="zh-CN" altLang="en-US" sz="1600"/>
          </a:p>
        </p:txBody>
      </p:sp>
      <p:pic>
        <p:nvPicPr>
          <p:cNvPr id="8" name="图片 7"/>
          <p:cNvPicPr>
            <a:picLocks noChangeAspect="1"/>
          </p:cNvPicPr>
          <p:nvPr/>
        </p:nvPicPr>
        <p:blipFill>
          <a:blip r:embed="rId1"/>
          <a:stretch>
            <a:fillRect/>
          </a:stretch>
        </p:blipFill>
        <p:spPr>
          <a:xfrm>
            <a:off x="1818388" y="3115850"/>
            <a:ext cx="5547578" cy="2891359"/>
          </a:xfrm>
          <a:prstGeom prst="rect">
            <a:avLst/>
          </a:prstGeom>
        </p:spPr>
      </p:pic>
    </p:spTree>
  </p:cSld>
  <p:clrMapOvr>
    <a:masterClrMapping/>
  </p:clrMapOvr>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1013651" y="186627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242065" y="2196536"/>
            <a:ext cx="9985711" cy="830997"/>
          </a:xfrm>
          <a:prstGeom prst="rect">
            <a:avLst/>
          </a:prstGeom>
          <a:noFill/>
        </p:spPr>
        <p:txBody>
          <a:bodyPr wrap="square">
            <a:spAutoFit/>
          </a:bodyPr>
          <a:lstStyle/>
          <a:p>
            <a:pPr marL="285750" indent="-285750" algn="l">
              <a:buFont typeface="Arial" panose="020B0604020202020204" pitchFamily="34" charset="0"/>
              <a:buChar char="•"/>
            </a:pPr>
            <a:r>
              <a:rPr lang="zh-CN" altLang="en-US" sz="1600" b="0" i="0">
                <a:solidFill>
                  <a:srgbClr val="000000"/>
                </a:solidFill>
                <a:effectLst/>
                <a:latin typeface="Alibaba PuHuiTi B"/>
              </a:rPr>
              <a:t>组合索引也叫复合索引，指的是我们在建立索引的时候使用多个字段，例如同时使用身份证和手机号建立索引，同样的可以建立为普通索引或者是唯一索引。</a:t>
            </a:r>
            <a:endParaRPr lang="en-US" altLang="zh-CN" sz="1600">
              <a:solidFill>
                <a:srgbClr val="222222"/>
              </a:solidFill>
              <a:latin typeface="Alibaba PuHuiTi B"/>
            </a:endParaRPr>
          </a:p>
          <a:p>
            <a:pPr marL="285750" indent="-285750" algn="l">
              <a:buFont typeface="Arial" panose="020B0604020202020204" pitchFamily="34" charset="0"/>
              <a:buChar char="•"/>
            </a:pPr>
            <a:r>
              <a:rPr lang="zh-CN" altLang="en-US" sz="1600" b="0" i="0">
                <a:solidFill>
                  <a:srgbClr val="000000"/>
                </a:solidFill>
                <a:effectLst/>
                <a:latin typeface="Alibaba PuHuiTi B"/>
              </a:rPr>
              <a:t>复合索引的使用复合最左原则。</a:t>
            </a:r>
            <a:endParaRPr lang="zh-CN" altLang="en-US" sz="1600" b="0" i="0">
              <a:solidFill>
                <a:srgbClr val="222222"/>
              </a:solidFill>
              <a:effectLst/>
              <a:latin typeface="Alibaba PuHuiTi B"/>
            </a:endParaRPr>
          </a:p>
        </p:txBody>
      </p:sp>
      <p:sp>
        <p:nvSpPr>
          <p:cNvPr id="8" name="文本框 7"/>
          <p:cNvSpPr txBox="1"/>
          <p:nvPr/>
        </p:nvSpPr>
        <p:spPr>
          <a:xfrm>
            <a:off x="1154328" y="3886927"/>
            <a:ext cx="9642278"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创建索引的基本语法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indexname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a:t>
            </a:r>
            <a:r>
              <a:rPr lang="en-US" altLang="zh-CN">
                <a:solidFill>
                  <a:srgbClr val="000000"/>
                </a:solidFill>
                <a:latin typeface="Courier New" panose="02070309020205020404" pitchFamily="49" charset="0"/>
              </a:rPr>
              <a:t>table_name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column1</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length</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column2</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length</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p:txBody>
      </p:sp>
      <p:sp>
        <p:nvSpPr>
          <p:cNvPr id="10" name="文本框 9"/>
          <p:cNvSpPr txBox="1"/>
          <p:nvPr/>
        </p:nvSpPr>
        <p:spPr>
          <a:xfrm>
            <a:off x="1048820" y="3038185"/>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格式</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1274861" y="2445299"/>
            <a:ext cx="9642277" cy="286232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组合索引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mydb5</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创建索引的基本语法</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普通索引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create index indexname on table_name(column1(length),column2(length));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phone_num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操作</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删除索引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drop</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创建索引的基本语法</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唯一索引</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unique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index</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index_phone_name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student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phone_num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name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p:cNvSpPr txBox="1"/>
          <p:nvPr/>
        </p:nvSpPr>
        <p:spPr>
          <a:xfrm>
            <a:off x="1083990" y="1904950"/>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创建索引</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组合索引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67424" y="2345480"/>
            <a:ext cx="10956401" cy="3416320"/>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'15100046637'</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'15100046637'</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张三</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phone_num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'15100046637'</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endParaRPr lang="en-US" altLang="zh-CN" sz="1800">
              <a:solidFill>
                <a:srgbClr val="008000"/>
              </a:solidFill>
              <a:effectLst/>
              <a:latin typeface="Courier New" panose="02070309020205020404" pitchFamily="49" charset="0"/>
            </a:endParaRPr>
          </a:p>
          <a:p>
            <a:r>
              <a:rPr lang="zh-CN" altLang="en-US" sz="1800">
                <a:solidFill>
                  <a:srgbClr val="008000"/>
                </a:solidFill>
                <a:effectLst/>
                <a:latin typeface="Courier New" panose="02070309020205020404" pitchFamily="49" charset="0"/>
              </a:rPr>
              <a:t>  三条</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只有 </a:t>
            </a:r>
            <a:r>
              <a:rPr lang="en-US" altLang="zh-CN" sz="1800">
                <a:solidFill>
                  <a:srgbClr val="008000"/>
                </a:solidFill>
                <a:effectLst/>
                <a:latin typeface="Courier New" panose="02070309020205020404" pitchFamily="49" charset="0"/>
              </a:rPr>
              <a:t>2 </a:t>
            </a:r>
            <a:r>
              <a:rPr lang="zh-CN" altLang="en-US" sz="1800">
                <a:solidFill>
                  <a:srgbClr val="008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能使用的到索引</a:t>
            </a:r>
            <a:r>
              <a:rPr lang="en-US" altLang="zh-CN" sz="1800">
                <a:solidFill>
                  <a:srgbClr val="008000"/>
                </a:solidFill>
                <a:effectLst/>
                <a:latin typeface="Courier New" panose="02070309020205020404" pitchFamily="49" charset="0"/>
              </a:rPr>
              <a:t>idx_phone_name,</a:t>
            </a:r>
            <a:r>
              <a:rPr lang="zh-CN" altLang="en-US" sz="1800">
                <a:solidFill>
                  <a:srgbClr val="008000"/>
                </a:solidFill>
                <a:effectLst/>
                <a:latin typeface="Courier New" panose="02070309020205020404" pitchFamily="49" charset="0"/>
              </a:rPr>
              <a:t>因为条件里面必须包含索引前面的字段  才能够进行匹配。</a:t>
            </a:r>
            <a:endParaRPr lang="en-US" altLang="zh-CN" sz="1800">
              <a:solidFill>
                <a:srgbClr val="008000"/>
              </a:solidFill>
              <a:effectLst/>
              <a:latin typeface="Courier New" panose="02070309020205020404" pitchFamily="49" charset="0"/>
            </a:endParaRPr>
          </a:p>
          <a:p>
            <a:r>
              <a:rPr lang="en-US" altLang="zh-CN">
                <a:solidFill>
                  <a:srgbClr val="008000"/>
                </a:solidFill>
                <a:latin typeface="Courier New" panose="02070309020205020404" pitchFamily="49" charset="0"/>
              </a:rPr>
              <a:t>  </a:t>
            </a:r>
            <a:r>
              <a:rPr lang="zh-CN" altLang="en-US" sz="1800">
                <a:solidFill>
                  <a:srgbClr val="008000"/>
                </a:solidFill>
                <a:effectLst/>
                <a:latin typeface="Courier New" panose="02070309020205020404" pitchFamily="49" charset="0"/>
              </a:rPr>
              <a:t>而</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和</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相比</a:t>
            </a:r>
            <a:r>
              <a:rPr lang="en-US" altLang="zh-CN" sz="1800">
                <a:solidFill>
                  <a:srgbClr val="008000"/>
                </a:solidFill>
                <a:effectLst/>
                <a:latin typeface="Courier New" panose="02070309020205020404" pitchFamily="49" charset="0"/>
              </a:rPr>
              <a:t>where</a:t>
            </a:r>
            <a:r>
              <a:rPr lang="zh-CN" altLang="en-US" sz="1800">
                <a:solidFill>
                  <a:srgbClr val="008000"/>
                </a:solidFill>
                <a:effectLst/>
                <a:latin typeface="Courier New" panose="02070309020205020404" pitchFamily="49" charset="0"/>
              </a:rPr>
              <a:t>条件的顺序不一样，为什么</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可以用到索引呢？是因为</a:t>
            </a:r>
            <a:r>
              <a:rPr lang="en-US" altLang="zh-CN" sz="1800">
                <a:solidFill>
                  <a:srgbClr val="008000"/>
                </a:solidFill>
                <a:effectLst/>
                <a:latin typeface="Courier New" panose="02070309020205020404" pitchFamily="49" charset="0"/>
              </a:rPr>
              <a:t>mysql</a:t>
            </a:r>
            <a:r>
              <a:rPr lang="zh-CN" altLang="en-US" sz="1800">
                <a:solidFill>
                  <a:srgbClr val="008000"/>
                </a:solidFill>
                <a:effectLst/>
                <a:latin typeface="Courier New" panose="02070309020205020404" pitchFamily="49" charset="0"/>
              </a:rPr>
              <a:t>本身就有一层</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优化，他会根据</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来识别出来该用哪个索引，我们可以理解为</a:t>
            </a:r>
            <a:r>
              <a:rPr lang="en-US" altLang="zh-CN" sz="1800">
                <a:solidFill>
                  <a:srgbClr val="008000"/>
                </a:solidFill>
                <a:effectLst/>
                <a:latin typeface="Courier New" panose="02070309020205020404" pitchFamily="49" charset="0"/>
              </a:rPr>
              <a:t>3</a:t>
            </a:r>
            <a:r>
              <a:rPr lang="zh-CN" altLang="en-US" sz="1800">
                <a:solidFill>
                  <a:srgbClr val="008000"/>
                </a:solidFill>
                <a:effectLst/>
                <a:latin typeface="Courier New" panose="02070309020205020404" pitchFamily="49" charset="0"/>
              </a:rPr>
              <a:t>和</a:t>
            </a:r>
            <a:r>
              <a:rPr lang="en-US" altLang="zh-CN" sz="1800">
                <a:solidFill>
                  <a:srgbClr val="008000"/>
                </a:solidFill>
                <a:effectLst/>
                <a:latin typeface="Courier New" panose="02070309020205020404" pitchFamily="49" charset="0"/>
              </a:rPr>
              <a:t>4</a:t>
            </a:r>
            <a:r>
              <a:rPr lang="zh-CN" altLang="en-US" sz="1800">
                <a:solidFill>
                  <a:srgbClr val="008000"/>
                </a:solidFill>
                <a:effectLst/>
                <a:latin typeface="Courier New" panose="02070309020205020404" pitchFamily="49" charset="0"/>
              </a:rPr>
              <a:t>在</a:t>
            </a:r>
            <a:r>
              <a:rPr lang="en-US" altLang="zh-CN" sz="1800">
                <a:solidFill>
                  <a:srgbClr val="008000"/>
                </a:solidFill>
                <a:effectLst/>
                <a:latin typeface="Courier New" panose="02070309020205020404" pitchFamily="49" charset="0"/>
              </a:rPr>
              <a:t>mysql</a:t>
            </a:r>
            <a:r>
              <a:rPr lang="zh-CN" altLang="en-US" sz="1800">
                <a:solidFill>
                  <a:srgbClr val="008000"/>
                </a:solidFill>
                <a:effectLst/>
                <a:latin typeface="Courier New" panose="02070309020205020404" pitchFamily="49" charset="0"/>
              </a:rPr>
              <a:t>眼中是等价的。 </a:t>
            </a:r>
            <a:endParaRPr lang="en-US" altLang="zh-CN" sz="1800">
              <a:solidFill>
                <a:srgbClr val="008000"/>
              </a:solidFill>
              <a:effectLst/>
              <a:latin typeface="Courier New" panose="02070309020205020404" pitchFamily="49" charset="0"/>
            </a:endParaRPr>
          </a:p>
          <a:p>
            <a:endParaRPr lang="en-US" altLang="zh-CN">
              <a:solidFill>
                <a:srgbClr val="008000"/>
              </a:solidFill>
              <a:latin typeface="Courier New" panose="02070309020205020404" pitchFamily="49" charset="0"/>
            </a:endParaRPr>
          </a:p>
          <a:p>
            <a:r>
              <a:rPr lang="zh-CN" altLang="en-US" sz="1800">
                <a:solidFill>
                  <a:srgbClr val="008000"/>
                </a:solidFill>
                <a:effectLst/>
                <a:latin typeface="Courier New" panose="02070309020205020404" pitchFamily="49" charset="0"/>
              </a:rPr>
              <a:t>*</a:t>
            </a:r>
            <a:r>
              <a:rPr lang="en-US" altLang="zh-CN" sz="1800">
                <a:solidFill>
                  <a:srgbClr val="008000"/>
                </a:solidFill>
                <a:effectLst/>
                <a:latin typeface="Courier New" panose="02070309020205020404" pitchFamily="49" charset="0"/>
              </a:rPr>
              <a:t>/</a:t>
            </a:r>
            <a:endParaRPr lang="zh-CN" altLang="en-US">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3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06900" y="1344341"/>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lang="zh-CN" altLang="en-US" b="1">
                <a:solidFill>
                  <a:srgbClr val="4BACC6"/>
                </a:solidFill>
                <a:latin typeface="PingFang SC" panose="020B0400000000000000" charset="-122"/>
                <a:ea typeface="阿里巴巴普惠体" panose="00020600040101010101" pitchFamily="18" charset="-122"/>
              </a:rPr>
              <a:t>全文索引</a:t>
            </a:r>
            <a:endParaRPr lang="en-US" altLang="zh-CN" b="1">
              <a:solidFill>
                <a:srgbClr val="4BACC6"/>
              </a:solidFill>
              <a:latin typeface="PingFang SC" panose="020B0400000000000000" charset="-122"/>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987274" y="2243246"/>
            <a:ext cx="9913882"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444444"/>
                </a:solidFill>
                <a:latin typeface="Alibaba PuHuiTi B"/>
              </a:rPr>
              <a:t>全文索引的关键字是</a:t>
            </a:r>
            <a:r>
              <a:rPr lang="en-US" altLang="zh-CN" sz="1600">
                <a:solidFill>
                  <a:srgbClr val="444444"/>
                </a:solidFill>
                <a:highlight>
                  <a:srgbClr val="FFFF00"/>
                </a:highlight>
                <a:latin typeface="Alibaba PuHuiTi B"/>
              </a:rPr>
              <a:t>fulltext</a:t>
            </a:r>
            <a:endParaRPr lang="en-US" altLang="zh-CN" sz="1600">
              <a:solidFill>
                <a:srgbClr val="444444"/>
              </a:solidFill>
              <a:highlight>
                <a:srgbClr val="FFFF00"/>
              </a:highlight>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600">
              <a:solidFill>
                <a:srgbClr val="444444"/>
              </a:solidFill>
              <a:highlight>
                <a:srgbClr val="FFFF00"/>
              </a:highlight>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444444"/>
                </a:solidFill>
                <a:latin typeface="Alibaba PuHuiTi B"/>
              </a:rPr>
              <a:t>全文索引主要用来查找文本中的关键字，而不是直接与索引中的值相比较，它更像是一个搜索引擎，基于相似度的查询，而不是简单的</a:t>
            </a:r>
            <a:r>
              <a:rPr lang="en-US" altLang="zh-CN" sz="1600">
                <a:solidFill>
                  <a:srgbClr val="444444"/>
                </a:solidFill>
                <a:latin typeface="Alibaba PuHuiTi B"/>
              </a:rPr>
              <a:t>where</a:t>
            </a:r>
            <a:r>
              <a:rPr lang="zh-CN" altLang="en-US" sz="1600">
                <a:solidFill>
                  <a:srgbClr val="444444"/>
                </a:solidFill>
                <a:latin typeface="Alibaba PuHuiTi B"/>
              </a:rPr>
              <a:t>语句的参数匹配。</a:t>
            </a:r>
            <a:endParaRPr lang="en-US" altLang="zh-CN" sz="1600">
              <a:solidFill>
                <a:srgbClr val="444444"/>
              </a:solidFill>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600">
              <a:solidFill>
                <a:srgbClr val="444444"/>
              </a:solidFill>
              <a:latin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444444"/>
                </a:solidFill>
                <a:latin typeface="Alibaba PuHuiTi B"/>
              </a:rPr>
              <a:t>用 </a:t>
            </a:r>
            <a:r>
              <a:rPr lang="en-US" altLang="zh-CN" sz="1600">
                <a:solidFill>
                  <a:srgbClr val="444444"/>
                </a:solidFill>
                <a:latin typeface="Alibaba PuHuiTi B"/>
              </a:rPr>
              <a:t>like + % </a:t>
            </a:r>
            <a:r>
              <a:rPr lang="zh-CN" altLang="en-US" sz="1600">
                <a:solidFill>
                  <a:srgbClr val="444444"/>
                </a:solidFill>
                <a:latin typeface="Alibaba PuHuiTi B"/>
              </a:rPr>
              <a:t>就可以实现模糊匹配了，为什么还要全文索引？</a:t>
            </a:r>
            <a:r>
              <a:rPr lang="en-US" altLang="zh-CN" sz="1600">
                <a:solidFill>
                  <a:srgbClr val="444444"/>
                </a:solidFill>
                <a:latin typeface="Alibaba PuHuiTi B"/>
              </a:rPr>
              <a:t>like + % </a:t>
            </a:r>
            <a:r>
              <a:rPr lang="zh-CN" altLang="en-US" sz="1600">
                <a:solidFill>
                  <a:srgbClr val="444444"/>
                </a:solidFill>
                <a:latin typeface="Alibaba PuHuiTi B"/>
              </a:rPr>
              <a:t>在文本比较少时是合适的，但是对于大量的文本数据检索，是不可想象的。全文索引在大量的数据面前，能比 </a:t>
            </a:r>
            <a:r>
              <a:rPr lang="en-US" altLang="zh-CN" sz="1600">
                <a:solidFill>
                  <a:srgbClr val="444444"/>
                </a:solidFill>
                <a:latin typeface="Alibaba PuHuiTi B"/>
              </a:rPr>
              <a:t>like + % </a:t>
            </a:r>
            <a:r>
              <a:rPr lang="zh-CN" altLang="en-US" sz="1600">
                <a:solidFill>
                  <a:srgbClr val="444444"/>
                </a:solidFill>
                <a:latin typeface="Alibaba PuHuiTi B"/>
              </a:rPr>
              <a:t>快 </a:t>
            </a:r>
            <a:r>
              <a:rPr lang="en-US" altLang="zh-CN" sz="1600">
                <a:solidFill>
                  <a:srgbClr val="444444"/>
                </a:solidFill>
                <a:latin typeface="Alibaba PuHuiTi B"/>
              </a:rPr>
              <a:t>N </a:t>
            </a:r>
            <a:r>
              <a:rPr lang="zh-CN" altLang="en-US" sz="1600">
                <a:solidFill>
                  <a:srgbClr val="444444"/>
                </a:solidFill>
                <a:latin typeface="Alibaba PuHuiTi B"/>
              </a:rPr>
              <a:t>倍，速度不是一个数量级，但是全文索引可能存在精度问题。</a:t>
            </a:r>
            <a:endParaRPr lang="zh-CN" altLang="en-US" sz="1600">
              <a:solidFill>
                <a:srgbClr val="444444"/>
              </a:solidFill>
              <a:latin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solidFill>
                <a:srgbClr val="444444"/>
              </a:solidFill>
              <a:latin typeface="Helvetica Neue" panose="02000503000000020004"/>
            </a:endParaRPr>
          </a:p>
        </p:txBody>
      </p:sp>
    </p:spTree>
  </p:cSld>
  <p:clrMapOvr>
    <a:masterClrMapping/>
  </p:clrMapOvr>
</p:sld>
</file>

<file path=ppt/slides/slide3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lang="zh-CN" altLang="en-US" b="1">
                <a:solidFill>
                  <a:srgbClr val="4BACC6"/>
                </a:solidFill>
                <a:latin typeface="PingFang SC" panose="020B0400000000000000" charset="-122"/>
                <a:ea typeface="阿里巴巴普惠体" panose="00020600040101010101" pitchFamily="18" charset="-122"/>
              </a:rPr>
              <a:t>全文索引</a:t>
            </a:r>
            <a:endParaRPr lang="en-US" altLang="zh-CN" b="1">
              <a:solidFill>
                <a:srgbClr val="4BACC6"/>
              </a:solidFill>
              <a:latin typeface="PingFang SC" panose="020B0400000000000000" charset="-122"/>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946555" y="2243246"/>
            <a:ext cx="10773590"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olidFill>
                  <a:srgbClr val="444444"/>
                </a:solidFill>
                <a:ea typeface="Alibaba PuHuiTi B"/>
              </a:rPr>
              <a:t>全文索引的版本、存储引擎、数据类型的支持情况：</a:t>
            </a: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444444"/>
                </a:solidFill>
                <a:latin typeface="Alibaba PuHuiTi B"/>
                <a:ea typeface="Alibaba PuHuiTi B"/>
              </a:rPr>
              <a:t>MySQL 5.6 以前的版本，只有 MyISAM 存储引擎支持全文索引；</a:t>
            </a: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444444"/>
                </a:solidFill>
                <a:latin typeface="Alibaba PuHuiTi B"/>
                <a:ea typeface="Alibaba PuHuiTi B"/>
              </a:rPr>
              <a:t>MySQL 5.6 及以后的版本，MyISAM 和 InnoDB 存储引擎均支持全文索引;</a:t>
            </a: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600">
              <a:solidFill>
                <a:srgbClr val="444444"/>
              </a:solidFill>
              <a:latin typeface="Alibaba PuHuiTi B"/>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444444"/>
                </a:solidFill>
                <a:ea typeface="Alibaba PuHuiTi B"/>
              </a:rPr>
              <a:t>只有字段的数据类型为 char、varchar、text 及其系列才可以建全文索引；</a:t>
            </a:r>
            <a:endParaRPr lang="en-US" altLang="zh-CN" sz="1600">
              <a:solidFill>
                <a:srgbClr val="444444"/>
              </a:solidFill>
              <a:ea typeface="Alibaba PuHuiTi B"/>
            </a:endParaRPr>
          </a:p>
          <a:p>
            <a:pPr marR="0" lvl="0" algn="l" defTabSz="914400" rtl="0" eaLnBrk="1" fontAlgn="auto" latinLnBrk="0" hangingPunct="1">
              <a:lnSpc>
                <a:spcPct val="100000"/>
              </a:lnSpc>
              <a:spcBef>
                <a:spcPts val="0"/>
              </a:spcBef>
              <a:spcAft>
                <a:spcPts val="0"/>
              </a:spcAft>
              <a:buClrTx/>
              <a:buSzTx/>
              <a:defRPr/>
            </a:pP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a:solidFill>
                  <a:srgbClr val="444444"/>
                </a:solidFill>
                <a:ea typeface="Alibaba PuHuiTi B"/>
              </a:rPr>
              <a:t>在数据量较大时候，现将数据放入一个没有全局索引的表中，然后再用</a:t>
            </a:r>
            <a:r>
              <a:rPr lang="en-US" altLang="zh-CN" sz="1600">
                <a:solidFill>
                  <a:srgbClr val="444444"/>
                </a:solidFill>
                <a:ea typeface="Alibaba PuHuiTi B"/>
              </a:rPr>
              <a:t>create index</a:t>
            </a:r>
            <a:r>
              <a:rPr lang="zh-CN" altLang="en-US" sz="1600">
                <a:solidFill>
                  <a:srgbClr val="444444"/>
                </a:solidFill>
                <a:ea typeface="Alibaba PuHuiTi B"/>
              </a:rPr>
              <a:t>创建</a:t>
            </a:r>
            <a:r>
              <a:rPr lang="en-US" altLang="zh-CN" sz="1600">
                <a:solidFill>
                  <a:srgbClr val="444444"/>
                </a:solidFill>
                <a:ea typeface="Alibaba PuHuiTi B"/>
              </a:rPr>
              <a:t>fulltext</a:t>
            </a:r>
            <a:r>
              <a:rPr lang="zh-CN" altLang="en-US" sz="1600">
                <a:solidFill>
                  <a:srgbClr val="444444"/>
                </a:solidFill>
                <a:ea typeface="Alibaba PuHuiTi B"/>
              </a:rPr>
              <a:t>索引，要比先为一张表建立</a:t>
            </a:r>
            <a:r>
              <a:rPr lang="en-US" altLang="zh-CN" sz="1600">
                <a:solidFill>
                  <a:srgbClr val="444444"/>
                </a:solidFill>
                <a:ea typeface="Alibaba PuHuiTi B"/>
              </a:rPr>
              <a:t>fulltext</a:t>
            </a:r>
            <a:r>
              <a:rPr lang="zh-CN" altLang="en-US" sz="1600">
                <a:solidFill>
                  <a:srgbClr val="444444"/>
                </a:solidFill>
                <a:ea typeface="Alibaba PuHuiTi B"/>
              </a:rPr>
              <a:t>然后再将数据写入的速度快很多；</a:t>
            </a: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en-US" altLang="zh-CN"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zh-CN" altLang="en-US" sz="1600" b="0" i="0">
                <a:solidFill>
                  <a:srgbClr val="4D4D4D"/>
                </a:solidFill>
                <a:effectLst/>
                <a:latin typeface="-apple-system"/>
              </a:rPr>
              <a:t>测试或使用全文索引时，要先看一下自己的 </a:t>
            </a:r>
            <a:r>
              <a:rPr lang="en-US" altLang="zh-CN" sz="1600" b="0" i="0">
                <a:solidFill>
                  <a:srgbClr val="4D4D4D"/>
                </a:solidFill>
                <a:effectLst/>
                <a:latin typeface="-apple-system"/>
              </a:rPr>
              <a:t>MySQL </a:t>
            </a:r>
            <a:r>
              <a:rPr lang="zh-CN" altLang="en-US" sz="1600" b="0" i="0">
                <a:solidFill>
                  <a:srgbClr val="4D4D4D"/>
                </a:solidFill>
                <a:effectLst/>
                <a:latin typeface="-apple-system"/>
              </a:rPr>
              <a:t>版本、存储引擎和数据类型是否支持全文索引。</a:t>
            </a:r>
            <a:endParaRPr lang="zh-CN" altLang="en-US" sz="1600">
              <a:solidFill>
                <a:srgbClr val="444444"/>
              </a:solidFill>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lang="zh-CN" altLang="en-US" sz="1600">
              <a:solidFill>
                <a:srgbClr val="444444"/>
              </a:solidFill>
              <a:latin typeface="Helvetica Neue" panose="02000503000000020004"/>
              <a:ea typeface="Alibaba PuHuiTi B"/>
            </a:endParaRPr>
          </a:p>
        </p:txBody>
      </p:sp>
    </p:spTree>
  </p:cSld>
  <p:clrMapOvr>
    <a:masterClrMapping/>
  </p:clrMapOvr>
</p:sld>
</file>

<file path=ppt/slides/slide3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lang="zh-CN" altLang="en-US" b="1">
                <a:solidFill>
                  <a:srgbClr val="4BACC6"/>
                </a:solidFill>
                <a:latin typeface="PingFang SC" panose="020B0400000000000000" charset="-122"/>
                <a:ea typeface="阿里巴巴普惠体" panose="00020600040101010101" pitchFamily="18" charset="-122"/>
              </a:rPr>
              <a:t>全文索引</a:t>
            </a:r>
            <a:endParaRPr lang="en-US" altLang="zh-CN" b="1">
              <a:solidFill>
                <a:srgbClr val="4BACC6"/>
              </a:solidFill>
              <a:latin typeface="PingFang SC" panose="020B0400000000000000" charset="-122"/>
              <a:ea typeface="阿里巴巴普惠体" panose="00020600040101010101" pitchFamily="18" charset="-122"/>
            </a:endParaRPr>
          </a:p>
        </p:txBody>
      </p:sp>
      <p:sp>
        <p:nvSpPr>
          <p:cNvPr id="12" name="文本框 11"/>
          <p:cNvSpPr txBox="1"/>
          <p:nvPr/>
        </p:nvSpPr>
        <p:spPr>
          <a:xfrm>
            <a:off x="867425" y="169341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099503" y="2055191"/>
            <a:ext cx="10177096" cy="830997"/>
          </a:xfrm>
          <a:prstGeom prst="rect">
            <a:avLst/>
          </a:prstGeom>
          <a:noFill/>
        </p:spPr>
        <p:txBody>
          <a:bodyPr wrap="square">
            <a:spAutoFit/>
          </a:bodyPr>
          <a:lstStyle/>
          <a:p>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MySQL </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中的全文索引，有两个变量，最小搜索长度和最大搜索长度，对于长度小于最小搜索长度和大于最大搜索长度的词语，</a:t>
            </a:r>
            <a:r>
              <a:rPr kumimoji="0" lang="zh-CN" altLang="en-US" sz="1600" b="0" i="0" u="none" strike="noStrike" kern="1200" cap="none" spc="0" normalizeH="0" baseline="0" noProof="0">
                <a:ln>
                  <a:noFill/>
                </a:ln>
                <a:solidFill>
                  <a:srgbClr val="4D4D4D"/>
                </a:solidFill>
                <a:effectLst/>
                <a:uLnTx/>
                <a:uFillTx/>
                <a:latin typeface="Alibaba PuHuiTi B"/>
                <a:ea typeface="黑体"/>
              </a:rPr>
              <a:t>都不会被索引</a:t>
            </a:r>
            <a:r>
              <a:rPr kumimoji="0" lang="zh-CN" altLang="en-US" sz="1600" b="0" i="0" u="none" strike="noStrike" kern="1200" cap="none" spc="0" normalizeH="0" baseline="0" noProof="0">
                <a:ln>
                  <a:noFill/>
                </a:ln>
                <a:solidFill>
                  <a:srgbClr val="4D4D4D"/>
                </a:solidFill>
                <a:effectLst/>
                <a:uLnTx/>
                <a:uFillTx/>
                <a:latin typeface="Alibaba PuHuiTi B"/>
                <a:ea typeface="黑体"/>
                <a:cs typeface="+mn-cs"/>
              </a:rPr>
              <a:t>。通俗点就是说，想对一个词语使用全文索引搜索，那么这个词语的长度必须在以上两个变量的区间内。这两个的默认值可以使用以下命令查看</a:t>
            </a:r>
            <a:r>
              <a:rPr kumimoji="0" lang="en-US" altLang="zh-CN" sz="1600" b="0" i="0" u="none" strike="noStrike" kern="1200" cap="none" spc="0" normalizeH="0" baseline="0" noProof="0">
                <a:ln>
                  <a:noFill/>
                </a:ln>
                <a:solidFill>
                  <a:srgbClr val="4D4D4D"/>
                </a:solidFill>
                <a:effectLst/>
                <a:uLnTx/>
                <a:uFillTx/>
                <a:latin typeface="Alibaba PuHuiTi B"/>
                <a:ea typeface="黑体"/>
                <a:cs typeface="+mn-cs"/>
              </a:rPr>
              <a:t>:</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13" name="文本框 12"/>
          <p:cNvSpPr txBox="1"/>
          <p:nvPr/>
        </p:nvSpPr>
        <p:spPr>
          <a:xfrm>
            <a:off x="1099503" y="3040076"/>
            <a:ext cx="612823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show variables like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ft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4" name="图片 3"/>
          <p:cNvPicPr>
            <a:picLocks noChangeAspect="1"/>
          </p:cNvPicPr>
          <p:nvPr/>
        </p:nvPicPr>
        <p:blipFill>
          <a:blip r:embed="rId1"/>
          <a:stretch>
            <a:fillRect/>
          </a:stretch>
        </p:blipFill>
        <p:spPr>
          <a:xfrm>
            <a:off x="2699042" y="3563296"/>
            <a:ext cx="2929160" cy="3177862"/>
          </a:xfrm>
          <a:prstGeom prst="rect">
            <a:avLst/>
          </a:prstGeom>
        </p:spPr>
      </p:pic>
    </p:spTree>
  </p:cSld>
  <p:clrMapOvr>
    <a:masterClrMapping/>
  </p:clrMapOvr>
</p:sld>
</file>

<file path=ppt/slides/slide3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lang="zh-CN" altLang="en-US" b="1">
                <a:solidFill>
                  <a:srgbClr val="4BACC6"/>
                </a:solidFill>
                <a:latin typeface="PingFang SC" panose="020B0400000000000000" charset="-122"/>
                <a:ea typeface="阿里巴巴普惠体" panose="00020600040101010101" pitchFamily="18" charset="-122"/>
              </a:rPr>
              <a:t>全文索引</a:t>
            </a:r>
            <a:endParaRPr lang="en-US" altLang="zh-CN" b="1">
              <a:solidFill>
                <a:srgbClr val="4BACC6"/>
              </a:solidFill>
              <a:latin typeface="PingFang SC" panose="020B0400000000000000" charset="-122"/>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a:rPr>
              <a:t>概述</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graphicFrame>
        <p:nvGraphicFramePr>
          <p:cNvPr id="14" name="表格 13"/>
          <p:cNvGraphicFramePr>
            <a:graphicFrameLocks noGrp="1"/>
          </p:cNvGraphicFramePr>
          <p:nvPr/>
        </p:nvGraphicFramePr>
        <p:xfrm>
          <a:off x="1244112" y="2848457"/>
          <a:ext cx="8802374" cy="2255111"/>
        </p:xfrm>
        <a:graphic>
          <a:graphicData uri="http://schemas.openxmlformats.org/drawingml/2006/table">
            <a:tbl>
              <a:tblPr/>
              <a:tblGrid>
                <a:gridCol w="411340"/>
                <a:gridCol w="2168488"/>
                <a:gridCol w="726099"/>
                <a:gridCol w="961592"/>
                <a:gridCol w="981216"/>
                <a:gridCol w="3553639"/>
              </a:tblGrid>
              <a:tr h="263388">
                <a:tc>
                  <a:txBody>
                    <a:bodyPr/>
                    <a:lstStyle/>
                    <a:p>
                      <a:r>
                        <a:rPr lang="en-US" altLang="zh-CN" sz="1300">
                          <a:effectLst/>
                        </a:rPr>
                        <a:t>#</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参数名称</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默认值</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最小值</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最大值</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zh-CN" altLang="en-US" sz="1300">
                          <a:effectLst/>
                        </a:rPr>
                        <a:t>作用</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r>
              <a:tr h="480387">
                <a:tc>
                  <a:txBody>
                    <a:bodyPr/>
                    <a:lstStyle/>
                    <a:p>
                      <a:r>
                        <a:rPr lang="en-US" altLang="zh-CN" sz="1300">
                          <a:effectLst/>
                        </a:rPr>
                        <a:t>1</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ft_min_word_len</a:t>
                      </a:r>
                      <a:endParaRPr 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4</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3600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MyISAM </a:t>
                      </a:r>
                      <a:r>
                        <a:rPr lang="zh-CN" altLang="en-US" sz="1300">
                          <a:effectLst/>
                        </a:rPr>
                        <a:t>引擎表全文索引包含的最小词长度</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r>
              <a:tr h="573541">
                <a:tc>
                  <a:txBody>
                    <a:bodyPr/>
                    <a:lstStyle/>
                    <a:p>
                      <a:r>
                        <a:rPr lang="en-US" altLang="zh-CN" sz="1300">
                          <a:effectLst/>
                        </a:rPr>
                        <a:t>2</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ft_query_expansion_limit</a:t>
                      </a:r>
                      <a:endParaRPr 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20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1000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MyISAM</a:t>
                      </a:r>
                      <a:r>
                        <a:rPr lang="zh-CN" altLang="en-US" sz="1300">
                          <a:effectLst/>
                        </a:rPr>
                        <a:t>引擎表使用 </a:t>
                      </a:r>
                      <a:r>
                        <a:rPr lang="en-US" sz="1300">
                          <a:effectLst/>
                        </a:rPr>
                        <a:t>with query expansion </a:t>
                      </a:r>
                      <a:r>
                        <a:rPr lang="zh-CN" altLang="en-US" sz="1300">
                          <a:effectLst/>
                        </a:rPr>
                        <a:t>进行全文搜索的最大匹配数</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r>
              <a:tr h="403840">
                <a:tc>
                  <a:txBody>
                    <a:bodyPr/>
                    <a:lstStyle/>
                    <a:p>
                      <a:r>
                        <a:rPr lang="en-US" altLang="zh-CN" sz="1300">
                          <a:effectLst/>
                        </a:rPr>
                        <a:t>3</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innodb_ft_min_token_size</a:t>
                      </a:r>
                      <a:endParaRPr 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3</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16</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 </a:t>
                      </a:r>
                      <a:r>
                        <a:rPr lang="zh-CN" altLang="en-US" sz="1300">
                          <a:effectLst/>
                        </a:rPr>
                        <a:t>引擎表全文索引包含的最小词长度</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r>
              <a:tr h="529603">
                <a:tc>
                  <a:txBody>
                    <a:bodyPr/>
                    <a:lstStyle/>
                    <a:p>
                      <a:r>
                        <a:rPr lang="en-US" altLang="zh-CN" sz="1300">
                          <a:effectLst/>
                        </a:rPr>
                        <a:t>4</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innodb_ft_max_token_size</a:t>
                      </a:r>
                      <a:endParaRPr 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84</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10</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altLang="zh-CN" sz="1300">
                          <a:effectLst/>
                        </a:rPr>
                        <a:t>84</a:t>
                      </a:r>
                      <a:endParaRPr lang="en-US" altLang="zh-CN"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c>
                  <a:txBody>
                    <a:bodyPr/>
                    <a:lstStyle/>
                    <a:p>
                      <a:r>
                        <a:rPr lang="en-US" sz="1300">
                          <a:effectLst/>
                        </a:rPr>
                        <a:t>InnoDB </a:t>
                      </a:r>
                      <a:r>
                        <a:rPr lang="zh-CN" altLang="en-US" sz="1300">
                          <a:effectLst/>
                        </a:rPr>
                        <a:t>引擎表全文索引包含的最大词长度</a:t>
                      </a:r>
                      <a:endParaRPr lang="zh-CN" altLang="en-US" sz="1300">
                        <a:effectLst/>
                      </a:endParaRPr>
                    </a:p>
                  </a:txBody>
                  <a:tcPr marL="60919" marR="60919" marT="34810" marB="34810" anchor="ctr">
                    <a:lnL w="7951" cap="flat" cmpd="sng" algn="ctr">
                      <a:solidFill>
                        <a:srgbClr val="C0C0C0"/>
                      </a:solidFill>
                      <a:prstDash val="solid"/>
                      <a:round/>
                      <a:headEnd type="none" w="med" len="med"/>
                      <a:tailEnd type="none" w="med" len="med"/>
                    </a:lnL>
                    <a:lnR w="7951" cap="flat" cmpd="sng" algn="ctr">
                      <a:solidFill>
                        <a:srgbClr val="C0C0C0"/>
                      </a:solidFill>
                      <a:prstDash val="solid"/>
                      <a:round/>
                      <a:headEnd type="none" w="med" len="med"/>
                      <a:tailEnd type="none" w="med" len="med"/>
                    </a:lnR>
                    <a:lnT w="7951" cap="flat" cmpd="sng" algn="ctr">
                      <a:solidFill>
                        <a:srgbClr val="C0C0C0"/>
                      </a:solidFill>
                      <a:prstDash val="solid"/>
                      <a:round/>
                      <a:headEnd type="none" w="med" len="med"/>
                      <a:tailEnd type="none" w="med" len="med"/>
                    </a:lnT>
                    <a:lnB w="7951" cap="flat" cmpd="sng" algn="ctr">
                      <a:solidFill>
                        <a:srgbClr val="C0C0C0"/>
                      </a:solidFill>
                      <a:prstDash val="solid"/>
                      <a:round/>
                      <a:headEnd type="none" w="med" len="med"/>
                      <a:tailEnd type="none" w="med" len="med"/>
                    </a:lnB>
                    <a:solidFill>
                      <a:srgbClr val="FFFFFF"/>
                    </a:solidFill>
                  </a:tcPr>
                </a:tc>
              </a:tr>
            </a:tbl>
          </a:graphicData>
        </a:graphic>
      </p:graphicFrame>
      <p:sp>
        <p:nvSpPr>
          <p:cNvPr id="11" name="文本框 10"/>
          <p:cNvSpPr txBox="1"/>
          <p:nvPr/>
        </p:nvSpPr>
        <p:spPr>
          <a:xfrm>
            <a:off x="1085850" y="2308366"/>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参数解释</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lang="zh-CN" altLang="en-US" b="1">
                <a:solidFill>
                  <a:srgbClr val="4BACC6"/>
                </a:solidFill>
                <a:latin typeface="PingFang SC" panose="020B0400000000000000" charset="-122"/>
                <a:ea typeface="阿里巴巴普惠体" panose="00020600040101010101" pitchFamily="18" charset="-122"/>
              </a:rPr>
              <a:t>全文索引</a:t>
            </a:r>
            <a:endParaRPr lang="en-US" altLang="zh-CN" b="1">
              <a:solidFill>
                <a:srgbClr val="4BACC6"/>
              </a:solidFill>
              <a:latin typeface="PingFang SC" panose="020B0400000000000000" charset="-122"/>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978481" y="2412070"/>
            <a:ext cx="9913882" cy="2308324"/>
          </a:xfrm>
          <a:prstGeom prst="rect">
            <a:avLst/>
          </a:prstGeom>
          <a:solidFill>
            <a:srgbClr val="FFFFE4"/>
          </a:solidFill>
          <a:ln>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创建表的</a:t>
            </a:r>
            <a:r>
              <a:rPr lang="zh-CN" altLang="en-US" sz="1800" kern="0">
                <a:solidFill>
                  <a:srgbClr val="008000"/>
                </a:solidFill>
                <a:effectLst/>
                <a:latin typeface="Courier New" panose="02070309020205020404" pitchFamily="49" charset="0"/>
                <a:ea typeface="宋体" pitchFamily="2" charset="-122"/>
                <a:cs typeface="Courier New" panose="02070309020205020404" pitchFamily="49" charset="0"/>
              </a:rPr>
              <a:t>时候</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添加全文索引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t_article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auto_increment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title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255</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content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1000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writing_date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date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fulltext (content) --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创建全文检索</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sp>
        <p:nvSpPr>
          <p:cNvPr id="8" name="文本框 7"/>
          <p:cNvSpPr txBox="1"/>
          <p:nvPr/>
        </p:nvSpPr>
        <p:spPr>
          <a:xfrm>
            <a:off x="2192451" y="6244479"/>
            <a:ext cx="9268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点击</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`Execute`</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后需要等待几分钟。</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955260" y="1603364"/>
            <a:ext cx="5957988" cy="4495022"/>
          </a:xfrm>
          <a:prstGeom prst="rect">
            <a:avLst/>
          </a:prstGeom>
        </p:spPr>
      </p:pic>
    </p:spTree>
  </p:cSld>
  <p:clrMapOvr>
    <a:masterClrMapping/>
  </p:clrMapOvr>
</p:sld>
</file>

<file path=ppt/slides/slide3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lang="zh-CN" altLang="en-US" b="1">
                <a:solidFill>
                  <a:srgbClr val="4BACC6"/>
                </a:solidFill>
                <a:latin typeface="PingFang SC" panose="020B0400000000000000" charset="-122"/>
                <a:ea typeface="阿里巴巴普惠体" panose="00020600040101010101" pitchFamily="18" charset="-122"/>
              </a:rPr>
              <a:t>全文索引</a:t>
            </a:r>
            <a:endParaRPr lang="en-US" altLang="zh-CN" b="1">
              <a:solidFill>
                <a:srgbClr val="4BACC6"/>
              </a:solidFill>
              <a:latin typeface="PingFang SC" panose="020B0400000000000000" charset="-122"/>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数据准备</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987274" y="2243245"/>
            <a:ext cx="10750457" cy="356846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"Yesterday Once More"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"When I was young I listen to the radio"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'2021-10-01'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"Right Here Waiting"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"Oceans apart, day after day,and I slowly go insane"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'2021-10-02'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"My Heart Will Go 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"every night in my dreams,i see you, i feel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'2021-10-03'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"Everything I Do"</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"eLook into my eyes,You will see what you mean to 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'2021-10-04'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"Called To Say I Love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"say love you no new year's day, to celebrate"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'2021-10-05'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"Nothing's Gonna Change My Love For You"</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"if i had to live my life without you near 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'2021-10-06'</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"Everybody"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"We're gonna bring the flavor show U how."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'2021-10-07'</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lang="zh-CN" altLang="en-US" b="1">
                <a:solidFill>
                  <a:srgbClr val="4BACC6"/>
                </a:solidFill>
                <a:latin typeface="PingFang SC" panose="020B0400000000000000" charset="-122"/>
                <a:ea typeface="阿里巴巴普惠体" panose="00020600040101010101" pitchFamily="18" charset="-122"/>
              </a:rPr>
              <a:t>全文索引</a:t>
            </a:r>
            <a:endParaRPr lang="en-US" altLang="zh-CN" b="1">
              <a:solidFill>
                <a:srgbClr val="4BACC6"/>
              </a:solidFill>
              <a:latin typeface="PingFang SC" panose="020B0400000000000000" charset="-122"/>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创建索引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1032898" y="2463054"/>
            <a:ext cx="10126203"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修改表结构添加全文索引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alter</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t_article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add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fulltext index_content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直接</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添加全文索引</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fulltext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index</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index_content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t_article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content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lang="en-US" altLang="zh-CN" b="1">
                <a:solidFill>
                  <a:srgbClr val="4BACC6"/>
                </a:solidFill>
                <a:latin typeface="PingFang SC" panose="020B0400000000000000" charset="-122"/>
                <a:ea typeface="阿里巴巴普惠体" panose="00020600040101010101" pitchFamily="18" charset="-122"/>
              </a:rPr>
              <a:t>-</a:t>
            </a:r>
            <a:r>
              <a:rPr lang="zh-CN" altLang="en-US" b="1">
                <a:solidFill>
                  <a:srgbClr val="4BACC6"/>
                </a:solidFill>
                <a:latin typeface="PingFang SC" panose="020B0400000000000000" charset="-122"/>
                <a:ea typeface="阿里巴巴普惠体" panose="00020600040101010101" pitchFamily="18" charset="-122"/>
              </a:rPr>
              <a:t>全文索引</a:t>
            </a:r>
            <a:endParaRPr lang="en-US" altLang="zh-CN" b="1">
              <a:solidFill>
                <a:srgbClr val="4BACC6"/>
              </a:solidFill>
              <a:latin typeface="PingFang SC" panose="020B0400000000000000" charset="-122"/>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使用索引</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p:cNvSpPr txBox="1"/>
          <p:nvPr/>
        </p:nvSpPr>
        <p:spPr>
          <a:xfrm>
            <a:off x="1024304" y="2334288"/>
            <a:ext cx="10801350"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使用全文索引</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和常用的模糊匹配使用 like + % 不同，全文索引有自己的语法格式，使用 match 和 against 关键字，格式</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1024304" y="3165285"/>
            <a:ext cx="6128238" cy="338554"/>
          </a:xfrm>
          <a:prstGeom prst="rect">
            <a:avLst/>
          </a:prstGeom>
          <a:solidFill>
            <a:srgbClr val="FFFFE4"/>
          </a:solidFill>
          <a:ln>
            <a:solidFill>
              <a:schemeClr val="tx1"/>
            </a:solidFill>
          </a:ln>
        </p:spPr>
        <p:txBody>
          <a:bodyPr wrap="square">
            <a:spAutoFit/>
          </a:bodyPr>
          <a:lstStyle/>
          <a:p>
            <a:r>
              <a:rPr lang="en-US" altLang="zh-CN" sz="1600" b="0" i="0">
                <a:solidFill>
                  <a:srgbClr val="333333"/>
                </a:solidFill>
                <a:effectLst/>
                <a:latin typeface="PingFang SC" panose="020B0400000000000000" charset="-122"/>
              </a:rPr>
              <a:t> </a:t>
            </a:r>
            <a:r>
              <a:rPr lang="en-US" altLang="zh-CN" sz="1600">
                <a:solidFill>
                  <a:srgbClr val="333333"/>
                </a:solidFill>
                <a:latin typeface="PingFang SC" panose="020B0400000000000000" charset="-122"/>
              </a:rPr>
              <a:t>match</a:t>
            </a:r>
            <a:r>
              <a:rPr lang="en-US" altLang="zh-CN" sz="1600" b="0" i="0">
                <a:solidFill>
                  <a:srgbClr val="333333"/>
                </a:solidFill>
                <a:effectLst/>
                <a:latin typeface="PingFang SC" panose="020B0400000000000000" charset="-122"/>
              </a:rPr>
              <a:t> (col1,col2,...)  against(expr [search_modifier])</a:t>
            </a:r>
            <a:endParaRPr lang="zh-CN" altLang="en-US" sz="1600"/>
          </a:p>
        </p:txBody>
      </p:sp>
      <p:sp>
        <p:nvSpPr>
          <p:cNvPr id="10" name="文本框 9"/>
          <p:cNvSpPr txBox="1"/>
          <p:nvPr/>
        </p:nvSpPr>
        <p:spPr>
          <a:xfrm>
            <a:off x="984738" y="4073226"/>
            <a:ext cx="10880481" cy="584775"/>
          </a:xfrm>
          <a:prstGeom prst="rect">
            <a:avLst/>
          </a:prstGeom>
          <a:solidFill>
            <a:srgbClr val="FFFFE4"/>
          </a:solidFill>
          <a:ln>
            <a:solidFill>
              <a:schemeClr val="tx1"/>
            </a:solidFill>
          </a:ln>
        </p:spPr>
        <p:txBody>
          <a:bodyPr wrap="square">
            <a:spAutoFit/>
          </a:bodyPr>
          <a:lstStyle/>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t_article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match</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content</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against</a:t>
            </a:r>
            <a:r>
              <a:rPr lang="en-US" altLang="zh-CN" sz="1600" b="1">
                <a:solidFill>
                  <a:srgbClr val="000080"/>
                </a:solidFill>
                <a:effectLst/>
                <a:latin typeface="Courier New" panose="02070309020205020404" pitchFamily="49" charset="0"/>
              </a:rPr>
              <a:t>(</a:t>
            </a:r>
            <a:r>
              <a:rPr lang="en-US" altLang="zh-CN" sz="1600">
                <a:solidFill>
                  <a:srgbClr val="808080"/>
                </a:solidFill>
                <a:effectLst/>
                <a:latin typeface="Courier New" panose="02070309020205020404" pitchFamily="49" charset="0"/>
              </a:rPr>
              <a:t>'yo’</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没有结果 单词数需要大于等于</a:t>
            </a:r>
            <a:r>
              <a:rPr lang="en-US" altLang="zh-CN" sz="1600">
                <a:solidFill>
                  <a:srgbClr val="008000"/>
                </a:solidFill>
                <a:effectLst/>
                <a:latin typeface="Courier New" panose="02070309020205020404" pitchFamily="49" charset="0"/>
              </a:rPr>
              <a:t>3 </a:t>
            </a:r>
            <a:endParaRPr lang="en-US" altLang="zh-CN" sz="1600">
              <a:solidFill>
                <a:srgbClr val="008000"/>
              </a:solidFill>
              <a:effectLst/>
              <a:latin typeface="Courier New" panose="02070309020205020404" pitchFamily="49" charset="0"/>
            </a:endParaRPr>
          </a:p>
          <a:p>
            <a:r>
              <a:rPr lang="en-US" altLang="zh-CN" sz="1600" b="1">
                <a:solidFill>
                  <a:srgbClr val="0000FF"/>
                </a:solidFill>
                <a:effectLst/>
                <a:latin typeface="Courier New" panose="02070309020205020404" pitchFamily="49" charset="0"/>
              </a:rPr>
              <a:t>select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from</a:t>
            </a:r>
            <a:r>
              <a:rPr lang="en-US" altLang="zh-CN" sz="1600">
                <a:solidFill>
                  <a:srgbClr val="000000"/>
                </a:solidFill>
                <a:effectLst/>
                <a:latin typeface="Courier New" panose="02070309020205020404" pitchFamily="49" charset="0"/>
              </a:rPr>
              <a:t> t_article </a:t>
            </a:r>
            <a:r>
              <a:rPr lang="en-US" altLang="zh-CN" sz="1600" b="1">
                <a:solidFill>
                  <a:srgbClr val="0000FF"/>
                </a:solidFill>
                <a:effectLst/>
                <a:latin typeface="Courier New" panose="02070309020205020404" pitchFamily="49" charset="0"/>
              </a:rPr>
              <a:t>where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match</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content</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against</a:t>
            </a:r>
            <a:r>
              <a:rPr lang="en-US" altLang="zh-CN" sz="1600" b="1">
                <a:solidFill>
                  <a:srgbClr val="000080"/>
                </a:solidFill>
                <a:effectLst/>
                <a:latin typeface="Courier New" panose="02070309020205020404" pitchFamily="49" charset="0"/>
              </a:rPr>
              <a:t>(</a:t>
            </a:r>
            <a:r>
              <a:rPr lang="en-US" altLang="zh-CN" sz="1600">
                <a:solidFill>
                  <a:srgbClr val="808080"/>
                </a:solidFill>
                <a:effectLst/>
                <a:latin typeface="Courier New" panose="02070309020205020404" pitchFamily="49" charset="0"/>
              </a:rPr>
              <a:t>'you'</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有结果</a:t>
            </a:r>
            <a:endParaRPr lang="zh-CN" altLang="en-US" sz="1600">
              <a:effectLst/>
            </a:endParaRPr>
          </a:p>
        </p:txBody>
      </p:sp>
    </p:spTree>
  </p:cSld>
  <p:clrMapOvr>
    <a:masterClrMapping/>
  </p:clrMapOvr>
</p:sld>
</file>

<file path=ppt/slides/slide3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空间索引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a:rPr>
              <a:t>介绍</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099618" y="2208336"/>
            <a:ext cx="9992764" cy="1569660"/>
          </a:xfrm>
          <a:prstGeom prst="rect">
            <a:avLst/>
          </a:prstGeom>
          <a:noFill/>
        </p:spPr>
        <p:txBody>
          <a:bodyPr wrap="square">
            <a:spAutoFit/>
          </a:bodyPr>
          <a:lstStyle/>
          <a:p>
            <a:pPr marL="285750" indent="-285750" algn="l">
              <a:buFont typeface="Arial" panose="020B0604020202020204" pitchFamily="34" charset="0"/>
              <a:buChar char="•"/>
            </a:pPr>
            <a:r>
              <a:rPr lang="en-US" altLang="zh-CN" sz="1600" b="0" i="0">
                <a:solidFill>
                  <a:srgbClr val="000000"/>
                </a:solidFill>
                <a:effectLst/>
                <a:latin typeface="PingFang SC" panose="020B0400000000000000" charset="-122"/>
              </a:rPr>
              <a:t>MySQL</a:t>
            </a:r>
            <a:r>
              <a:rPr lang="zh-CN" altLang="en-US" sz="1600" b="0" i="0">
                <a:solidFill>
                  <a:srgbClr val="000000"/>
                </a:solidFill>
                <a:effectLst/>
                <a:latin typeface="PingFang SC" panose="020B0400000000000000" charset="-122"/>
              </a:rPr>
              <a:t>在</a:t>
            </a:r>
            <a:r>
              <a:rPr lang="en-US" altLang="zh-CN" sz="1600" b="0" i="0">
                <a:solidFill>
                  <a:srgbClr val="000000"/>
                </a:solidFill>
                <a:effectLst/>
                <a:latin typeface="PingFang SC" panose="020B0400000000000000" charset="-122"/>
              </a:rPr>
              <a:t>5.7</a:t>
            </a:r>
            <a:r>
              <a:rPr lang="zh-CN" altLang="en-US" sz="1600" b="0" i="0">
                <a:solidFill>
                  <a:srgbClr val="000000"/>
                </a:solidFill>
                <a:effectLst/>
                <a:latin typeface="PingFang SC" panose="020B0400000000000000" charset="-122"/>
              </a:rPr>
              <a:t>之后的版本支持了空间索引，而且支持</a:t>
            </a:r>
            <a:r>
              <a:rPr lang="en-US" altLang="zh-CN" sz="1600" b="0" i="0">
                <a:solidFill>
                  <a:srgbClr val="000000"/>
                </a:solidFill>
                <a:effectLst/>
                <a:latin typeface="PingFang SC" panose="020B0400000000000000" charset="-122"/>
              </a:rPr>
              <a:t>OpenGIS</a:t>
            </a:r>
            <a:r>
              <a:rPr lang="zh-CN" altLang="en-US" sz="1600" b="0" i="0">
                <a:solidFill>
                  <a:srgbClr val="000000"/>
                </a:solidFill>
                <a:effectLst/>
                <a:latin typeface="PingFang SC" panose="020B0400000000000000" charset="-122"/>
              </a:rPr>
              <a:t>几何数据模型</a:t>
            </a:r>
            <a:endParaRPr lang="en-US" altLang="zh-CN" sz="1600" b="0" i="0">
              <a:solidFill>
                <a:srgbClr val="000000"/>
              </a:solidFill>
              <a:effectLst/>
              <a:latin typeface="PingFang SC" panose="020B0400000000000000" charset="-122"/>
            </a:endParaRPr>
          </a:p>
          <a:p>
            <a:pPr marL="285750" indent="-285750" algn="l">
              <a:buFont typeface="Arial" panose="020B0604020202020204" pitchFamily="34" charset="0"/>
              <a:buChar char="•"/>
            </a:pPr>
            <a:r>
              <a:rPr lang="zh-CN" altLang="en-US" sz="1600" b="0" i="0">
                <a:solidFill>
                  <a:srgbClr val="000000"/>
                </a:solidFill>
                <a:effectLst/>
                <a:latin typeface="PingFang SC" panose="020B0400000000000000" charset="-122"/>
              </a:rPr>
              <a:t>空间索引是对空间数据类型的字段建立的索引，</a:t>
            </a:r>
            <a:r>
              <a:rPr lang="en-US" altLang="zh-CN" sz="1600" b="0" i="0">
                <a:solidFill>
                  <a:srgbClr val="000000"/>
                </a:solidFill>
                <a:effectLst/>
                <a:latin typeface="PingFang SC" panose="020B0400000000000000" charset="-122"/>
              </a:rPr>
              <a:t>MYSQL</a:t>
            </a:r>
            <a:r>
              <a:rPr lang="zh-CN" altLang="en-US" sz="1600" b="0" i="0">
                <a:solidFill>
                  <a:srgbClr val="000000"/>
                </a:solidFill>
                <a:effectLst/>
                <a:latin typeface="PingFang SC" panose="020B0400000000000000" charset="-122"/>
              </a:rPr>
              <a:t>中的空间数据类型有</a:t>
            </a:r>
            <a:r>
              <a:rPr lang="en-US" altLang="zh-CN" sz="1600" b="0" i="0">
                <a:solidFill>
                  <a:srgbClr val="000000"/>
                </a:solidFill>
                <a:effectLst/>
                <a:latin typeface="PingFang SC" panose="020B0400000000000000" charset="-122"/>
              </a:rPr>
              <a:t>4</a:t>
            </a:r>
            <a:r>
              <a:rPr lang="zh-CN" altLang="en-US" sz="1600" b="0" i="0">
                <a:solidFill>
                  <a:srgbClr val="000000"/>
                </a:solidFill>
                <a:effectLst/>
                <a:latin typeface="PingFang SC" panose="020B0400000000000000" charset="-122"/>
              </a:rPr>
              <a:t>种，分别是</a:t>
            </a:r>
            <a:r>
              <a:rPr lang="en-US" altLang="zh-CN" sz="1600" b="0" i="0">
                <a:solidFill>
                  <a:srgbClr val="000000"/>
                </a:solidFill>
                <a:effectLst/>
                <a:latin typeface="PingFang SC" panose="020B0400000000000000" charset="-122"/>
              </a:rPr>
              <a:t>GEOMETRY</a:t>
            </a:r>
            <a:r>
              <a:rPr lang="zh-CN" altLang="en-US" sz="1600" b="0" i="0">
                <a:solidFill>
                  <a:srgbClr val="000000"/>
                </a:solidFill>
                <a:effectLst/>
                <a:latin typeface="PingFang SC" panose="020B0400000000000000" charset="-122"/>
              </a:rPr>
              <a:t>、</a:t>
            </a:r>
            <a:r>
              <a:rPr lang="en-US" altLang="zh-CN" sz="1600" b="0" i="0">
                <a:solidFill>
                  <a:srgbClr val="000000"/>
                </a:solidFill>
                <a:effectLst/>
                <a:latin typeface="PingFang SC" panose="020B0400000000000000" charset="-122"/>
              </a:rPr>
              <a:t>POINT</a:t>
            </a:r>
            <a:r>
              <a:rPr lang="zh-CN" altLang="en-US" sz="1600" b="0" i="0">
                <a:solidFill>
                  <a:srgbClr val="000000"/>
                </a:solidFill>
                <a:effectLst/>
                <a:latin typeface="PingFang SC" panose="020B0400000000000000" charset="-122"/>
              </a:rPr>
              <a:t>、</a:t>
            </a:r>
            <a:r>
              <a:rPr lang="en-US" altLang="zh-CN" sz="1600" b="0" i="0">
                <a:solidFill>
                  <a:srgbClr val="000000"/>
                </a:solidFill>
                <a:effectLst/>
                <a:latin typeface="PingFang SC" panose="020B0400000000000000" charset="-122"/>
              </a:rPr>
              <a:t>LINESTRING</a:t>
            </a:r>
            <a:r>
              <a:rPr lang="zh-CN" altLang="en-US" sz="1600" b="0" i="0">
                <a:solidFill>
                  <a:srgbClr val="000000"/>
                </a:solidFill>
                <a:effectLst/>
                <a:latin typeface="PingFang SC" panose="020B0400000000000000" charset="-122"/>
              </a:rPr>
              <a:t>、</a:t>
            </a:r>
            <a:r>
              <a:rPr lang="en-US" altLang="zh-CN" sz="1600" b="0" i="0">
                <a:solidFill>
                  <a:srgbClr val="000000"/>
                </a:solidFill>
                <a:effectLst/>
                <a:latin typeface="PingFang SC" panose="020B0400000000000000" charset="-122"/>
              </a:rPr>
              <a:t>POLYGON</a:t>
            </a:r>
            <a:r>
              <a:rPr lang="zh-CN" altLang="en-US" sz="1600" b="0" i="0">
                <a:solidFill>
                  <a:srgbClr val="000000"/>
                </a:solidFill>
                <a:effectLst/>
                <a:latin typeface="PingFang SC" panose="020B0400000000000000" charset="-122"/>
              </a:rPr>
              <a:t>。</a:t>
            </a:r>
            <a:endParaRPr lang="en-US" altLang="zh-CN" sz="1600">
              <a:solidFill>
                <a:srgbClr val="000000"/>
              </a:solidFill>
              <a:latin typeface="PingFang SC" panose="020B0400000000000000" charset="-122"/>
            </a:endParaRPr>
          </a:p>
          <a:p>
            <a:pPr marL="285750" indent="-285750" algn="l">
              <a:buFont typeface="Arial" panose="020B0604020202020204" pitchFamily="34" charset="0"/>
              <a:buChar char="•"/>
            </a:pPr>
            <a:r>
              <a:rPr lang="en-US" altLang="zh-CN" sz="1600" b="0" i="0">
                <a:solidFill>
                  <a:srgbClr val="000000"/>
                </a:solidFill>
                <a:effectLst/>
                <a:latin typeface="PingFang SC" panose="020B0400000000000000" charset="-122"/>
              </a:rPr>
              <a:t>MYSQL</a:t>
            </a:r>
            <a:r>
              <a:rPr lang="zh-CN" altLang="en-US" sz="1600" b="0" i="0">
                <a:solidFill>
                  <a:srgbClr val="000000"/>
                </a:solidFill>
                <a:effectLst/>
                <a:latin typeface="PingFang SC" panose="020B0400000000000000" charset="-122"/>
              </a:rPr>
              <a:t>使用</a:t>
            </a:r>
            <a:r>
              <a:rPr lang="en-US" altLang="zh-CN" sz="1600" b="0" i="0">
                <a:solidFill>
                  <a:srgbClr val="000000"/>
                </a:solidFill>
                <a:effectLst/>
                <a:latin typeface="PingFang SC" panose="020B0400000000000000" charset="-122"/>
              </a:rPr>
              <a:t>SPATIAL</a:t>
            </a:r>
            <a:r>
              <a:rPr lang="zh-CN" altLang="en-US" sz="1600" b="0" i="0">
                <a:solidFill>
                  <a:srgbClr val="000000"/>
                </a:solidFill>
                <a:effectLst/>
                <a:latin typeface="PingFang SC" panose="020B0400000000000000" charset="-122"/>
              </a:rPr>
              <a:t>关键字进行扩展，使得能够用于创建正规索引类型的语法创建空间索引。</a:t>
            </a:r>
            <a:endParaRPr lang="en-US" altLang="zh-CN" sz="1600">
              <a:solidFill>
                <a:srgbClr val="222222"/>
              </a:solidFill>
              <a:latin typeface="PingFang SC" panose="020B0400000000000000" charset="-122"/>
            </a:endParaRPr>
          </a:p>
          <a:p>
            <a:pPr marL="285750" indent="-285750" algn="l">
              <a:buFont typeface="Arial" panose="020B0604020202020204" pitchFamily="34" charset="0"/>
              <a:buChar char="•"/>
            </a:pPr>
            <a:r>
              <a:rPr lang="zh-CN" altLang="en-US" sz="1600" b="0" i="0">
                <a:solidFill>
                  <a:srgbClr val="000000"/>
                </a:solidFill>
                <a:effectLst/>
                <a:latin typeface="PingFang SC" panose="020B0400000000000000" charset="-122"/>
              </a:rPr>
              <a:t>创建空间索引的列，必须将其声明为</a:t>
            </a:r>
            <a:r>
              <a:rPr lang="en-US" altLang="zh-CN" sz="1600" b="0" i="0">
                <a:solidFill>
                  <a:srgbClr val="000000"/>
                </a:solidFill>
                <a:effectLst/>
                <a:latin typeface="PingFang SC" panose="020B0400000000000000" charset="-122"/>
              </a:rPr>
              <a:t>NOT NULL</a:t>
            </a:r>
            <a:r>
              <a:rPr lang="zh-CN" altLang="en-US" sz="1600" b="0" i="0">
                <a:solidFill>
                  <a:srgbClr val="000000"/>
                </a:solidFill>
                <a:effectLst/>
                <a:latin typeface="PingFang SC" panose="020B0400000000000000" charset="-122"/>
              </a:rPr>
              <a:t>。</a:t>
            </a:r>
            <a:endParaRPr lang="en-US" altLang="zh-CN" sz="1600" b="0" i="0">
              <a:solidFill>
                <a:srgbClr val="000000"/>
              </a:solidFill>
              <a:effectLst/>
              <a:latin typeface="PingFang SC" panose="020B0400000000000000" charset="-122"/>
            </a:endParaRPr>
          </a:p>
          <a:p>
            <a:pPr marL="285750" indent="-285750" algn="l">
              <a:buFont typeface="Arial" panose="020B0604020202020204" pitchFamily="34" charset="0"/>
              <a:buChar char="•"/>
            </a:pPr>
            <a:r>
              <a:rPr lang="zh-CN" altLang="en-US" sz="1600" b="0" i="0">
                <a:solidFill>
                  <a:srgbClr val="000000"/>
                </a:solidFill>
                <a:effectLst/>
                <a:latin typeface="PingFang SC" panose="020B0400000000000000" charset="-122"/>
              </a:rPr>
              <a:t>空间索引一般是用的比较少，了解即可。</a:t>
            </a:r>
            <a:endParaRPr lang="zh-CN" altLang="en-US" sz="1600" b="0" i="0">
              <a:solidFill>
                <a:srgbClr val="222222"/>
              </a:solidFill>
              <a:effectLst/>
              <a:latin typeface="PingFang SC" panose="020B0400000000000000"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367455" y="3777996"/>
            <a:ext cx="4308229" cy="276762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rPr>
              <a:t>空间索引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srgbClr val="FF0000"/>
                </a:solidFill>
                <a:latin typeface="-apple-system"/>
                <a:ea typeface="黑体"/>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graphicFrame>
        <p:nvGraphicFramePr>
          <p:cNvPr id="5" name="表格 7"/>
          <p:cNvGraphicFramePr>
            <a:graphicFrameLocks noGrp="1"/>
          </p:cNvGraphicFramePr>
          <p:nvPr/>
        </p:nvGraphicFramePr>
        <p:xfrm>
          <a:off x="1042710" y="2563398"/>
          <a:ext cx="8127999" cy="1854200"/>
        </p:xfrm>
        <a:graphic>
          <a:graphicData uri="http://schemas.openxmlformats.org/drawingml/2006/table">
            <a:tbl>
              <a:tblPr firstRow="1" bandRow="1">
                <a:tableStyleId>{5C22544A-7EE6-4342-B048-85BDC9FD1C3A}</a:tableStyleId>
              </a:tblPr>
              <a:tblGrid>
                <a:gridCol w="2709333"/>
                <a:gridCol w="2709333"/>
                <a:gridCol w="2709333"/>
              </a:tblGrid>
              <a:tr h="370840">
                <a:tc>
                  <a:txBody>
                    <a:bodyPr/>
                    <a:lstStyle/>
                    <a:p>
                      <a:r>
                        <a:rPr lang="zh-CN" altLang="en-US" sz="1800"/>
                        <a:t>类型</a:t>
                      </a:r>
                      <a:endParaRPr lang="zh-CN" altLang="en-US" sz="1800"/>
                    </a:p>
                  </a:txBody>
                  <a:tcPr/>
                </a:tc>
                <a:tc>
                  <a:txBody>
                    <a:bodyPr/>
                    <a:lstStyle/>
                    <a:p>
                      <a:r>
                        <a:rPr lang="zh-CN" altLang="en-US" sz="1800"/>
                        <a:t>含义</a:t>
                      </a:r>
                      <a:endParaRPr lang="zh-CN" altLang="en-US" sz="1800"/>
                    </a:p>
                  </a:txBody>
                  <a:tcPr/>
                </a:tc>
                <a:tc>
                  <a:txBody>
                    <a:bodyPr/>
                    <a:lstStyle/>
                    <a:p>
                      <a:r>
                        <a:rPr lang="zh-CN" altLang="en-US" sz="1800"/>
                        <a:t>说明</a:t>
                      </a:r>
                      <a:endParaRPr lang="zh-CN" altLang="en-US" sz="1800"/>
                    </a:p>
                  </a:txBody>
                  <a:tcPr/>
                </a:tc>
              </a:tr>
              <a:tr h="370840">
                <a:tc>
                  <a:txBody>
                    <a:bodyPr/>
                    <a:lstStyle/>
                    <a:p>
                      <a:r>
                        <a:rPr lang="en-US" altLang="zh-CN" sz="1400"/>
                        <a:t>Geometry</a:t>
                      </a:r>
                      <a:endParaRPr lang="zh-CN" altLang="en-US" sz="1400"/>
                    </a:p>
                  </a:txBody>
                  <a:tcPr/>
                </a:tc>
                <a:tc>
                  <a:txBody>
                    <a:bodyPr/>
                    <a:lstStyle/>
                    <a:p>
                      <a:r>
                        <a:rPr lang="zh-CN" altLang="en-US" sz="1400"/>
                        <a:t>空间数据</a:t>
                      </a:r>
                      <a:endParaRPr lang="zh-CN" altLang="en-US" sz="1400"/>
                    </a:p>
                  </a:txBody>
                  <a:tcPr/>
                </a:tc>
                <a:tc>
                  <a:txBody>
                    <a:bodyPr/>
                    <a:lstStyle/>
                    <a:p>
                      <a:r>
                        <a:rPr lang="zh-CN" altLang="en-US" sz="1400"/>
                        <a:t>任何一种空间类型</a:t>
                      </a:r>
                      <a:endParaRPr lang="zh-CN" altLang="en-US" sz="1400"/>
                    </a:p>
                  </a:txBody>
                  <a:tcPr/>
                </a:tc>
              </a:tr>
              <a:tr h="370840">
                <a:tc>
                  <a:txBody>
                    <a:bodyPr/>
                    <a:lstStyle/>
                    <a:p>
                      <a:r>
                        <a:rPr lang="en-US" altLang="zh-CN" sz="1400"/>
                        <a:t>Point</a:t>
                      </a:r>
                      <a:endParaRPr lang="zh-CN" altLang="en-US" sz="1400"/>
                    </a:p>
                  </a:txBody>
                  <a:tcPr/>
                </a:tc>
                <a:tc>
                  <a:txBody>
                    <a:bodyPr/>
                    <a:lstStyle/>
                    <a:p>
                      <a:r>
                        <a:rPr lang="zh-CN" altLang="en-US" sz="1400"/>
                        <a:t>点</a:t>
                      </a:r>
                      <a:endParaRPr lang="zh-CN" altLang="en-US" sz="1400"/>
                    </a:p>
                  </a:txBody>
                  <a:tcPr/>
                </a:tc>
                <a:tc>
                  <a:txBody>
                    <a:bodyPr/>
                    <a:lstStyle/>
                    <a:p>
                      <a:r>
                        <a:rPr lang="zh-CN" altLang="en-US" sz="1400"/>
                        <a:t>坐标值</a:t>
                      </a:r>
                      <a:endParaRPr lang="zh-CN" altLang="en-US" sz="1400"/>
                    </a:p>
                  </a:txBody>
                  <a:tcPr/>
                </a:tc>
              </a:tr>
              <a:tr h="370840">
                <a:tc>
                  <a:txBody>
                    <a:bodyPr/>
                    <a:lstStyle/>
                    <a:p>
                      <a:r>
                        <a:rPr lang="en-US" altLang="zh-CN" sz="1400"/>
                        <a:t>LineString</a:t>
                      </a:r>
                      <a:endParaRPr lang="zh-CN" altLang="en-US" sz="1400"/>
                    </a:p>
                  </a:txBody>
                  <a:tcPr/>
                </a:tc>
                <a:tc>
                  <a:txBody>
                    <a:bodyPr/>
                    <a:lstStyle/>
                    <a:p>
                      <a:r>
                        <a:rPr lang="zh-CN" altLang="en-US" sz="1400"/>
                        <a:t>线</a:t>
                      </a:r>
                      <a:endParaRPr lang="zh-CN" altLang="en-US" sz="1400"/>
                    </a:p>
                  </a:txBody>
                  <a:tcPr/>
                </a:tc>
                <a:tc>
                  <a:txBody>
                    <a:bodyPr/>
                    <a:lstStyle/>
                    <a:p>
                      <a:r>
                        <a:rPr lang="zh-CN" altLang="en-US" sz="1400"/>
                        <a:t>有一系列点连接而成</a:t>
                      </a:r>
                      <a:endParaRPr lang="zh-CN" altLang="en-US" sz="1400"/>
                    </a:p>
                  </a:txBody>
                  <a:tcPr/>
                </a:tc>
              </a:tr>
              <a:tr h="370840">
                <a:tc>
                  <a:txBody>
                    <a:bodyPr/>
                    <a:lstStyle/>
                    <a:p>
                      <a:pPr marL="0" algn="l" defTabSz="1219200" rtl="0" eaLnBrk="1" latinLnBrk="0" hangingPunct="1"/>
                      <a:r>
                        <a:rPr lang="en-US" altLang="zh-CN" sz="1400" kern="1200">
                          <a:solidFill>
                            <a:schemeClr val="dk1"/>
                          </a:solidFill>
                          <a:latin typeface="+mn-lt"/>
                          <a:ea typeface="+mn-ea"/>
                          <a:cs typeface="+mn-cs"/>
                        </a:rPr>
                        <a:t>Polygon</a:t>
                      </a:r>
                      <a:endParaRPr lang="zh-CN" altLang="en-US" sz="1400" kern="1200">
                        <a:solidFill>
                          <a:schemeClr val="dk1"/>
                        </a:solidFill>
                        <a:latin typeface="+mn-lt"/>
                        <a:ea typeface="+mn-ea"/>
                        <a:cs typeface="+mn-cs"/>
                      </a:endParaRPr>
                    </a:p>
                  </a:txBody>
                  <a:tcPr/>
                </a:tc>
                <a:tc>
                  <a:txBody>
                    <a:bodyPr/>
                    <a:lstStyle/>
                    <a:p>
                      <a:pPr marL="0" algn="l" defTabSz="1219200" rtl="0" eaLnBrk="1" latinLnBrk="0" hangingPunct="1"/>
                      <a:r>
                        <a:rPr lang="zh-CN" altLang="en-US" sz="1400" kern="1200">
                          <a:solidFill>
                            <a:schemeClr val="dk1"/>
                          </a:solidFill>
                          <a:latin typeface="+mn-lt"/>
                          <a:ea typeface="+mn-ea"/>
                          <a:cs typeface="+mn-cs"/>
                        </a:rPr>
                        <a:t>多边形</a:t>
                      </a:r>
                      <a:endParaRPr lang="zh-CN" altLang="en-US" sz="1400" kern="1200">
                        <a:solidFill>
                          <a:schemeClr val="dk1"/>
                        </a:solidFill>
                        <a:latin typeface="+mn-lt"/>
                        <a:ea typeface="+mn-ea"/>
                        <a:cs typeface="+mn-cs"/>
                      </a:endParaRPr>
                    </a:p>
                  </a:txBody>
                  <a:tcPr marL="63610" marR="63610" marT="63610" marB="63610" anchor="ctr"/>
                </a:tc>
                <a:tc>
                  <a:txBody>
                    <a:bodyPr/>
                    <a:lstStyle/>
                    <a:p>
                      <a:r>
                        <a:rPr lang="zh-CN" altLang="en-US" sz="1400"/>
                        <a:t>由多条线组成</a:t>
                      </a:r>
                      <a:endParaRPr lang="zh-CN" altLang="en-US" sz="1400"/>
                    </a:p>
                  </a:txBody>
                  <a:tcPr/>
                </a:tc>
              </a:tr>
            </a:tbl>
          </a:graphicData>
        </a:graphic>
      </p:graphicFrame>
    </p:spTree>
  </p:cSld>
  <p:clrMapOvr>
    <a:masterClrMapping/>
  </p:clrMapOvr>
</p:sld>
</file>

<file path=ppt/slides/slide3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索引的操作</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lang="zh-CN" altLang="en-US" b="1">
                <a:solidFill>
                  <a:srgbClr val="4BACC6"/>
                </a:solidFill>
                <a:latin typeface="PingFang SC" panose="020B0400000000000000" charset="-122"/>
                <a:ea typeface="阿里巴巴普惠体" panose="00020600040101010101" pitchFamily="18" charset="-122"/>
              </a:rPr>
              <a:t>空间索引</a:t>
            </a:r>
            <a:endParaRPr lang="en-US" altLang="zh-CN" b="1">
              <a:solidFill>
                <a:srgbClr val="4BACC6"/>
              </a:solidFill>
              <a:latin typeface="PingFang SC" panose="020B0400000000000000" charset="-122"/>
              <a:ea typeface="阿里巴巴普惠体" panose="00020600040101010101" pitchFamily="18" charset="-122"/>
            </a:endParaRPr>
          </a:p>
        </p:txBody>
      </p:sp>
      <p:sp>
        <p:nvSpPr>
          <p:cNvPr id="12" name="文本框 11"/>
          <p:cNvSpPr txBox="1"/>
          <p:nvPr/>
        </p:nvSpPr>
        <p:spPr>
          <a:xfrm>
            <a:off x="867425" y="1799053"/>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7" name="文本框 6"/>
          <p:cNvSpPr txBox="1"/>
          <p:nvPr/>
        </p:nvSpPr>
        <p:spPr>
          <a:xfrm>
            <a:off x="867425" y="2308366"/>
            <a:ext cx="9201150" cy="1754326"/>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shop_info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id  </a:t>
            </a:r>
            <a:r>
              <a:rPr lang="en-US" altLang="zh-CN" b="1" kern="0">
                <a:solidFill>
                  <a:srgbClr val="0000FF"/>
                </a:solidFill>
                <a:latin typeface="Courier New" panose="02070309020205020404" pitchFamily="49" charset="0"/>
                <a:ea typeface="宋体"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auto_increment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'id'</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shop_name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64</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门店名称</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geom_point geometry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经纬度</a:t>
            </a:r>
            <a:r>
              <a:rPr lang="en-US" altLang="zh-CN" kern="0">
                <a:solidFill>
                  <a:srgbClr val="808080"/>
                </a:solidFill>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0000"/>
                </a:solidFill>
                <a:effectLst/>
                <a:highlight>
                  <a:srgbClr val="FFFF00"/>
                </a:highlight>
                <a:latin typeface="Courier New" panose="02070309020205020404" pitchFamily="49" charset="0"/>
                <a:ea typeface="宋体" pitchFamily="2" charset="-122"/>
                <a:cs typeface="Times New Roman" panose="02020603050405020304" pitchFamily="18" charset="0"/>
              </a:rPr>
              <a:t>spatial </a:t>
            </a:r>
            <a:r>
              <a:rPr lang="en-US" altLang="zh-CN" sz="1800" b="1" kern="0">
                <a:solidFill>
                  <a:srgbClr val="0000FF"/>
                </a:solidFill>
                <a:effectLst/>
                <a:highlight>
                  <a:srgbClr val="FFFF00"/>
                </a:highlight>
                <a:latin typeface="Courier New" panose="02070309020205020404" pitchFamily="49" charset="0"/>
                <a:ea typeface="宋体" pitchFamily="2" charset="-122"/>
                <a:cs typeface="Times New Roman" panose="02020603050405020304" pitchFamily="18" charset="0"/>
              </a:rPr>
              <a:t>key</a:t>
            </a:r>
            <a:r>
              <a:rPr lang="en-US" altLang="zh-CN" sz="1800" kern="0">
                <a:solidFill>
                  <a:srgbClr val="000000"/>
                </a:solidFill>
                <a:effectLst/>
                <a:highlight>
                  <a:srgbClr val="FFFF00"/>
                </a:highlight>
                <a:latin typeface="Courier New" panose="02070309020205020404" pitchFamily="49" charset="0"/>
                <a:ea typeface="宋体" pitchFamily="2" charset="-122"/>
                <a:cs typeface="Times New Roman" panose="02020603050405020304" pitchFamily="18" charset="0"/>
              </a:rPr>
              <a:t> geom_index</a:t>
            </a:r>
            <a:r>
              <a:rPr lang="en-US" altLang="zh-CN" sz="1800" b="1" kern="0">
                <a:solidFill>
                  <a:srgbClr val="000080"/>
                </a:solidFill>
                <a:effectLst/>
                <a:highlight>
                  <a:srgbClr val="FFFF00"/>
                </a:highligh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highlight>
                  <a:srgbClr val="FFFF00"/>
                </a:highlight>
                <a:latin typeface="Courier New" panose="02070309020205020404" pitchFamily="49" charset="0"/>
                <a:ea typeface="宋体" pitchFamily="2" charset="-122"/>
                <a:cs typeface="Times New Roman" panose="02020603050405020304" pitchFamily="18" charset="0"/>
              </a:rPr>
              <a:t>geom_point</a:t>
            </a:r>
            <a:r>
              <a:rPr lang="en-US" altLang="zh-CN" sz="1800" b="1" kern="0">
                <a:solidFill>
                  <a:srgbClr val="000080"/>
                </a:solidFill>
                <a:effectLst/>
                <a:highlight>
                  <a:srgbClr val="FFFF00"/>
                </a:highlight>
                <a:latin typeface="Courier New" panose="02070309020205020404" pitchFamily="49" charset="0"/>
                <a:ea typeface="宋体" pitchFamily="2" charset="-122"/>
                <a:cs typeface="Times New Roman" panose="02020603050405020304" pitchFamily="18" charset="0"/>
              </a:rPr>
              <a:t>)</a:t>
            </a:r>
            <a:endParaRPr lang="zh-CN" altLang="zh-CN" sz="2000" kern="100">
              <a:effectLst/>
              <a:highlight>
                <a:srgbClr val="FFFF00"/>
              </a:highligh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1085849" y="1776152"/>
            <a:ext cx="6128238" cy="369332"/>
          </a:xfrm>
          <a:prstGeom prst="rect">
            <a:avLst/>
          </a:prstGeom>
          <a:noFill/>
        </p:spPr>
        <p:txBody>
          <a:bodyPr wrap="square">
            <a:spAutoFit/>
          </a:bodyPr>
          <a:lstStyle/>
          <a:p>
            <a:r>
              <a:rPr lang="zh-CN" altLang="en-US"/>
              <a:t>索引的最大特点是提高查询速度，接下来我们来验证一下。</a:t>
            </a:r>
            <a:endParaRPr lang="zh-CN" altLang="en-US"/>
          </a:p>
        </p:txBody>
      </p:sp>
      <p:sp>
        <p:nvSpPr>
          <p:cNvPr id="9" name="文本框 8"/>
          <p:cNvSpPr txBox="1"/>
          <p:nvPr/>
        </p:nvSpPr>
        <p:spPr>
          <a:xfrm>
            <a:off x="1183948" y="2665988"/>
            <a:ext cx="6128238" cy="369332"/>
          </a:xfrm>
          <a:prstGeom prst="rect">
            <a:avLst/>
          </a:prstGeom>
          <a:noFill/>
        </p:spPr>
        <p:txBody>
          <a:bodyPr wrap="square">
            <a:spAutoFit/>
          </a:bodyPr>
          <a:lstStyle/>
          <a:p>
            <a:r>
              <a:rPr lang="zh-CN" altLang="en-US"/>
              <a:t>执行</a:t>
            </a:r>
            <a:r>
              <a:rPr lang="en-US" altLang="zh-CN"/>
              <a:t>sql</a:t>
            </a:r>
            <a:r>
              <a:rPr lang="zh-CN" altLang="en-US"/>
              <a:t>文件，准备需要的数据</a:t>
            </a:r>
            <a:endParaRPr lang="en-US" altLang="zh-CN"/>
          </a:p>
        </p:txBody>
      </p:sp>
      <p:pic>
        <p:nvPicPr>
          <p:cNvPr id="4" name="图片 3"/>
          <p:cNvPicPr>
            <a:picLocks noChangeAspect="1"/>
          </p:cNvPicPr>
          <p:nvPr/>
        </p:nvPicPr>
        <p:blipFill>
          <a:blip r:embed="rId1"/>
          <a:stretch>
            <a:fillRect/>
          </a:stretch>
        </p:blipFill>
        <p:spPr>
          <a:xfrm>
            <a:off x="1183948" y="3327726"/>
            <a:ext cx="2377208" cy="2695230"/>
          </a:xfrm>
          <a:prstGeom prst="rect">
            <a:avLst/>
          </a:prstGeom>
        </p:spPr>
      </p:pic>
      <p:pic>
        <p:nvPicPr>
          <p:cNvPr id="10" name="图片 9"/>
          <p:cNvPicPr>
            <a:picLocks noChangeAspect="1"/>
          </p:cNvPicPr>
          <p:nvPr/>
        </p:nvPicPr>
        <p:blipFill>
          <a:blip r:embed="rId2"/>
          <a:stretch>
            <a:fillRect/>
          </a:stretch>
        </p:blipFill>
        <p:spPr>
          <a:xfrm>
            <a:off x="4149968" y="3327726"/>
            <a:ext cx="3381640" cy="2950378"/>
          </a:xfrm>
          <a:prstGeom prst="rect">
            <a:avLst/>
          </a:prstGeom>
        </p:spPr>
      </p:pic>
      <p:pic>
        <p:nvPicPr>
          <p:cNvPr id="13" name="图片 12"/>
          <p:cNvPicPr>
            <a:picLocks noChangeAspect="1"/>
          </p:cNvPicPr>
          <p:nvPr/>
        </p:nvPicPr>
        <p:blipFill>
          <a:blip r:embed="rId3"/>
          <a:stretch>
            <a:fillRect/>
          </a:stretch>
        </p:blipFill>
        <p:spPr>
          <a:xfrm>
            <a:off x="8261311" y="3327726"/>
            <a:ext cx="3324185" cy="2900250"/>
          </a:xfrm>
          <a:prstGeom prst="rect">
            <a:avLst/>
          </a:prstGeom>
        </p:spPr>
      </p:pic>
    </p:spTree>
  </p:cSld>
  <p:clrMapOvr>
    <a:masterClrMapping/>
  </p:clrMapOvr>
</p:sld>
</file>

<file path=ppt/slides/slide3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1085849"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索引的最大特点是提高查询速度，接下来我们来验证一下。</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1183948" y="2665988"/>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文件，准备需要的数据</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7" name="图片 6"/>
          <p:cNvPicPr>
            <a:picLocks noChangeAspect="1"/>
          </p:cNvPicPr>
          <p:nvPr/>
        </p:nvPicPr>
        <p:blipFill>
          <a:blip r:embed="rId1"/>
          <a:stretch>
            <a:fillRect/>
          </a:stretch>
        </p:blipFill>
        <p:spPr>
          <a:xfrm>
            <a:off x="964498" y="3429000"/>
            <a:ext cx="3283569" cy="3235866"/>
          </a:xfrm>
          <a:prstGeom prst="rect">
            <a:avLst/>
          </a:prstGeom>
        </p:spPr>
      </p:pic>
      <p:pic>
        <p:nvPicPr>
          <p:cNvPr id="16" name="图片 15"/>
          <p:cNvPicPr>
            <a:picLocks noChangeAspect="1"/>
          </p:cNvPicPr>
          <p:nvPr/>
        </p:nvPicPr>
        <p:blipFill>
          <a:blip r:embed="rId2"/>
          <a:stretch>
            <a:fillRect/>
          </a:stretch>
        </p:blipFill>
        <p:spPr>
          <a:xfrm>
            <a:off x="5009020" y="3429000"/>
            <a:ext cx="2719081" cy="2838339"/>
          </a:xfrm>
          <a:prstGeom prst="rect">
            <a:avLst/>
          </a:prstGeom>
        </p:spPr>
      </p:pic>
      <p:pic>
        <p:nvPicPr>
          <p:cNvPr id="18" name="图片 17"/>
          <p:cNvPicPr>
            <a:picLocks noChangeAspect="1"/>
          </p:cNvPicPr>
          <p:nvPr/>
        </p:nvPicPr>
        <p:blipFill>
          <a:blip r:embed="rId3"/>
          <a:stretch>
            <a:fillRect/>
          </a:stretch>
        </p:blipFill>
        <p:spPr>
          <a:xfrm>
            <a:off x="8428915" y="3429000"/>
            <a:ext cx="2798587" cy="3227915"/>
          </a:xfrm>
          <a:prstGeom prst="rect">
            <a:avLst/>
          </a:prstGeom>
        </p:spPr>
      </p:pic>
    </p:spTree>
  </p:cSld>
  <p:clrMapOvr>
    <a:masterClrMapping/>
  </p:clrMapOvr>
</p:sld>
</file>

<file path=ppt/slides/slide3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952105" y="2242089"/>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1085849" y="1776152"/>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索引的最大特点是提高查询速度，接下来我们来验证一下。</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1183948" y="2665988"/>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文件，准备需要的数据</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7" name="图片 6"/>
          <p:cNvPicPr>
            <a:picLocks noChangeAspect="1"/>
          </p:cNvPicPr>
          <p:nvPr/>
        </p:nvPicPr>
        <p:blipFill>
          <a:blip r:embed="rId1"/>
          <a:stretch>
            <a:fillRect/>
          </a:stretch>
        </p:blipFill>
        <p:spPr>
          <a:xfrm>
            <a:off x="964498" y="3429000"/>
            <a:ext cx="3283569" cy="3235866"/>
          </a:xfrm>
          <a:prstGeom prst="rect">
            <a:avLst/>
          </a:prstGeom>
        </p:spPr>
      </p:pic>
      <p:pic>
        <p:nvPicPr>
          <p:cNvPr id="16" name="图片 15"/>
          <p:cNvPicPr>
            <a:picLocks noChangeAspect="1"/>
          </p:cNvPicPr>
          <p:nvPr/>
        </p:nvPicPr>
        <p:blipFill>
          <a:blip r:embed="rId2"/>
          <a:stretch>
            <a:fillRect/>
          </a:stretch>
        </p:blipFill>
        <p:spPr>
          <a:xfrm>
            <a:off x="5009020" y="3429000"/>
            <a:ext cx="2719081" cy="2838339"/>
          </a:xfrm>
          <a:prstGeom prst="rect">
            <a:avLst/>
          </a:prstGeom>
        </p:spPr>
      </p:pic>
      <p:pic>
        <p:nvPicPr>
          <p:cNvPr id="18" name="图片 17"/>
          <p:cNvPicPr>
            <a:picLocks noChangeAspect="1"/>
          </p:cNvPicPr>
          <p:nvPr/>
        </p:nvPicPr>
        <p:blipFill>
          <a:blip r:embed="rId3"/>
          <a:stretch>
            <a:fillRect/>
          </a:stretch>
        </p:blipFill>
        <p:spPr>
          <a:xfrm>
            <a:off x="8428915" y="3429000"/>
            <a:ext cx="2798587" cy="3227915"/>
          </a:xfrm>
          <a:prstGeom prst="rect">
            <a:avLst/>
          </a:prstGeom>
        </p:spPr>
      </p:pic>
    </p:spTree>
  </p:cSld>
  <p:clrMapOvr>
    <a:masterClrMapping/>
  </p:clrMapOvr>
</p:sld>
</file>

<file path=ppt/slides/slide3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67425" y="1643737"/>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972933" y="2036903"/>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执行</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a:t>
            </a:r>
            <a:r>
              <a:rPr lang="zh-CN" altLang="en-US">
                <a:solidFill>
                  <a:prstClr val="black"/>
                </a:solidFill>
                <a:latin typeface="Calibri"/>
                <a:ea typeface="黑体"/>
              </a:rPr>
              <a:t>语句进行查询</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7751610" y="1675779"/>
            <a:ext cx="4285336" cy="2719081"/>
          </a:xfrm>
          <a:prstGeom prst="rect">
            <a:avLst/>
          </a:prstGeom>
        </p:spPr>
      </p:pic>
      <p:sp>
        <p:nvSpPr>
          <p:cNvPr id="14" name="文本框 13"/>
          <p:cNvSpPr txBox="1"/>
          <p:nvPr/>
        </p:nvSpPr>
        <p:spPr>
          <a:xfrm>
            <a:off x="972934" y="2461883"/>
            <a:ext cx="6324682" cy="4278094"/>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use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创建临时表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temporary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tmp_goods_cat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cat_id_l3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-- 3</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cat_name_l3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-- 3</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cat_id_l2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cat_name_l2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-- 2</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catid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cat_id_l1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级分类</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catname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cat_name_l1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-- 1</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级分类名称</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itheima_goods_cats 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itheima_goods_cats t2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itcast_shop</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itheima_goods_cats t1</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parentid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catid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parentid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catid</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cat_level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sp>
        <p:nvSpPr>
          <p:cNvPr id="8" name="文本框 7"/>
          <p:cNvSpPr txBox="1"/>
          <p:nvPr/>
        </p:nvSpPr>
        <p:spPr>
          <a:xfrm>
            <a:off x="2192451" y="6244479"/>
            <a:ext cx="926802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当所有的状态都变成</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Complete</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之后，点击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Next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065992" y="1488707"/>
            <a:ext cx="6303603" cy="4755772"/>
          </a:xfrm>
          <a:prstGeom prst="rect">
            <a:avLst/>
          </a:prstGeom>
        </p:spPr>
      </p:pic>
    </p:spTree>
  </p:cSld>
  <p:clrMapOvr>
    <a:masterClrMapping/>
  </p:clrMapOvr>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02636" y="162829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7479048" y="2510625"/>
            <a:ext cx="4285336" cy="2719081"/>
          </a:xfrm>
          <a:prstGeom prst="rect">
            <a:avLst/>
          </a:prstGeom>
        </p:spPr>
      </p:pic>
      <p:sp>
        <p:nvSpPr>
          <p:cNvPr id="14" name="文本框 13"/>
          <p:cNvSpPr txBox="1"/>
          <p:nvPr/>
        </p:nvSpPr>
        <p:spPr>
          <a:xfrm>
            <a:off x="723039" y="2178024"/>
            <a:ext cx="6356608" cy="403187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统计分析不同一级商品分类对应的总金额、总笔数</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'2019-09-05'</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cat_name_l1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goods_cat_l1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sum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payprice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goodsnum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total_money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distinct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orderid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total_cnt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tmp_goods_cat t1</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left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join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itheima_goods t2</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cat_id_l3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goodscatid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left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join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itheima_order_goods t3</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goodsid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goodsid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substring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createtime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'2019-09-05'</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group</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cat_name_l1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642069"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索引的验证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02636" y="1628294"/>
            <a:ext cx="8478570"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操作</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4" name="文本框 13"/>
          <p:cNvSpPr txBox="1"/>
          <p:nvPr/>
        </p:nvSpPr>
        <p:spPr>
          <a:xfrm>
            <a:off x="802636" y="2199541"/>
            <a:ext cx="10128508" cy="107721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创建索引</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idx_goods_cat3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tmp_goods_cat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cat_id_l3</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idx_itheima_goods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itheima_goods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goodsid</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index</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idx_itheima__order_goods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on</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itheima_order_goods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goodsid</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802636" y="3730130"/>
            <a:ext cx="3617491" cy="2615724"/>
          </a:xfrm>
          <a:prstGeom prst="rect">
            <a:avLst/>
          </a:prstGeom>
        </p:spPr>
      </p:pic>
      <p:sp>
        <p:nvSpPr>
          <p:cNvPr id="10" name="文本框 9"/>
          <p:cNvSpPr txBox="1"/>
          <p:nvPr/>
        </p:nvSpPr>
        <p:spPr>
          <a:xfrm>
            <a:off x="5106710" y="4967598"/>
            <a:ext cx="6128238" cy="369332"/>
          </a:xfrm>
          <a:prstGeom prst="rect">
            <a:avLst/>
          </a:prstGeom>
          <a:noFill/>
        </p:spPr>
        <p:txBody>
          <a:bodyPr wrap="square">
            <a:spAutoFit/>
          </a:bodyPr>
          <a:lstStyle/>
          <a:p>
            <a:r>
              <a:rPr lang="zh-CN" altLang="en-US" sz="1600">
                <a:highlight>
                  <a:srgbClr val="FFFF00"/>
                </a:highlight>
                <a:latin typeface="Alibaba PuHuiTi B"/>
              </a:rPr>
              <a:t>可以看到添加索引之后，查询速度明显提高了很多</a:t>
            </a:r>
            <a:r>
              <a:rPr lang="zh-CN" altLang="en-US">
                <a:highlight>
                  <a:srgbClr val="FFFF00"/>
                </a:highlight>
              </a:rPr>
              <a:t>。</a:t>
            </a:r>
            <a:endParaRPr lang="zh-CN" altLang="en-US">
              <a:highlight>
                <a:srgbClr val="FFFF00"/>
              </a:highlight>
            </a:endParaRPr>
          </a:p>
        </p:txBody>
      </p:sp>
    </p:spTree>
  </p:cSld>
  <p:clrMapOvr>
    <a:masterClrMapping/>
  </p:clrMapOvr>
</p:sld>
</file>

<file path=ppt/slides/slide3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索引的特点</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1167580" y="1778016"/>
            <a:ext cx="8459435" cy="4770537"/>
          </a:xfrm>
          <a:prstGeom prst="rect">
            <a:avLst/>
          </a:prstGeom>
          <a:noFill/>
        </p:spPr>
        <p:txBody>
          <a:bodyPr wrap="square">
            <a:spAutoFit/>
          </a:bodyPr>
          <a:lstStyle/>
          <a:p>
            <a:pPr marL="285750" indent="-285750">
              <a:buFont typeface="Wingdings" panose="05000000000000000000" pitchFamily="2" charset="2"/>
              <a:buChar char="Ø"/>
              <a:defRPr/>
            </a:pPr>
            <a:r>
              <a:rPr lang="zh-CN" altLang="en-US">
                <a:solidFill>
                  <a:srgbClr val="FF0000"/>
                </a:solidFill>
                <a:latin typeface="-apple-system"/>
                <a:ea typeface="黑体"/>
              </a:rPr>
              <a:t>索引的优点</a:t>
            </a:r>
            <a:endParaRPr lang="en-US" altLang="zh-CN">
              <a:solidFill>
                <a:srgbClr val="FF0000"/>
              </a:solidFill>
              <a:latin typeface="-apple-system"/>
              <a:ea typeface="黑体"/>
            </a:endParaRPr>
          </a:p>
          <a:p>
            <a:pPr marL="285750" indent="-285750">
              <a:buFont typeface="Wingdings" panose="05000000000000000000" pitchFamily="2" charset="2"/>
              <a:buChar char="Ø"/>
              <a:defRPr/>
            </a:pPr>
            <a:endParaRPr lang="zh-CN" altLang="en-US">
              <a:solidFill>
                <a:srgbClr val="FF0000"/>
              </a:solidFill>
              <a:latin typeface="-apple-system"/>
              <a:ea typeface="黑体"/>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600">
                <a:solidFill>
                  <a:srgbClr val="17233F"/>
                </a:solidFill>
                <a:latin typeface="-apple-system"/>
              </a:rPr>
              <a:t>大大加快数据的查询速度</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600">
                <a:solidFill>
                  <a:srgbClr val="17233F"/>
                </a:solidFill>
                <a:latin typeface="-apple-system"/>
              </a:rPr>
              <a:t>使用分组和排序进行数据查询时，可以显著减少查询时分组和排序的时间</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600">
                <a:solidFill>
                  <a:srgbClr val="17233F"/>
                </a:solidFill>
                <a:latin typeface="-apple-system"/>
              </a:rPr>
              <a:t>创建唯一索引</a:t>
            </a:r>
            <a:r>
              <a:rPr lang="zh-CN" altLang="en-US" sz="1600">
                <a:solidFill>
                  <a:srgbClr val="17233F"/>
                </a:solidFill>
                <a:latin typeface="Alibaba PuHuiTi B"/>
              </a:rPr>
              <a:t>，能够保证数据库表中每一行数据</a:t>
            </a:r>
            <a:r>
              <a:rPr lang="zh-CN" altLang="en-US" sz="1600">
                <a:solidFill>
                  <a:srgbClr val="17233F"/>
                </a:solidFill>
                <a:latin typeface="-apple-system"/>
              </a:rPr>
              <a:t>的唯一性</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zh-CN" altLang="en-US"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lang="zh-CN" altLang="en-US" sz="1600">
                <a:solidFill>
                  <a:srgbClr val="17233F"/>
                </a:solidFill>
                <a:latin typeface="-apple-system"/>
              </a:rPr>
              <a:t>在实现数据的参考完整性方面，可以加速表和表之间的连接</a:t>
            </a:r>
            <a:endParaRPr lang="en-US" altLang="zh-CN" sz="1600">
              <a:solidFill>
                <a:srgbClr val="17233F"/>
              </a:solidFill>
              <a:latin typeface="-apple-system"/>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lang="zh-CN" altLang="en-US" sz="1600">
              <a:solidFill>
                <a:srgbClr val="17233F"/>
              </a:solidFill>
              <a:latin typeface="-apple-system"/>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0" i="0" u="none" strike="noStrike" kern="1200" cap="none" spc="0" normalizeH="0" baseline="0" noProof="0">
                <a:ln>
                  <a:noFill/>
                </a:ln>
                <a:solidFill>
                  <a:srgbClr val="000000"/>
                </a:solidFill>
                <a:effectLst/>
                <a:uLnTx/>
                <a:uFillTx/>
                <a:latin typeface="PingFang SC" panose="020B0400000000000000" charset="-122"/>
                <a:ea typeface="黑体"/>
                <a:cs typeface="+mn-cs"/>
              </a:rPr>
              <a:t> </a:t>
            </a:r>
            <a:endParaRPr kumimoji="0" lang="zh-CN" altLang="en-US" sz="12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a:p>
            <a:pPr marL="285750" marR="0" lvl="0" indent="-285750" fontAlgn="auto">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ea typeface="黑体"/>
              </a:rPr>
              <a:t>索引的缺点</a:t>
            </a:r>
            <a:endParaRPr lang="en-US" altLang="zh-CN">
              <a:solidFill>
                <a:srgbClr val="FF0000"/>
              </a:solidFill>
              <a:latin typeface="-apple-system"/>
              <a:ea typeface="黑体"/>
            </a:endParaRPr>
          </a:p>
          <a:p>
            <a:pPr marL="285750" marR="0" lvl="0" indent="-285750" fontAlgn="auto">
              <a:lnSpc>
                <a:spcPct val="100000"/>
              </a:lnSpc>
              <a:spcBef>
                <a:spcPts val="0"/>
              </a:spcBef>
              <a:spcAft>
                <a:spcPts val="0"/>
              </a:spcAft>
              <a:buClrTx/>
              <a:buSzTx/>
              <a:buFont typeface="Wingdings" panose="05000000000000000000" pitchFamily="2" charset="2"/>
              <a:buChar char="Ø"/>
              <a:defRPr/>
            </a:pPr>
            <a:endParaRPr lang="zh-CN" altLang="en-US">
              <a:solidFill>
                <a:srgbClr val="FF0000"/>
              </a:solidFill>
              <a:latin typeface="-apple-system"/>
              <a:ea typeface="黑体"/>
            </a:endParaRPr>
          </a:p>
          <a:p>
            <a:pPr latinLnBrk="1">
              <a:buFont typeface="Arial" panose="020B0604020202020204" pitchFamily="34" charset="0"/>
              <a:buChar char="•"/>
            </a:pPr>
            <a:r>
              <a:rPr lang="zh-CN" altLang="en-US" sz="1600">
                <a:solidFill>
                  <a:srgbClr val="17233F"/>
                </a:solidFill>
                <a:latin typeface="-apple-system"/>
              </a:rPr>
              <a:t>创建索引和维护索引需要消耗时间，并且随着数据量的增加，时间也会增加</a:t>
            </a:r>
            <a:endParaRPr lang="en-US" altLang="zh-CN" sz="1600">
              <a:solidFill>
                <a:srgbClr val="17233F"/>
              </a:solidFill>
              <a:latin typeface="-apple-system"/>
            </a:endParaRPr>
          </a:p>
          <a:p>
            <a:pPr latinLnBrk="1">
              <a:buFont typeface="Arial" panose="020B0604020202020204" pitchFamily="34" charset="0"/>
              <a:buChar char="•"/>
            </a:pPr>
            <a:endParaRPr lang="zh-CN" altLang="en-US" sz="1600">
              <a:solidFill>
                <a:srgbClr val="17233F"/>
              </a:solidFill>
              <a:latin typeface="-apple-system"/>
            </a:endParaRPr>
          </a:p>
          <a:p>
            <a:pPr latinLnBrk="1">
              <a:buFont typeface="Arial" panose="020B0604020202020204" pitchFamily="34" charset="0"/>
              <a:buChar char="•"/>
            </a:pPr>
            <a:r>
              <a:rPr lang="zh-CN" altLang="en-US" sz="1600">
                <a:solidFill>
                  <a:srgbClr val="17233F"/>
                </a:solidFill>
                <a:latin typeface="-apple-system"/>
              </a:rPr>
              <a:t>索引需要占据磁盘空间</a:t>
            </a:r>
            <a:endParaRPr lang="en-US" altLang="zh-CN" sz="1600">
              <a:solidFill>
                <a:srgbClr val="17233F"/>
              </a:solidFill>
              <a:latin typeface="-apple-system"/>
            </a:endParaRPr>
          </a:p>
          <a:p>
            <a:pPr latinLnBrk="1">
              <a:buFont typeface="Arial" panose="020B0604020202020204" pitchFamily="34" charset="0"/>
              <a:buChar char="•"/>
            </a:pPr>
            <a:endParaRPr lang="zh-CN" altLang="en-US" sz="1600">
              <a:solidFill>
                <a:srgbClr val="17233F"/>
              </a:solidFill>
              <a:latin typeface="-apple-system"/>
            </a:endParaRPr>
          </a:p>
          <a:p>
            <a:pPr latinLnBrk="1">
              <a:buFont typeface="Arial" panose="020B0604020202020204" pitchFamily="34" charset="0"/>
              <a:buChar char="•"/>
            </a:pPr>
            <a:r>
              <a:rPr lang="zh-CN" altLang="en-US" sz="1600">
                <a:solidFill>
                  <a:srgbClr val="17233F"/>
                </a:solidFill>
                <a:latin typeface="-apple-system"/>
              </a:rPr>
              <a:t>对数据表中的数据进行增加，修改，删除时，索引也要动态的维护，降低了维护的速度</a:t>
            </a:r>
            <a:br>
              <a:rPr lang="zh-CN" altLang="en-US" sz="1200"/>
            </a:br>
            <a:endParaRPr kumimoji="0" lang="zh-CN" altLang="en-US" sz="12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p:txBody>
      </p:sp>
    </p:spTree>
  </p:cSld>
  <p:clrMapOvr>
    <a:masterClrMapping/>
  </p:clrMapOvr>
</p:sld>
</file>

<file path=ppt/slides/slide3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索引的特点</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1032786" y="1715745"/>
            <a:ext cx="8459435" cy="32316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fontAlgn="auto">
              <a:lnSpc>
                <a:spcPct val="100000"/>
              </a:lnSpc>
              <a:spcBef>
                <a:spcPts val="0"/>
              </a:spcBef>
              <a:spcAft>
                <a:spcPts val="0"/>
              </a:spcAft>
              <a:buClrTx/>
              <a:buSzTx/>
              <a:buFont typeface="Wingdings" panose="05000000000000000000" pitchFamily="2" charset="2"/>
              <a:buChar char="Ø"/>
              <a:defRPr/>
            </a:pPr>
            <a:r>
              <a:rPr lang="zh-CN" altLang="en-US">
                <a:solidFill>
                  <a:srgbClr val="FF0000"/>
                </a:solidFill>
                <a:latin typeface="-apple-system"/>
                <a:ea typeface="黑体"/>
              </a:rPr>
              <a:t>创建索引的原则</a:t>
            </a:r>
            <a:endParaRPr lang="en-US" altLang="zh-CN">
              <a:solidFill>
                <a:srgbClr val="FF0000"/>
              </a:solidFill>
              <a:latin typeface="-apple-system"/>
              <a:ea typeface="黑体"/>
            </a:endParaRPr>
          </a:p>
          <a:p>
            <a:pPr marL="285750" marR="0" lvl="0" indent="-285750" fontAlgn="auto">
              <a:lnSpc>
                <a:spcPct val="100000"/>
              </a:lnSpc>
              <a:spcBef>
                <a:spcPts val="0"/>
              </a:spcBef>
              <a:spcAft>
                <a:spcPts val="0"/>
              </a:spcAft>
              <a:buClrTx/>
              <a:buSzTx/>
              <a:buFont typeface="Wingdings" panose="05000000000000000000" pitchFamily="2" charset="2"/>
              <a:buChar char="Ø"/>
              <a:defRPr/>
            </a:pPr>
            <a:endParaRPr lang="zh-CN" altLang="en-US">
              <a:solidFill>
                <a:srgbClr val="FF0000"/>
              </a:solidFill>
              <a:latin typeface="-apple-system"/>
              <a:ea typeface="黑体"/>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更新频繁的列不应设置索引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数据量小的表不要使用索引（毕竟总共</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2</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页的文档，还要目录吗？）</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重复数据多的字段不应设为索引（比如性别，只有男和女，一般来说：重复的数据超过百分之</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15</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就不该建索引）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首先应该考虑对</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where </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和 </a:t>
            </a:r>
            <a:r>
              <a:rPr kumimoji="0" lang="en-US" altLang="zh-CN" sz="1600" b="0" i="0" u="none" strike="noStrike" kern="1200" cap="none" spc="0" normalizeH="0" baseline="0" noProof="0">
                <a:ln>
                  <a:noFill/>
                </a:ln>
                <a:solidFill>
                  <a:srgbClr val="17233F"/>
                </a:solidFill>
                <a:effectLst/>
                <a:uLnTx/>
                <a:uFillTx/>
                <a:latin typeface="-apple-system"/>
                <a:ea typeface="黑体"/>
                <a:cs typeface="+mn-cs"/>
              </a:rPr>
              <a:t>order by </a:t>
            </a:r>
            <a:r>
              <a:rPr kumimoji="0" lang="zh-CN" altLang="en-US" sz="1600" b="0" i="0" u="none" strike="noStrike" kern="1200" cap="none" spc="0" normalizeH="0" baseline="0" noProof="0">
                <a:ln>
                  <a:noFill/>
                </a:ln>
                <a:solidFill>
                  <a:srgbClr val="17233F"/>
                </a:solidFill>
                <a:effectLst/>
                <a:uLnTx/>
                <a:uFillTx/>
                <a:latin typeface="-apple-system"/>
                <a:ea typeface="黑体"/>
                <a:cs typeface="+mn-cs"/>
              </a:rPr>
              <a:t>涉及的列上建立索引</a:t>
            </a:r>
            <a:endParaRPr kumimoji="0" lang="en-US" altLang="zh-CN" sz="1600" b="0" i="0" u="none" strike="noStrike" kern="1200" cap="none" spc="0" normalizeH="0" baseline="0" noProof="0">
              <a:ln>
                <a:noFill/>
              </a:ln>
              <a:solidFill>
                <a:srgbClr val="17233F"/>
              </a:solidFill>
              <a:effectLst/>
              <a:uLnTx/>
              <a:uFillTx/>
              <a:latin typeface="-apple-system"/>
              <a:ea typeface="黑体"/>
              <a:cs typeface="+mn-cs"/>
            </a:endParaRPr>
          </a:p>
          <a:p>
            <a:pPr marL="0" marR="0" lvl="0" indent="0" algn="l" defTabSz="914400" rtl="0" eaLnBrk="1" fontAlgn="auto" latinLnBrk="1" hangingPunct="1">
              <a:lnSpc>
                <a:spcPct val="100000"/>
              </a:lnSpc>
              <a:spcBef>
                <a:spcPts val="0"/>
              </a:spcBef>
              <a:spcAft>
                <a:spcPts val="0"/>
              </a:spcAft>
              <a:buClrTx/>
              <a:buSzTx/>
              <a:defRPr/>
            </a:pPr>
            <a:br>
              <a:rPr kumimoji="0" lang="zh-CN" altLang="en-US" sz="12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200" b="0" i="0" u="none" strike="noStrike" kern="1200" cap="none" spc="0" normalizeH="0" baseline="0" noProof="0">
              <a:ln>
                <a:noFill/>
              </a:ln>
              <a:solidFill>
                <a:srgbClr val="000000"/>
              </a:solidFill>
              <a:effectLst/>
              <a:uLnTx/>
              <a:uFillTx/>
              <a:latin typeface="PingFang SC" panose="020B0400000000000000" charset="-122"/>
              <a:ea typeface="黑体"/>
              <a:cs typeface="+mn-cs"/>
            </a:endParaRPr>
          </a:p>
        </p:txBody>
      </p:sp>
    </p:spTree>
  </p:cSld>
  <p:clrMapOvr>
    <a:masterClrMapping/>
  </p:clrMapOvr>
</p:sld>
</file>

<file path=ppt/slides/slide3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lang="zh-CN" altLang="en-US" b="1">
                <a:solidFill>
                  <a:srgbClr val="4BACC6"/>
                </a:solidFill>
                <a:latin typeface="PingFang SC" panose="020B0400000000000000" charset="-122"/>
                <a:ea typeface="阿里巴巴普惠体" panose="00020600040101010101" pitchFamily="18" charset="-122"/>
              </a:rPr>
              <a:t>概述</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982301" y="1778016"/>
            <a:ext cx="9981446" cy="1077218"/>
          </a:xfrm>
          <a:prstGeom prst="rect">
            <a:avLst/>
          </a:prstGeom>
          <a:noFill/>
        </p:spPr>
        <p:txBody>
          <a:bodyPr wrap="square">
            <a:spAutoFit/>
          </a:bodyPr>
          <a:lstStyle/>
          <a:p>
            <a:pPr marL="285750" indent="-285750">
              <a:buFont typeface="Arial" panose="020B0604020202020204" pitchFamily="34" charset="0"/>
              <a:buChar char="•"/>
            </a:pPr>
            <a:r>
              <a:rPr lang="zh-CN" altLang="en-US" sz="1600" b="0" i="0">
                <a:solidFill>
                  <a:srgbClr val="4D4D4D"/>
                </a:solidFill>
                <a:effectLst/>
                <a:latin typeface="-apple-system"/>
              </a:rPr>
              <a:t>一般来说，索引本身也很大，不可能全部存储在内存中，因此索引往往以索引文件的形式存储的磁盘上。</a:t>
            </a:r>
            <a:endParaRPr lang="en-US" altLang="zh-CN" sz="1600">
              <a:solidFill>
                <a:srgbClr val="4D4D4D"/>
              </a:solidFill>
              <a:latin typeface="-apple-system"/>
            </a:endParaRPr>
          </a:p>
          <a:p>
            <a:pPr marL="285750" indent="-285750">
              <a:buFont typeface="Arial" panose="020B0604020202020204" pitchFamily="34" charset="0"/>
              <a:buChar char="•"/>
            </a:pPr>
            <a:r>
              <a:rPr lang="zh-CN" altLang="en-US" sz="1600" b="0" i="0">
                <a:solidFill>
                  <a:srgbClr val="4D4D4D"/>
                </a:solidFill>
                <a:effectLst/>
                <a:latin typeface="-apple-system"/>
              </a:rPr>
              <a:t>这样的话，索引查找过程中就要产生磁盘</a:t>
            </a:r>
            <a:r>
              <a:rPr lang="en-US" altLang="zh-CN" sz="1600" b="0" i="0">
                <a:solidFill>
                  <a:srgbClr val="4D4D4D"/>
                </a:solidFill>
                <a:effectLst/>
                <a:latin typeface="-apple-system"/>
              </a:rPr>
              <a:t>I/O</a:t>
            </a:r>
            <a:r>
              <a:rPr lang="zh-CN" altLang="en-US" sz="1600" b="0" i="0">
                <a:solidFill>
                  <a:srgbClr val="4D4D4D"/>
                </a:solidFill>
                <a:effectLst/>
                <a:latin typeface="-apple-system"/>
              </a:rPr>
              <a:t>消耗，相对于内存存取，</a:t>
            </a:r>
            <a:r>
              <a:rPr lang="en-US" altLang="zh-CN" sz="1600" b="0" i="0">
                <a:solidFill>
                  <a:srgbClr val="4D4D4D"/>
                </a:solidFill>
                <a:effectLst/>
                <a:latin typeface="-apple-system"/>
              </a:rPr>
              <a:t>I/O</a:t>
            </a:r>
            <a:r>
              <a:rPr lang="zh-CN" altLang="en-US" sz="1600" b="0" i="0">
                <a:solidFill>
                  <a:srgbClr val="4D4D4D"/>
                </a:solidFill>
                <a:effectLst/>
                <a:latin typeface="-apple-system"/>
              </a:rPr>
              <a:t>存取的消耗要高几个数量级，所以评价一个数据结构作为索引的优劣最重要的指标就是在查找过程中磁盘</a:t>
            </a:r>
            <a:r>
              <a:rPr lang="en-US" altLang="zh-CN" sz="1600" b="0" i="0">
                <a:solidFill>
                  <a:srgbClr val="4D4D4D"/>
                </a:solidFill>
                <a:effectLst/>
                <a:latin typeface="-apple-system"/>
              </a:rPr>
              <a:t>I/O</a:t>
            </a:r>
            <a:r>
              <a:rPr lang="zh-CN" altLang="en-US" sz="1600" b="0" i="0">
                <a:solidFill>
                  <a:srgbClr val="4D4D4D"/>
                </a:solidFill>
                <a:effectLst/>
                <a:latin typeface="-apple-system"/>
              </a:rPr>
              <a:t>操作次数的渐进复杂度。</a:t>
            </a:r>
            <a:endParaRPr lang="en-US" altLang="zh-CN" sz="1600">
              <a:solidFill>
                <a:srgbClr val="4D4D4D"/>
              </a:solidFill>
              <a:latin typeface="-apple-system"/>
            </a:endParaRPr>
          </a:p>
          <a:p>
            <a:pPr marL="285750" indent="-285750">
              <a:buFont typeface="Arial" panose="020B0604020202020204" pitchFamily="34" charset="0"/>
              <a:buChar char="•"/>
            </a:pPr>
            <a:r>
              <a:rPr lang="zh-CN" altLang="en-US" sz="1600" b="0" i="0">
                <a:solidFill>
                  <a:srgbClr val="4D4D4D"/>
                </a:solidFill>
                <a:effectLst/>
                <a:latin typeface="-apple-system"/>
              </a:rPr>
              <a:t>换句话说，索引的结构组织要尽量减少查找过程中磁盘</a:t>
            </a:r>
            <a:r>
              <a:rPr lang="en-US" altLang="zh-CN" sz="1600" b="0" i="0">
                <a:solidFill>
                  <a:srgbClr val="4D4D4D"/>
                </a:solidFill>
                <a:effectLst/>
                <a:latin typeface="-apple-system"/>
              </a:rPr>
              <a:t>I/O</a:t>
            </a:r>
            <a:r>
              <a:rPr lang="zh-CN" altLang="en-US" sz="1600" b="0" i="0">
                <a:solidFill>
                  <a:srgbClr val="4D4D4D"/>
                </a:solidFill>
                <a:effectLst/>
                <a:latin typeface="-apple-system"/>
              </a:rPr>
              <a:t>的存取次数。</a:t>
            </a:r>
            <a:endParaRPr lang="en-US" altLang="zh-CN" sz="1600" b="0" i="0">
              <a:solidFill>
                <a:srgbClr val="4D4D4D"/>
              </a:solidFill>
              <a:effectLst/>
              <a:latin typeface="-apple-system"/>
            </a:endParaRPr>
          </a:p>
        </p:txBody>
      </p:sp>
      <p:pic>
        <p:nvPicPr>
          <p:cNvPr id="4" name="图片 3"/>
          <p:cNvPicPr>
            <a:picLocks noChangeAspect="1"/>
          </p:cNvPicPr>
          <p:nvPr/>
        </p:nvPicPr>
        <p:blipFill>
          <a:blip r:embed="rId1"/>
          <a:stretch>
            <a:fillRect/>
          </a:stretch>
        </p:blipFill>
        <p:spPr>
          <a:xfrm>
            <a:off x="4228926" y="3165231"/>
            <a:ext cx="3917150" cy="2811613"/>
          </a:xfrm>
          <a:prstGeom prst="rect">
            <a:avLst/>
          </a:prstGeom>
        </p:spPr>
      </p:pic>
      <p:pic>
        <p:nvPicPr>
          <p:cNvPr id="9" name="图片 8"/>
          <p:cNvPicPr>
            <a:picLocks noChangeAspect="1"/>
          </p:cNvPicPr>
          <p:nvPr/>
        </p:nvPicPr>
        <p:blipFill>
          <a:blip r:embed="rId2"/>
          <a:stretch>
            <a:fillRect/>
          </a:stretch>
        </p:blipFill>
        <p:spPr>
          <a:xfrm>
            <a:off x="595202" y="3429000"/>
            <a:ext cx="3343299" cy="3016547"/>
          </a:xfrm>
          <a:prstGeom prst="rect">
            <a:avLst/>
          </a:prstGeom>
        </p:spPr>
      </p:pic>
      <p:pic>
        <p:nvPicPr>
          <p:cNvPr id="11" name="图片 10"/>
          <p:cNvPicPr>
            <a:picLocks noChangeAspect="1"/>
          </p:cNvPicPr>
          <p:nvPr/>
        </p:nvPicPr>
        <p:blipFill>
          <a:blip r:embed="rId3"/>
          <a:stretch>
            <a:fillRect/>
          </a:stretch>
        </p:blipFill>
        <p:spPr>
          <a:xfrm>
            <a:off x="8673895" y="3374288"/>
            <a:ext cx="3105308" cy="2358297"/>
          </a:xfrm>
          <a:prstGeom prst="rect">
            <a:avLst/>
          </a:prstGeom>
        </p:spPr>
      </p:pic>
    </p:spTree>
  </p:cSld>
  <p:clrMapOvr>
    <a:masterClrMapping/>
  </p:clrMapOvr>
</p:sld>
</file>

<file path=ppt/slides/slide3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982301" y="1778016"/>
            <a:ext cx="9981446" cy="338554"/>
          </a:xfrm>
          <a:prstGeom prst="rect">
            <a:avLst/>
          </a:prstGeom>
          <a:noFill/>
        </p:spPr>
        <p:txBody>
          <a:bodyPr wrap="square">
            <a:spAutoFit/>
          </a:bodyPr>
          <a:lstStyle/>
          <a:p>
            <a:pPr marL="285750" indent="-285750">
              <a:buFont typeface="Wingdings" panose="05000000000000000000" pitchFamily="2" charset="2"/>
              <a:buChar char="Ø"/>
              <a:defRPr/>
            </a:pPr>
            <a:r>
              <a:rPr lang="en-US" altLang="zh-CN" sz="1600">
                <a:solidFill>
                  <a:srgbClr val="FF0000"/>
                </a:solidFill>
                <a:latin typeface="-apple-system"/>
                <a:ea typeface="黑体"/>
              </a:rPr>
              <a:t>Hash</a:t>
            </a:r>
            <a:r>
              <a:rPr lang="zh-CN" altLang="en-US" sz="1600">
                <a:solidFill>
                  <a:srgbClr val="FF0000"/>
                </a:solidFill>
                <a:latin typeface="-apple-system"/>
                <a:ea typeface="黑体"/>
              </a:rPr>
              <a:t>算法</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91429" y="2301245"/>
            <a:ext cx="5751210" cy="2833727"/>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1291429" y="5385219"/>
            <a:ext cx="9760502" cy="584775"/>
          </a:xfrm>
          <a:prstGeom prst="rect">
            <a:avLst/>
          </a:prstGeom>
          <a:noFill/>
        </p:spPr>
        <p:txBody>
          <a:bodyPr wrap="square">
            <a:spAutoFit/>
          </a:bodyPr>
          <a:lstStyle/>
          <a:p>
            <a:r>
              <a:rPr lang="zh-CN" altLang="en-US" sz="1600" b="1" i="0">
                <a:solidFill>
                  <a:srgbClr val="404040"/>
                </a:solidFill>
                <a:effectLst/>
                <a:highlight>
                  <a:srgbClr val="FFFF00"/>
                </a:highlight>
                <a:latin typeface="-apple-system"/>
              </a:rPr>
              <a:t>优点：</a:t>
            </a:r>
            <a:r>
              <a:rPr lang="zh-CN" altLang="en-US" sz="1600" b="0" i="0">
                <a:solidFill>
                  <a:srgbClr val="404040"/>
                </a:solidFill>
                <a:effectLst/>
                <a:latin typeface="-apple-system"/>
              </a:rPr>
              <a:t>通过字段的值计算的</a:t>
            </a:r>
            <a:r>
              <a:rPr lang="en-US" altLang="zh-CN" sz="1600" b="0" i="0">
                <a:solidFill>
                  <a:srgbClr val="404040"/>
                </a:solidFill>
                <a:effectLst/>
                <a:latin typeface="-apple-system"/>
              </a:rPr>
              <a:t>hash</a:t>
            </a:r>
            <a:r>
              <a:rPr lang="zh-CN" altLang="en-US" sz="1600" b="0" i="0">
                <a:solidFill>
                  <a:srgbClr val="404040"/>
                </a:solidFill>
                <a:effectLst/>
                <a:latin typeface="-apple-system"/>
              </a:rPr>
              <a:t>值，定位数据非常快。</a:t>
            </a:r>
            <a:br>
              <a:rPr lang="zh-CN" altLang="en-US" sz="1600"/>
            </a:br>
            <a:r>
              <a:rPr lang="zh-CN" altLang="en-US" sz="1600" b="1" i="0">
                <a:solidFill>
                  <a:srgbClr val="404040"/>
                </a:solidFill>
                <a:effectLst/>
                <a:highlight>
                  <a:srgbClr val="FFFF00"/>
                </a:highlight>
                <a:latin typeface="-apple-system"/>
              </a:rPr>
              <a:t>缺点：</a:t>
            </a:r>
            <a:r>
              <a:rPr lang="zh-CN" altLang="en-US" sz="1600" b="0" i="0">
                <a:solidFill>
                  <a:srgbClr val="404040"/>
                </a:solidFill>
                <a:effectLst/>
                <a:latin typeface="-apple-system"/>
              </a:rPr>
              <a:t>不能进行范围查找，因为散列表中的值是无序的，无法进行大小的比较。</a:t>
            </a:r>
            <a:endParaRPr lang="zh-CN" altLang="en-US" sz="1600"/>
          </a:p>
        </p:txBody>
      </p:sp>
    </p:spTree>
  </p:cSld>
  <p:clrMapOvr>
    <a:masterClrMapping/>
  </p:clrMapOvr>
</p:sld>
</file>

<file path=ppt/slides/slide3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859209" y="1799251"/>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二叉树</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291429" y="5385219"/>
            <a:ext cx="9760502"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i="0">
                <a:solidFill>
                  <a:srgbClr val="404040"/>
                </a:solidFill>
                <a:effectLst/>
                <a:highlight>
                  <a:srgbClr val="FFFF00"/>
                </a:highlight>
                <a:latin typeface="-apple-system"/>
              </a:rPr>
              <a:t>特性：</a:t>
            </a:r>
            <a:r>
              <a:rPr lang="zh-CN" altLang="en-US" sz="1600" b="0" i="0">
                <a:solidFill>
                  <a:srgbClr val="404040"/>
                </a:solidFill>
                <a:effectLst/>
                <a:latin typeface="-apple-system"/>
              </a:rPr>
              <a:t>分为左子树、右子树和根节点，左子树比根节点值要小，右子树比根节点值要大</a:t>
            </a:r>
            <a:br>
              <a:rPr lang="zh-CN" altLang="en-US" sz="1600"/>
            </a:br>
            <a:r>
              <a:rPr lang="zh-CN" altLang="en-US" sz="1600" b="1" i="0">
                <a:solidFill>
                  <a:srgbClr val="404040"/>
                </a:solidFill>
                <a:effectLst/>
                <a:highlight>
                  <a:srgbClr val="FFFF00"/>
                </a:highlight>
                <a:latin typeface="-apple-system"/>
              </a:rPr>
              <a:t>缺点：</a:t>
            </a:r>
            <a:r>
              <a:rPr lang="zh-CN" altLang="en-US" sz="1600" b="0" i="0">
                <a:solidFill>
                  <a:srgbClr val="404040"/>
                </a:solidFill>
                <a:effectLst/>
                <a:latin typeface="-apple-system"/>
              </a:rPr>
              <a:t>有可能产生不平衡 类似于链表的结构 </a:t>
            </a:r>
            <a:r>
              <a:rPr kumimoji="0" lang="zh-CN" altLang="en-US" sz="1600" b="0" i="0" u="none" strike="noStrike" kern="1200" cap="none" spc="0" normalizeH="0" baseline="0" noProof="0">
                <a:ln>
                  <a:noFill/>
                </a:ln>
                <a:solidFill>
                  <a:srgbClr val="404040"/>
                </a:solidFill>
                <a:effectLst/>
                <a:uLnTx/>
                <a:uFillTx/>
                <a:latin typeface="-apple-system"/>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9" name="图片 8"/>
          <p:cNvPicPr>
            <a:picLocks noChangeAspect="1"/>
          </p:cNvPicPr>
          <p:nvPr/>
        </p:nvPicPr>
        <p:blipFill>
          <a:blip r:embed="rId1"/>
          <a:stretch>
            <a:fillRect/>
          </a:stretch>
        </p:blipFill>
        <p:spPr>
          <a:xfrm>
            <a:off x="1213337" y="2531666"/>
            <a:ext cx="3152775" cy="2440403"/>
          </a:xfrm>
          <a:prstGeom prst="rect">
            <a:avLst/>
          </a:prstGeom>
        </p:spPr>
      </p:pic>
      <p:pic>
        <p:nvPicPr>
          <p:cNvPr id="12" name="图片 11"/>
          <p:cNvPicPr>
            <a:picLocks noChangeAspect="1"/>
          </p:cNvPicPr>
          <p:nvPr/>
        </p:nvPicPr>
        <p:blipFill>
          <a:blip r:embed="rId2"/>
          <a:stretch>
            <a:fillRect/>
          </a:stretch>
        </p:blipFill>
        <p:spPr>
          <a:xfrm>
            <a:off x="7024543" y="2600435"/>
            <a:ext cx="2317538" cy="2198077"/>
          </a:xfrm>
          <a:prstGeom prst="rect">
            <a:avLst/>
          </a:prstGeom>
        </p:spPr>
      </p:pic>
    </p:spTree>
  </p:cSld>
  <p:clrMapOvr>
    <a:masterClrMapping/>
  </p:clrMapOvr>
</p:sld>
</file>

<file path=ppt/slides/slide3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982301" y="1778016"/>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Calibri"/>
                <a:ea typeface="黑体"/>
                <a:cs typeface="+mn-cs"/>
              </a:rPr>
              <a:t>平衡二叉树</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640798" y="4741431"/>
            <a:ext cx="9760502" cy="107721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b="1" i="0">
                <a:solidFill>
                  <a:srgbClr val="404040"/>
                </a:solidFill>
                <a:effectLst/>
                <a:highlight>
                  <a:srgbClr val="FFFF00"/>
                </a:highlight>
                <a:latin typeface="-apple-system"/>
              </a:rPr>
              <a:t>特点：</a:t>
            </a:r>
            <a:br>
              <a:rPr lang="zh-CN" altLang="en-US" sz="1600"/>
            </a:br>
            <a:r>
              <a:rPr lang="en-US" altLang="zh-CN" sz="1600" b="0" i="0">
                <a:solidFill>
                  <a:srgbClr val="404040"/>
                </a:solidFill>
                <a:effectLst/>
                <a:latin typeface="-apple-system"/>
              </a:rPr>
              <a:t>a</a:t>
            </a:r>
            <a:r>
              <a:rPr lang="zh-CN" altLang="en-US" sz="1600" b="0" i="0">
                <a:solidFill>
                  <a:srgbClr val="404040"/>
                </a:solidFill>
                <a:effectLst/>
                <a:latin typeface="-apple-system"/>
              </a:rPr>
              <a:t>、它的左子树和右子树都是平衡二叉树</a:t>
            </a:r>
            <a:br>
              <a:rPr lang="zh-CN" altLang="en-US" sz="1600"/>
            </a:br>
            <a:r>
              <a:rPr lang="en-US" altLang="zh-CN" sz="1600" b="0" i="0">
                <a:solidFill>
                  <a:srgbClr val="404040"/>
                </a:solidFill>
                <a:effectLst/>
                <a:latin typeface="-apple-system"/>
              </a:rPr>
              <a:t>b</a:t>
            </a:r>
            <a:r>
              <a:rPr lang="zh-CN" altLang="en-US" sz="1600" b="0" i="0">
                <a:solidFill>
                  <a:srgbClr val="404040"/>
                </a:solidFill>
                <a:effectLst/>
                <a:latin typeface="-apple-system"/>
              </a:rPr>
              <a:t>、左子树比中间小，右子树比中间值</a:t>
            </a:r>
            <a:br>
              <a:rPr lang="zh-CN" altLang="en-US" sz="1600"/>
            </a:br>
            <a:r>
              <a:rPr lang="en-US" altLang="zh-CN" sz="1600" b="0" i="0">
                <a:solidFill>
                  <a:srgbClr val="404040"/>
                </a:solidFill>
                <a:effectLst/>
                <a:latin typeface="-apple-system"/>
              </a:rPr>
              <a:t>c</a:t>
            </a:r>
            <a:r>
              <a:rPr lang="zh-CN" altLang="en-US" sz="1600" b="0" i="0">
                <a:solidFill>
                  <a:srgbClr val="404040"/>
                </a:solidFill>
                <a:effectLst/>
                <a:latin typeface="-apple-system"/>
              </a:rPr>
              <a:t>、左子树和右子树的深度之差的绝对值不超过</a:t>
            </a:r>
            <a:r>
              <a:rPr lang="en-US" altLang="zh-CN" sz="1600" b="0" i="0">
                <a:solidFill>
                  <a:srgbClr val="404040"/>
                </a:solidFill>
                <a:effectLst/>
                <a:latin typeface="-apple-system"/>
              </a:rPr>
              <a:t>1</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3864160" y="2004529"/>
            <a:ext cx="3631184" cy="2345757"/>
          </a:xfrm>
          <a:prstGeom prst="rect">
            <a:avLst/>
          </a:prstGeom>
        </p:spPr>
      </p:pic>
      <p:sp>
        <p:nvSpPr>
          <p:cNvPr id="11" name="文本框 10"/>
          <p:cNvSpPr txBox="1"/>
          <p:nvPr/>
        </p:nvSpPr>
        <p:spPr>
          <a:xfrm>
            <a:off x="5895242" y="4651936"/>
            <a:ext cx="6128238" cy="1323439"/>
          </a:xfrm>
          <a:prstGeom prst="rect">
            <a:avLst/>
          </a:prstGeom>
          <a:noFill/>
        </p:spPr>
        <p:txBody>
          <a:bodyPr wrap="square">
            <a:spAutoFit/>
          </a:bodyPr>
          <a:lstStyle/>
          <a:p>
            <a:r>
              <a:rPr lang="zh-CN" altLang="en-US" sz="1600" b="1">
                <a:solidFill>
                  <a:srgbClr val="404040"/>
                </a:solidFill>
                <a:highlight>
                  <a:srgbClr val="FFFF00"/>
                </a:highlight>
                <a:latin typeface="-apple-system"/>
              </a:rPr>
              <a:t>缺点：</a:t>
            </a:r>
            <a:br>
              <a:rPr lang="zh-CN" altLang="en-US" sz="1600">
                <a:solidFill>
                  <a:srgbClr val="404040"/>
                </a:solidFill>
                <a:latin typeface="-apple-system"/>
              </a:rPr>
            </a:br>
            <a:r>
              <a:rPr lang="en-US" altLang="zh-CN" sz="1600">
                <a:solidFill>
                  <a:srgbClr val="404040"/>
                </a:solidFill>
                <a:latin typeface="-apple-system"/>
              </a:rPr>
              <a:t>a</a:t>
            </a:r>
            <a:r>
              <a:rPr lang="zh-CN" altLang="en-US" sz="1600">
                <a:solidFill>
                  <a:srgbClr val="404040"/>
                </a:solidFill>
                <a:latin typeface="-apple-system"/>
              </a:rPr>
              <a:t>、插入操作需要旋转</a:t>
            </a:r>
            <a:br>
              <a:rPr lang="zh-CN" altLang="en-US" sz="1600">
                <a:solidFill>
                  <a:srgbClr val="404040"/>
                </a:solidFill>
                <a:latin typeface="-apple-system"/>
              </a:rPr>
            </a:br>
            <a:r>
              <a:rPr lang="en-US" altLang="zh-CN" sz="1600">
                <a:solidFill>
                  <a:srgbClr val="404040"/>
                </a:solidFill>
                <a:latin typeface="-apple-system"/>
              </a:rPr>
              <a:t>b</a:t>
            </a:r>
            <a:r>
              <a:rPr lang="zh-CN" altLang="en-US" sz="1600">
                <a:solidFill>
                  <a:srgbClr val="404040"/>
                </a:solidFill>
                <a:latin typeface="-apple-system"/>
              </a:rPr>
              <a:t>、支持范围查询，但回旋查询效率较低，比如要查找大于</a:t>
            </a:r>
            <a:r>
              <a:rPr lang="en-US" altLang="zh-CN" sz="1600">
                <a:solidFill>
                  <a:srgbClr val="404040"/>
                </a:solidFill>
                <a:latin typeface="-apple-system"/>
              </a:rPr>
              <a:t>8</a:t>
            </a:r>
            <a:r>
              <a:rPr lang="zh-CN" altLang="en-US" sz="1600">
                <a:solidFill>
                  <a:srgbClr val="404040"/>
                </a:solidFill>
                <a:latin typeface="-apple-system"/>
              </a:rPr>
              <a:t>的，会回旋到父节点</a:t>
            </a:r>
            <a:r>
              <a:rPr lang="en-US" altLang="zh-CN" sz="1600">
                <a:solidFill>
                  <a:srgbClr val="404040"/>
                </a:solidFill>
                <a:latin typeface="-apple-system"/>
              </a:rPr>
              <a:t>7</a:t>
            </a:r>
            <a:r>
              <a:rPr lang="zh-CN" altLang="en-US" sz="1600">
                <a:solidFill>
                  <a:srgbClr val="404040"/>
                </a:solidFill>
                <a:latin typeface="-apple-system"/>
              </a:rPr>
              <a:t>、</a:t>
            </a:r>
            <a:r>
              <a:rPr lang="en-US" altLang="zh-CN" sz="1600">
                <a:solidFill>
                  <a:srgbClr val="404040"/>
                </a:solidFill>
                <a:latin typeface="-apple-system"/>
              </a:rPr>
              <a:t>10</a:t>
            </a:r>
            <a:r>
              <a:rPr lang="zh-CN" altLang="en-US" sz="1600">
                <a:solidFill>
                  <a:srgbClr val="404040"/>
                </a:solidFill>
                <a:latin typeface="-apple-system"/>
              </a:rPr>
              <a:t>。</a:t>
            </a:r>
            <a:br>
              <a:rPr lang="zh-CN" altLang="en-US" sz="1600">
                <a:solidFill>
                  <a:srgbClr val="404040"/>
                </a:solidFill>
                <a:latin typeface="-apple-system"/>
              </a:rPr>
            </a:br>
            <a:r>
              <a:rPr lang="en-US" altLang="zh-CN" sz="1600">
                <a:solidFill>
                  <a:srgbClr val="404040"/>
                </a:solidFill>
                <a:latin typeface="-apple-system"/>
              </a:rPr>
              <a:t>c</a:t>
            </a:r>
            <a:r>
              <a:rPr lang="zh-CN" altLang="en-US" sz="1600">
                <a:solidFill>
                  <a:srgbClr val="404040"/>
                </a:solidFill>
                <a:latin typeface="-apple-system"/>
              </a:rPr>
              <a:t>、如果存放几百条数据的情况下，树高度越高，查询效率会越慢</a:t>
            </a:r>
            <a:endParaRPr lang="en-US" altLang="zh-CN" sz="1600">
              <a:solidFill>
                <a:srgbClr val="404040"/>
              </a:solidFill>
              <a:latin typeface="-apple-system"/>
            </a:endParaRPr>
          </a:p>
        </p:txBody>
      </p:sp>
    </p:spTree>
  </p:cSld>
  <p:clrMapOvr>
    <a:masterClrMapping/>
  </p:clrMapOvr>
</p:sld>
</file>

<file path=ppt/slides/slide3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索引的原理</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相关的算法</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pic>
        <p:nvPicPr>
          <p:cNvPr id="7" name="图片 6"/>
          <p:cNvPicPr>
            <a:picLocks noChangeAspect="1"/>
          </p:cNvPicPr>
          <p:nvPr/>
        </p:nvPicPr>
        <p:blipFill>
          <a:blip r:embed="rId1"/>
          <a:stretch>
            <a:fillRect/>
          </a:stretch>
        </p:blipFill>
        <p:spPr>
          <a:xfrm>
            <a:off x="859209" y="3144504"/>
            <a:ext cx="3940548" cy="2494735"/>
          </a:xfrm>
          <a:prstGeom prst="rect">
            <a:avLst/>
          </a:prstGeom>
        </p:spPr>
      </p:pic>
      <p:pic>
        <p:nvPicPr>
          <p:cNvPr id="10" name="图片 9"/>
          <p:cNvPicPr>
            <a:picLocks noChangeAspect="1"/>
          </p:cNvPicPr>
          <p:nvPr/>
        </p:nvPicPr>
        <p:blipFill>
          <a:blip r:embed="rId2"/>
          <a:stretch>
            <a:fillRect/>
          </a:stretch>
        </p:blipFill>
        <p:spPr>
          <a:xfrm>
            <a:off x="1401759" y="5967545"/>
            <a:ext cx="2321555" cy="580389"/>
          </a:xfrm>
          <a:prstGeom prst="rect">
            <a:avLst/>
          </a:prstGeom>
        </p:spPr>
      </p:pic>
      <p:sp>
        <p:nvSpPr>
          <p:cNvPr id="13" name="文本框 12"/>
          <p:cNvSpPr txBox="1"/>
          <p:nvPr/>
        </p:nvSpPr>
        <p:spPr>
          <a:xfrm>
            <a:off x="1279280" y="2250189"/>
            <a:ext cx="9799028" cy="584775"/>
          </a:xfrm>
          <a:prstGeom prst="rect">
            <a:avLst/>
          </a:prstGeom>
          <a:noFill/>
        </p:spPr>
        <p:txBody>
          <a:bodyPr wrap="square">
            <a:spAutoFit/>
          </a:bodyPr>
          <a:lstStyle/>
          <a:p>
            <a:r>
              <a:rPr lang="zh-CN" altLang="en-US" sz="1600" b="0" i="0">
                <a:solidFill>
                  <a:srgbClr val="4D4D4D"/>
                </a:solidFill>
                <a:effectLst/>
                <a:latin typeface="-apple-system"/>
              </a:rPr>
              <a:t>目前大部分数据库系统及文件系统都采用</a:t>
            </a:r>
            <a:r>
              <a:rPr lang="en-US" altLang="zh-CN" sz="1600" b="0" i="0">
                <a:solidFill>
                  <a:srgbClr val="4D4D4D"/>
                </a:solidFill>
                <a:effectLst/>
                <a:latin typeface="-apple-system"/>
              </a:rPr>
              <a:t>B-Tree</a:t>
            </a:r>
            <a:r>
              <a:rPr lang="zh-CN" altLang="en-US" sz="1600" b="0" i="0">
                <a:solidFill>
                  <a:srgbClr val="4D4D4D"/>
                </a:solidFill>
                <a:effectLst/>
                <a:latin typeface="-apple-system"/>
              </a:rPr>
              <a:t>或其变种</a:t>
            </a:r>
            <a:r>
              <a:rPr lang="en-US" altLang="zh-CN" sz="1600" b="0" i="0">
                <a:solidFill>
                  <a:srgbClr val="4D4D4D"/>
                </a:solidFill>
                <a:effectLst/>
                <a:latin typeface="-apple-system"/>
              </a:rPr>
              <a:t>B+Tree</a:t>
            </a:r>
            <a:r>
              <a:rPr lang="zh-CN" altLang="en-US" sz="1600" b="0" i="0">
                <a:solidFill>
                  <a:srgbClr val="4D4D4D"/>
                </a:solidFill>
                <a:effectLst/>
                <a:latin typeface="-apple-system"/>
              </a:rPr>
              <a:t>作为索引结构，</a:t>
            </a:r>
            <a:r>
              <a:rPr lang="en-US" altLang="zh-CN" sz="1600" b="0" i="0">
                <a:solidFill>
                  <a:srgbClr val="4D4D4D"/>
                </a:solidFill>
                <a:effectLst/>
                <a:latin typeface="-apple-system"/>
              </a:rPr>
              <a:t>Btree</a:t>
            </a:r>
            <a:r>
              <a:rPr lang="zh-CN" altLang="en-US" sz="1600" b="0" i="0">
                <a:solidFill>
                  <a:srgbClr val="4D4D4D"/>
                </a:solidFill>
                <a:effectLst/>
                <a:latin typeface="-apple-system"/>
              </a:rPr>
              <a:t>结构可以有效的解决之前的相关算法遇到的问题。</a:t>
            </a:r>
            <a:endParaRPr lang="zh-CN" altLang="en-US" sz="1600"/>
          </a:p>
        </p:txBody>
      </p:sp>
      <p:pic>
        <p:nvPicPr>
          <p:cNvPr id="14" name="图片 13"/>
          <p:cNvPicPr>
            <a:picLocks noChangeAspect="1"/>
          </p:cNvPicPr>
          <p:nvPr/>
        </p:nvPicPr>
        <p:blipFill>
          <a:blip r:embed="rId3"/>
          <a:stretch>
            <a:fillRect/>
          </a:stretch>
        </p:blipFill>
        <p:spPr>
          <a:xfrm>
            <a:off x="5417597" y="3245213"/>
            <a:ext cx="5915194" cy="2424912"/>
          </a:xfrm>
          <a:prstGeom prst="rect">
            <a:avLst/>
          </a:prstGeom>
        </p:spPr>
      </p:pic>
      <p:pic>
        <p:nvPicPr>
          <p:cNvPr id="15" name="图片 14"/>
          <p:cNvPicPr>
            <a:picLocks noChangeAspect="1"/>
          </p:cNvPicPr>
          <p:nvPr/>
        </p:nvPicPr>
        <p:blipFill>
          <a:blip r:embed="rId4"/>
          <a:stretch>
            <a:fillRect/>
          </a:stretch>
        </p:blipFill>
        <p:spPr>
          <a:xfrm>
            <a:off x="7689996" y="5818083"/>
            <a:ext cx="2130742" cy="596290"/>
          </a:xfrm>
          <a:prstGeom prst="rect">
            <a:avLst/>
          </a:prstGeom>
        </p:spPr>
      </p:pic>
      <p:sp>
        <p:nvSpPr>
          <p:cNvPr id="16" name="文本框 15"/>
          <p:cNvSpPr txBox="1"/>
          <p:nvPr/>
        </p:nvSpPr>
        <p:spPr>
          <a:xfrm>
            <a:off x="859209" y="1764359"/>
            <a:ext cx="9981446"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srgbClr val="FF0000"/>
                </a:solidFill>
                <a:latin typeface="Calibri"/>
                <a:ea typeface="黑体"/>
              </a:rPr>
              <a:t>BTREE</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树</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3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MyISAM</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引擎使用</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B+Tree</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721200" y="1953018"/>
            <a:ext cx="3965100" cy="584775"/>
          </a:xfrm>
          <a:prstGeom prst="rect">
            <a:avLst/>
          </a:prstGeom>
          <a:noFill/>
        </p:spPr>
        <p:txBody>
          <a:bodyPr wrap="square">
            <a:spAutoFit/>
          </a:bodyPr>
          <a:lstStyle/>
          <a:p>
            <a:r>
              <a:rPr lang="en-US" altLang="zh-CN" sz="1600" b="0" i="0">
                <a:solidFill>
                  <a:srgbClr val="4D4D4D"/>
                </a:solidFill>
                <a:effectLst/>
                <a:latin typeface="-apple-system"/>
              </a:rPr>
              <a:t>MyISAM</a:t>
            </a:r>
            <a:r>
              <a:rPr lang="zh-CN" altLang="en-US" sz="1600" b="0" i="0">
                <a:solidFill>
                  <a:srgbClr val="4D4D4D"/>
                </a:solidFill>
                <a:effectLst/>
                <a:latin typeface="-apple-system"/>
              </a:rPr>
              <a:t>引擎使用</a:t>
            </a:r>
            <a:r>
              <a:rPr lang="en-US" altLang="zh-CN" sz="1600" b="0" i="0">
                <a:solidFill>
                  <a:srgbClr val="4D4D4D"/>
                </a:solidFill>
                <a:effectLst/>
                <a:latin typeface="-apple-system"/>
              </a:rPr>
              <a:t>B+Tree</a:t>
            </a:r>
            <a:r>
              <a:rPr lang="zh-CN" altLang="en-US" sz="1600" b="0" i="0">
                <a:solidFill>
                  <a:srgbClr val="4D4D4D"/>
                </a:solidFill>
                <a:effectLst/>
                <a:latin typeface="-apple-system"/>
              </a:rPr>
              <a:t>作为索引结构，叶节点的</a:t>
            </a:r>
            <a:r>
              <a:rPr lang="en-US" altLang="zh-CN" sz="1600" b="0" i="0">
                <a:solidFill>
                  <a:srgbClr val="4D4D4D"/>
                </a:solidFill>
                <a:effectLst/>
                <a:latin typeface="-apple-system"/>
              </a:rPr>
              <a:t>data</a:t>
            </a:r>
            <a:r>
              <a:rPr lang="zh-CN" altLang="en-US" sz="1600" b="0" i="0">
                <a:solidFill>
                  <a:srgbClr val="4D4D4D"/>
                </a:solidFill>
                <a:effectLst/>
                <a:latin typeface="-apple-system"/>
              </a:rPr>
              <a:t>域存放的是数据记录的地址。</a:t>
            </a:r>
            <a:endParaRPr lang="zh-CN" altLang="en-US" sz="1600"/>
          </a:p>
        </p:txBody>
      </p:sp>
      <p:pic>
        <p:nvPicPr>
          <p:cNvPr id="5" name="图片 4"/>
          <p:cNvPicPr>
            <a:picLocks noChangeAspect="1"/>
          </p:cNvPicPr>
          <p:nvPr/>
        </p:nvPicPr>
        <p:blipFill>
          <a:blip r:embed="rId1"/>
          <a:stretch>
            <a:fillRect/>
          </a:stretch>
        </p:blipFill>
        <p:spPr>
          <a:xfrm>
            <a:off x="4960485" y="1353728"/>
            <a:ext cx="5734050" cy="47625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558375" y="1635973"/>
            <a:ext cx="5909350" cy="4458326"/>
          </a:xfrm>
          <a:prstGeom prst="rect">
            <a:avLst/>
          </a:prstGeom>
        </p:spPr>
      </p:pic>
    </p:spTree>
  </p:cSld>
  <p:clrMapOvr>
    <a:masterClrMapping/>
  </p:clrMapOvr>
</p:sld>
</file>

<file path=ppt/slides/slide3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的索引</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576818" y="1399691"/>
            <a:ext cx="8478570"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引擎使用</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B+Tree</a:t>
            </a:r>
            <a:endParaRPr kumimoji="0" lang="en-US" altLang="zh-CN" sz="1800" b="1" i="0" u="none" strike="noStrike" kern="1200" cap="none" spc="0" normalizeH="0" baseline="0" noProof="0">
              <a:ln>
                <a:noFill/>
              </a:ln>
              <a:solidFill>
                <a:srgbClr val="4BACC6"/>
              </a:solidFill>
              <a:effectLst/>
              <a:highlight>
                <a:srgbClr val="FFFF00"/>
              </a:highligh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14209" y="1931441"/>
            <a:ext cx="10803389"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0" i="0">
                <a:solidFill>
                  <a:srgbClr val="404040"/>
                </a:solidFill>
                <a:effectLst/>
                <a:latin typeface="Alibaba PuHuiTi B"/>
              </a:rPr>
              <a:t>InnoDB</a:t>
            </a:r>
            <a:r>
              <a:rPr lang="zh-CN" altLang="en-US" sz="1600" b="0" i="0">
                <a:solidFill>
                  <a:srgbClr val="404040"/>
                </a:solidFill>
                <a:effectLst/>
                <a:latin typeface="Alibaba PuHuiTi B"/>
              </a:rPr>
              <a:t>的叶节点的</a:t>
            </a:r>
            <a:r>
              <a:rPr lang="en-US" altLang="zh-CN" sz="1600" b="0" i="0">
                <a:solidFill>
                  <a:srgbClr val="404040"/>
                </a:solidFill>
                <a:effectLst/>
                <a:latin typeface="Alibaba PuHuiTi B"/>
              </a:rPr>
              <a:t>data</a:t>
            </a:r>
            <a:r>
              <a:rPr lang="zh-CN" altLang="en-US" sz="1600" b="0" i="0">
                <a:solidFill>
                  <a:srgbClr val="404040"/>
                </a:solidFill>
                <a:effectLst/>
                <a:latin typeface="Alibaba PuHuiTi B"/>
              </a:rPr>
              <a:t>域存放的是数据，相比</a:t>
            </a:r>
            <a:r>
              <a:rPr lang="en-US" altLang="zh-CN" sz="1600" b="0" i="0">
                <a:solidFill>
                  <a:srgbClr val="404040"/>
                </a:solidFill>
                <a:effectLst/>
                <a:latin typeface="Alibaba PuHuiTi B"/>
              </a:rPr>
              <a:t>MyISAM</a:t>
            </a:r>
            <a:r>
              <a:rPr lang="zh-CN" altLang="en-US" sz="1600" b="0" i="0">
                <a:solidFill>
                  <a:srgbClr val="404040"/>
                </a:solidFill>
                <a:effectLst/>
                <a:latin typeface="Alibaba PuHuiTi B"/>
              </a:rPr>
              <a:t>效率要高一些，但是比较占硬盘内存大小。</a:t>
            </a: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pic>
        <p:nvPicPr>
          <p:cNvPr id="4" name="图片 3"/>
          <p:cNvPicPr>
            <a:picLocks noChangeAspect="1"/>
          </p:cNvPicPr>
          <p:nvPr/>
        </p:nvPicPr>
        <p:blipFill>
          <a:blip r:embed="rId1"/>
          <a:stretch>
            <a:fillRect/>
          </a:stretch>
        </p:blipFill>
        <p:spPr>
          <a:xfrm>
            <a:off x="1106487" y="2587104"/>
            <a:ext cx="6337385" cy="2871205"/>
          </a:xfrm>
          <a:prstGeom prst="rect">
            <a:avLst/>
          </a:prstGeom>
        </p:spPr>
      </p:pic>
      <p:pic>
        <p:nvPicPr>
          <p:cNvPr id="9" name="图片 8"/>
          <p:cNvPicPr>
            <a:picLocks noChangeAspect="1"/>
          </p:cNvPicPr>
          <p:nvPr/>
        </p:nvPicPr>
        <p:blipFill>
          <a:blip r:embed="rId2"/>
          <a:stretch>
            <a:fillRect/>
          </a:stretch>
        </p:blipFill>
        <p:spPr>
          <a:xfrm>
            <a:off x="8283956" y="2741796"/>
            <a:ext cx="2136582" cy="2716513"/>
          </a:xfrm>
          <a:prstGeom prst="rect">
            <a:avLst/>
          </a:prstGeom>
        </p:spPr>
      </p:pic>
    </p:spTree>
  </p:cSld>
  <p:clrMapOvr>
    <a:masterClrMapping/>
  </p:clrMapOvr>
</p:sld>
</file>

<file path=ppt/slides/slide3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的存储引擎</a:t>
            </a:r>
            <a:endParaRPr kumimoji="1" lang="zh-CN" altLang="en-US" dirty="0"/>
          </a:p>
        </p:txBody>
      </p:sp>
    </p:spTree>
  </p:cSld>
  <p:clrMapOvr>
    <a:masterClrMapping/>
  </p:clrMapOvr>
</p:sld>
</file>

<file path=ppt/slides/slide3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980038" y="1930029"/>
            <a:ext cx="8975301"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数据库存储引擎是数据库底层软件组织，数据库管理系统（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DBMS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）使用数据引擎进行创建、查询、更新和删除数据。</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不同的存储引擎提供不同的存储机制、索引技巧、锁定水平等功能。现在许多不同的数据库管理系统都支持多种不同的数据引擎。</a:t>
            </a:r>
            <a:r>
              <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rPr>
              <a:t>MySQL</a:t>
            </a:r>
            <a:r>
              <a:rPr kumimoji="0" lang="zh-CN" altLang="en-US" sz="1600" b="0" i="0" u="none" strike="noStrike" kern="1200" cap="none" spc="0" normalizeH="0" baseline="0" noProof="0">
                <a:ln>
                  <a:noFill/>
                </a:ln>
                <a:solidFill>
                  <a:srgbClr val="FF0000"/>
                </a:solidFill>
                <a:effectLst/>
                <a:highlight>
                  <a:srgbClr val="FFFFFF"/>
                </a:highlight>
                <a:uLnTx/>
                <a:uFillTx/>
                <a:latin typeface="Calibri"/>
                <a:ea typeface="黑体"/>
                <a:cs typeface="+mn-cs"/>
              </a:rPr>
              <a:t>的核心就是存储引擎。</a:t>
            </a:r>
            <a:endPar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用户可以根据不同的需求为数据表选择不同的存储引擎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可以使用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SHOW ENGINES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命令 可以查看</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的所有执行引擎我们 可以到 默认的执行引擎是</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innoDB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支持事务，行级锁定和外键。</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6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1763711" y="4308947"/>
            <a:ext cx="4953180" cy="2090989"/>
          </a:xfrm>
          <a:prstGeom prst="rect">
            <a:avLst/>
          </a:prstGeom>
        </p:spPr>
      </p:pic>
    </p:spTree>
  </p:cSld>
  <p:clrMapOvr>
    <a:masterClrMapping/>
  </p:clrMapOvr>
</p:sld>
</file>

<file path=ppt/slides/slide3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文本框 13"/>
          <p:cNvSpPr txBox="1"/>
          <p:nvPr/>
        </p:nvSpPr>
        <p:spPr>
          <a:xfrm>
            <a:off x="867424" y="1905505"/>
            <a:ext cx="10241177" cy="30162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1" i="0" u="none" strike="noStrike" kern="1200" cap="none" spc="0" normalizeH="0" baseline="0" noProof="0">
                <a:ln>
                  <a:noFill/>
                </a:ln>
                <a:solidFill>
                  <a:srgbClr val="333333"/>
                </a:solidFill>
                <a:effectLst/>
                <a:highlight>
                  <a:srgbClr val="FFFF00"/>
                </a:highlight>
                <a:uLnTx/>
                <a:uFillTx/>
                <a:latin typeface="Alibaba PuHuiTi B"/>
                <a:ea typeface="黑体"/>
              </a:rPr>
              <a:t>MyISAM</a:t>
            </a:r>
            <a:r>
              <a:rPr kumimoji="0" lang="zh-CN" altLang="en-US" sz="1600" b="1" i="0" u="none" strike="noStrike" kern="1200" cap="none" spc="0" normalizeH="0" baseline="0" noProof="0">
                <a:ln>
                  <a:noFill/>
                </a:ln>
                <a:solidFill>
                  <a:srgbClr val="333333"/>
                </a:solidFill>
                <a:effectLst/>
                <a:highlight>
                  <a:srgbClr val="FFFF00"/>
                </a:highlight>
                <a:uLnTx/>
                <a:uFillTx/>
                <a:latin typeface="Alibaba PuHuiTi B"/>
                <a:ea typeface="黑体"/>
              </a:rPr>
              <a:t>：</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 5.5</a:t>
            </a:r>
            <a:r>
              <a:rPr kumimoji="0" lang="zh-CN" altLang="en-US" sz="1600" b="0" i="0" u="none" strike="noStrike" kern="1200" cap="none" spc="0" normalizeH="0" baseline="0" noProof="0">
                <a:ln>
                  <a:noFill/>
                </a:ln>
                <a:solidFill>
                  <a:srgbClr val="333333"/>
                </a:solidFill>
                <a:effectLst/>
                <a:uLnTx/>
                <a:uFillTx/>
                <a:latin typeface="Alibaba PuHuiTi B"/>
                <a:ea typeface="黑体"/>
              </a:rPr>
              <a:t>之前的默认数据库引擎，最为常用。拥有较高的插入，查询速度，但不支持事务</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1" i="0" u="none" strike="noStrike" kern="1200" cap="none" spc="0" normalizeH="0" baseline="0" noProof="0">
                <a:ln>
                  <a:noFill/>
                </a:ln>
                <a:solidFill>
                  <a:srgbClr val="333333"/>
                </a:solidFill>
                <a:effectLst/>
                <a:highlight>
                  <a:srgbClr val="FFFF00"/>
                </a:highlight>
                <a:uLnTx/>
                <a:uFillTx/>
                <a:latin typeface="Alibaba PuHuiTi B"/>
                <a:ea typeface="黑体"/>
              </a:rPr>
              <a:t>InnoDB</a:t>
            </a:r>
            <a:r>
              <a:rPr kumimoji="0" lang="zh-CN" altLang="en-US" sz="1600" b="0" i="0" u="none" strike="noStrike" kern="1200" cap="none" spc="0" normalizeH="0" baseline="0" noProof="0">
                <a:ln>
                  <a:noFill/>
                </a:ln>
                <a:solidFill>
                  <a:srgbClr val="333333"/>
                </a:solidFill>
                <a:effectLst/>
                <a:uLnTx/>
                <a:uFillTx/>
                <a:latin typeface="Alibaba PuHuiTi B"/>
                <a:ea typeface="黑体"/>
              </a:rPr>
              <a:t>：事务型速记的首选引擎，支持</a:t>
            </a:r>
            <a:r>
              <a:rPr kumimoji="0" lang="en-US" altLang="zh-CN" sz="1600" b="0" i="0" u="none" strike="noStrike" kern="1200" cap="none" spc="0" normalizeH="0" baseline="0" noProof="0">
                <a:ln>
                  <a:noFill/>
                </a:ln>
                <a:solidFill>
                  <a:srgbClr val="333333"/>
                </a:solidFill>
                <a:effectLst/>
                <a:uLnTx/>
                <a:uFillTx/>
                <a:latin typeface="Alibaba PuHuiTi B"/>
                <a:ea typeface="黑体"/>
              </a:rPr>
              <a:t>ACID</a:t>
            </a:r>
            <a:r>
              <a:rPr kumimoji="0" lang="zh-CN" altLang="en-US" sz="1600" b="0" i="0" u="none" strike="noStrike" kern="1200" cap="none" spc="0" normalizeH="0" baseline="0" noProof="0">
                <a:ln>
                  <a:noFill/>
                </a:ln>
                <a:solidFill>
                  <a:srgbClr val="333333"/>
                </a:solidFill>
                <a:effectLst/>
                <a:uLnTx/>
                <a:uFillTx/>
                <a:latin typeface="Alibaba PuHuiTi B"/>
                <a:ea typeface="黑体"/>
              </a:rPr>
              <a:t>事务，支持行级锁定，</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MySQL5.5</a:t>
            </a:r>
            <a:r>
              <a:rPr kumimoji="0" lang="zh-CN" altLang="en-US" sz="1600" b="0" i="0" u="none" strike="noStrike" kern="1200" cap="none" spc="0" normalizeH="0" baseline="0" noProof="0">
                <a:ln>
                  <a:noFill/>
                </a:ln>
                <a:solidFill>
                  <a:srgbClr val="333333"/>
                </a:solidFill>
                <a:effectLst/>
                <a:uLnTx/>
                <a:uFillTx/>
                <a:latin typeface="Alibaba PuHuiTi B"/>
                <a:ea typeface="黑体"/>
              </a:rPr>
              <a:t>成为默认数据库引擎</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Memory</a:t>
            </a:r>
            <a:r>
              <a:rPr kumimoji="0" lang="zh-CN" altLang="en-US" sz="1600" b="0" i="0" u="none" strike="noStrike" kern="1200" cap="none" spc="0" normalizeH="0" baseline="0" noProof="0">
                <a:ln>
                  <a:noFill/>
                </a:ln>
                <a:solidFill>
                  <a:srgbClr val="333333"/>
                </a:solidFill>
                <a:effectLst/>
                <a:highlight>
                  <a:srgbClr val="FFFF00"/>
                </a:highlight>
                <a:uLnTx/>
                <a:uFillTx/>
                <a:latin typeface="Alibaba PuHuiTi B"/>
                <a:ea typeface="黑体"/>
              </a:rPr>
              <a:t>： </a:t>
            </a:r>
            <a:r>
              <a:rPr kumimoji="0" lang="zh-CN" altLang="en-US" sz="1600" b="0" i="0" u="none" strike="noStrike" kern="1200" cap="none" spc="0" normalizeH="0" baseline="0" noProof="0">
                <a:ln>
                  <a:noFill/>
                </a:ln>
                <a:solidFill>
                  <a:srgbClr val="333333"/>
                </a:solidFill>
                <a:effectLst/>
                <a:uLnTx/>
                <a:uFillTx/>
                <a:latin typeface="Alibaba PuHuiTi B"/>
                <a:ea typeface="黑体"/>
              </a:rPr>
              <a:t>所有数据置于内存的存储引擎，拥有极高的插入，更新和查询效率。但是会占用和数据量成正比的内存空间。并且其内容会在</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a:t>
            </a:r>
            <a:r>
              <a:rPr kumimoji="0" lang="zh-CN" altLang="en-US" sz="1600" b="0" i="0" u="none" strike="noStrike" kern="1200" cap="none" spc="0" normalizeH="0" baseline="0" noProof="0">
                <a:ln>
                  <a:noFill/>
                </a:ln>
                <a:solidFill>
                  <a:srgbClr val="333333"/>
                </a:solidFill>
                <a:effectLst/>
                <a:uLnTx/>
                <a:uFillTx/>
                <a:latin typeface="Alibaba PuHuiTi B"/>
                <a:ea typeface="黑体"/>
              </a:rPr>
              <a:t>重新启动是会丢失。</a:t>
            </a:r>
            <a:endParaRPr lang="en-US" altLang="zh-CN" sz="1600">
              <a:solidFill>
                <a:srgbClr val="333333"/>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Archive </a:t>
            </a:r>
            <a:r>
              <a:rPr kumimoji="0" lang="zh-CN" altLang="en-US" sz="1600" b="0" i="0" u="none" strike="noStrike" kern="1200" cap="none" spc="0" normalizeH="0" baseline="0" noProof="0">
                <a:ln>
                  <a:noFill/>
                </a:ln>
                <a:solidFill>
                  <a:srgbClr val="333333"/>
                </a:solidFill>
                <a:effectLst/>
                <a:uLnTx/>
                <a:uFillTx/>
                <a:latin typeface="Alibaba PuHuiTi B"/>
                <a:ea typeface="黑体"/>
              </a:rPr>
              <a:t>：非常适合存储大量的独立的，作为历史记录的数据。因为它们不经常被读取。</a:t>
            </a:r>
            <a:r>
              <a:rPr kumimoji="0" lang="en-US" altLang="zh-CN" sz="1600" b="0" i="0" u="none" strike="noStrike" kern="1200" cap="none" spc="0" normalizeH="0" baseline="0" noProof="0">
                <a:ln>
                  <a:noFill/>
                </a:ln>
                <a:solidFill>
                  <a:srgbClr val="333333"/>
                </a:solidFill>
                <a:effectLst/>
                <a:uLnTx/>
                <a:uFillTx/>
                <a:latin typeface="Alibaba PuHuiTi B"/>
                <a:ea typeface="黑体"/>
              </a:rPr>
              <a:t>Archive </a:t>
            </a:r>
            <a:r>
              <a:rPr kumimoji="0" lang="zh-CN" altLang="en-US" sz="1600" b="0" i="0" u="none" strike="noStrike" kern="1200" cap="none" spc="0" normalizeH="0" baseline="0" noProof="0">
                <a:ln>
                  <a:noFill/>
                </a:ln>
                <a:solidFill>
                  <a:srgbClr val="333333"/>
                </a:solidFill>
                <a:effectLst/>
                <a:uLnTx/>
                <a:uFillTx/>
                <a:latin typeface="Alibaba PuHuiTi B"/>
                <a:ea typeface="黑体"/>
              </a:rPr>
              <a:t>拥有高效的插入速度，但其对查询的支持相对较差</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Alibaba PuHuiTi B"/>
                <a:ea typeface="黑体"/>
              </a:rPr>
              <a:t>Federated </a:t>
            </a:r>
            <a:r>
              <a:rPr kumimoji="0" lang="zh-CN" altLang="en-US" sz="1600" b="0" i="0" u="none" strike="noStrike" kern="1200" cap="none" spc="0" normalizeH="0" baseline="0" noProof="0">
                <a:ln>
                  <a:noFill/>
                </a:ln>
                <a:solidFill>
                  <a:srgbClr val="333333"/>
                </a:solidFill>
                <a:effectLst/>
                <a:uLnTx/>
                <a:uFillTx/>
                <a:latin typeface="Alibaba PuHuiTi B"/>
                <a:ea typeface="黑体"/>
              </a:rPr>
              <a:t>：将不同的 </a:t>
            </a:r>
            <a:r>
              <a:rPr kumimoji="0" lang="en-US" altLang="zh-CN" sz="1600" b="0" i="0" u="none" strike="noStrike" kern="1200" cap="none" spc="0" normalizeH="0" baseline="0" noProof="0">
                <a:ln>
                  <a:noFill/>
                </a:ln>
                <a:solidFill>
                  <a:srgbClr val="333333"/>
                </a:solidFill>
                <a:effectLst/>
                <a:uLnTx/>
                <a:uFillTx/>
                <a:latin typeface="Alibaba PuHuiTi B"/>
                <a:ea typeface="黑体"/>
              </a:rPr>
              <a:t>MySQL </a:t>
            </a:r>
            <a:r>
              <a:rPr kumimoji="0" lang="zh-CN" altLang="en-US" sz="1600" b="0" i="0" u="none" strike="noStrike" kern="1200" cap="none" spc="0" normalizeH="0" baseline="0" noProof="0">
                <a:ln>
                  <a:noFill/>
                </a:ln>
                <a:solidFill>
                  <a:srgbClr val="333333"/>
                </a:solidFill>
                <a:effectLst/>
                <a:uLnTx/>
                <a:uFillTx/>
                <a:latin typeface="Alibaba PuHuiTi B"/>
                <a:ea typeface="黑体"/>
              </a:rPr>
              <a:t>服务器联合起来，逻辑上组成一个完整的数据库。非常适合分布式应用</a:t>
            </a:r>
            <a:endParaRPr kumimoji="0" lang="en-US" altLang="zh-CN" sz="1600" b="0" i="0" u="none" strike="noStrike" kern="1200" cap="none" spc="0" normalizeH="0" baseline="0" noProof="0">
              <a:ln>
                <a:noFill/>
              </a:ln>
              <a:solidFill>
                <a:srgbClr val="333333"/>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400" b="0" i="0" u="none" strike="noStrike" kern="1200" cap="none" spc="0" normalizeH="0" baseline="0" noProof="0">
              <a:ln>
                <a:noFill/>
              </a:ln>
              <a:solidFill>
                <a:srgbClr val="333333"/>
              </a:solidFill>
              <a:effectLst/>
              <a:uLnTx/>
              <a:uFillTx/>
              <a:latin typeface="PingFang SC" panose="020B0400000000000000" charset="-122"/>
              <a:ea typeface="黑体"/>
              <a:cs typeface="+mn-cs"/>
            </a:endParaRPr>
          </a:p>
        </p:txBody>
      </p:sp>
    </p:spTree>
  </p:cSld>
  <p:clrMapOvr>
    <a:masterClrMapping/>
  </p:clrMapOvr>
</p:sld>
</file>

<file path=ppt/slides/slide3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文本框 13"/>
          <p:cNvSpPr txBox="1"/>
          <p:nvPr/>
        </p:nvSpPr>
        <p:spPr>
          <a:xfrm>
            <a:off x="867424" y="1905505"/>
            <a:ext cx="10614423" cy="251566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PingFang SC" panose="020B0400000000000000" charset="-122"/>
                <a:ea typeface="Alibaba PuHuiTi B"/>
              </a:rPr>
              <a:t>CSV </a:t>
            </a:r>
            <a:r>
              <a:rPr kumimoji="0" lang="zh-CN" altLang="en-US" sz="1600" b="0" i="0" u="none" strike="noStrike" kern="1200" cap="none" spc="0" normalizeH="0" baseline="0" noProof="0">
                <a:ln>
                  <a:noFill/>
                </a:ln>
                <a:solidFill>
                  <a:srgbClr val="333333"/>
                </a:solidFill>
                <a:effectLst/>
                <a:highlight>
                  <a:srgbClr val="FFFF00"/>
                </a:highlight>
                <a:uLnTx/>
                <a:uFillTx/>
                <a:latin typeface="PingFang SC" panose="020B0400000000000000" charset="-122"/>
                <a:ea typeface="Alibaba PuHuiTi B"/>
              </a:rPr>
              <a:t>：</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Alibaba PuHuiTi B"/>
              </a:rPr>
              <a:t>逻辑上由逗号分割数据的存储引擎。它会在数据库子目录里为每个数据表创建一个 </a:t>
            </a: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Alibaba PuHuiTi B"/>
              </a:rPr>
              <a:t>.csv </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Alibaba PuHuiTi B"/>
              </a:rPr>
              <a:t>文件。这是一种普通文本文件，每个数据行占用一个文本行。</a:t>
            </a: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Alibaba PuHuiTi B"/>
              </a:rPr>
              <a:t>CSV </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Alibaba PuHuiTi B"/>
              </a:rPr>
              <a:t>存储引擎不支持索引。</a:t>
            </a:r>
            <a:endPar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a:solidFill>
                  <a:srgbClr val="333333"/>
                </a:solidFill>
                <a:highlight>
                  <a:srgbClr val="FFFF00"/>
                </a:highlight>
                <a:latin typeface="PingFang SC" panose="020B0400000000000000" charset="-122"/>
                <a:ea typeface="Alibaba PuHuiTi B"/>
              </a:rPr>
              <a:t>BlackHole</a:t>
            </a:r>
            <a:r>
              <a:rPr lang="zh-CN" altLang="en-US" sz="1600">
                <a:solidFill>
                  <a:srgbClr val="333333"/>
                </a:solidFill>
                <a:highlight>
                  <a:srgbClr val="FFFF00"/>
                </a:highlight>
                <a:latin typeface="PingFang SC" panose="020B0400000000000000" charset="-122"/>
                <a:ea typeface="Alibaba PuHuiTi B"/>
              </a:rPr>
              <a:t>： </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Alibaba PuHuiTi B"/>
              </a:rPr>
              <a:t>黑洞引擎，写入的任何数据都会消失，一般用于记录 </a:t>
            </a:r>
            <a:r>
              <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Alibaba PuHuiTi B"/>
              </a:rPr>
              <a:t>binlog </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Alibaba PuHuiTi B"/>
              </a:rPr>
              <a:t>做复制的中继</a:t>
            </a:r>
            <a:endPar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333333"/>
                </a:solidFill>
                <a:effectLst/>
                <a:highlight>
                  <a:srgbClr val="FFFF00"/>
                </a:highlight>
                <a:uLnTx/>
                <a:uFillTx/>
                <a:latin typeface="PingFang SC" panose="020B0400000000000000" charset="-122"/>
                <a:ea typeface="Alibaba PuHuiTi B"/>
              </a:rPr>
              <a:t>ERFORMANCE_SCHEMA</a:t>
            </a:r>
            <a:r>
              <a:rPr kumimoji="0" lang="zh-CN" altLang="en-US" sz="1600" b="0" i="0" u="none" strike="noStrike" kern="1200" cap="none" spc="0" normalizeH="0" baseline="0" noProof="0">
                <a:ln>
                  <a:noFill/>
                </a:ln>
                <a:solidFill>
                  <a:srgbClr val="333333"/>
                </a:solidFill>
                <a:effectLst/>
                <a:uLnTx/>
                <a:uFillTx/>
                <a:latin typeface="PingFang SC" panose="020B0400000000000000" charset="-122"/>
                <a:ea typeface="Alibaba PuHuiTi B"/>
              </a:rPr>
              <a:t>存储引擎该引擎主要用于收集数据库服务器性能参数。</a:t>
            </a:r>
            <a:endPar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srgbClr val="333333"/>
              </a:solidFill>
              <a:effectLst/>
              <a:uLnTx/>
              <a:uFillTx/>
              <a:latin typeface="PingFang SC" panose="020B0400000000000000" charset="-122"/>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srgbClr val="4D4D4D"/>
                </a:solidFill>
                <a:effectLst/>
                <a:highlight>
                  <a:srgbClr val="FFFF00"/>
                </a:highlight>
                <a:uLnTx/>
                <a:uFillTx/>
                <a:latin typeface="-apple-system"/>
                <a:ea typeface="Alibaba PuHuiTi B"/>
              </a:rPr>
              <a:t>Mrg_Myisam Merge</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存储引擎，是一组</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的组合，也就是说，他将</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引擎的多个表聚合起来，但是他的内部没有数据，真正的数据依然是</a:t>
            </a:r>
            <a:r>
              <a:rPr kumimoji="0" lang="en-US" altLang="zh-CN" sz="1600" b="0" i="0" u="none" strike="noStrike" kern="1200" cap="none" spc="0" normalizeH="0" baseline="0" noProof="0">
                <a:ln>
                  <a:noFill/>
                </a:ln>
                <a:solidFill>
                  <a:srgbClr val="4D4D4D"/>
                </a:solidFill>
                <a:effectLst/>
                <a:uLnTx/>
                <a:uFillTx/>
                <a:latin typeface="-apple-system"/>
                <a:ea typeface="Alibaba PuHuiTi B"/>
              </a:rPr>
              <a:t>MyIsam</a:t>
            </a:r>
            <a:r>
              <a:rPr kumimoji="0" lang="zh-CN" altLang="en-US" sz="1600" b="0" i="0" u="none" strike="noStrike" kern="1200" cap="none" spc="0" normalizeH="0" baseline="0" noProof="0">
                <a:ln>
                  <a:noFill/>
                </a:ln>
                <a:solidFill>
                  <a:srgbClr val="4D4D4D"/>
                </a:solidFill>
                <a:effectLst/>
                <a:uLnTx/>
                <a:uFillTx/>
                <a:latin typeface="-apple-system"/>
                <a:ea typeface="Alibaba PuHuiTi B"/>
              </a:rPr>
              <a:t>引擎的表中，但是可以直接进行查询、删除更新等操作。</a:t>
            </a:r>
            <a:endParaRPr kumimoji="0" lang="zh-CN" altLang="en-US" sz="1600" b="0" i="0" u="none" strike="noStrike" kern="1200" cap="none" spc="0" normalizeH="0" baseline="0" noProof="0">
              <a:ln>
                <a:noFill/>
              </a:ln>
              <a:solidFill>
                <a:srgbClr val="4D4D4D"/>
              </a:solidFill>
              <a:effectLst/>
              <a:uLnTx/>
              <a:uFillTx/>
              <a:latin typeface="-apple-system"/>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400" b="0" i="0" u="none" strike="noStrike" kern="1200" cap="none" spc="0" normalizeH="0" baseline="0" noProof="0">
              <a:ln>
                <a:noFill/>
              </a:ln>
              <a:solidFill>
                <a:srgbClr val="333333"/>
              </a:solidFill>
              <a:effectLst/>
              <a:uLnTx/>
              <a:uFillTx/>
              <a:latin typeface="PingFang SC" panose="020B0400000000000000" charset="-122"/>
              <a:ea typeface="黑体"/>
              <a:cs typeface="+mn-cs"/>
            </a:endParaRPr>
          </a:p>
        </p:txBody>
      </p:sp>
    </p:spTree>
  </p:cSld>
  <p:clrMapOvr>
    <a:masterClrMapping/>
  </p:clrMapOvr>
</p:sld>
</file>

<file path=ppt/slides/slide3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分类</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022049" y="1906178"/>
            <a:ext cx="7620000" cy="42100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4024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p:cNvSpPr txBox="1"/>
          <p:nvPr/>
        </p:nvSpPr>
        <p:spPr>
          <a:xfrm>
            <a:off x="966373" y="1911205"/>
            <a:ext cx="10259253"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查询当前数据库支持的存储引擎：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engines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查看当前的默认存储引擎：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variables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like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‘%storage_engine%</a:t>
            </a:r>
            <a:r>
              <a:rPr lang="en-US" altLang="zh-CN" kern="0">
                <a:solidFill>
                  <a:srgbClr val="000000"/>
                </a:solidFill>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 </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查看某个表用了什么引擎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在显示结果里参数</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engine</a:t>
            </a:r>
            <a:r>
              <a:rPr kumimoji="0" lang="zh-CN" altLang="en-US"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后面的就表示该表当前用的存储引擎</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 </a:t>
            </a:r>
            <a:endPar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student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创建新表时指定存储引擎：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engine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MyISAM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修改数据库引擎</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student engine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INNODB</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alter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student engine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MyISAM</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存储引擎</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40245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框 10"/>
          <p:cNvSpPr txBox="1"/>
          <p:nvPr/>
        </p:nvSpPr>
        <p:spPr>
          <a:xfrm>
            <a:off x="1013650" y="2047106"/>
            <a:ext cx="10692481"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Alibaba PuHuiTi B"/>
                <a:ea typeface="黑体"/>
              </a:rPr>
              <a:t>-- </a:t>
            </a:r>
            <a:r>
              <a:rPr kumimoji="0" lang="zh-CN" altLang="en-US" sz="1600" b="0" i="0" u="none" strike="noStrike" kern="1200" cap="none" spc="0" normalizeH="0" baseline="0" noProof="0">
                <a:ln>
                  <a:noFill/>
                </a:ln>
                <a:solidFill>
                  <a:srgbClr val="008000"/>
                </a:solidFill>
                <a:effectLst/>
                <a:uLnTx/>
                <a:uFillTx/>
                <a:latin typeface="Alibaba PuHuiTi B"/>
                <a:ea typeface="黑体"/>
              </a:rPr>
              <a:t>修改</a:t>
            </a:r>
            <a:r>
              <a:rPr kumimoji="0" lang="en-US" altLang="zh-CN" sz="1600" b="0" i="0" u="none" strike="noStrike" kern="1200" cap="none" spc="0" normalizeH="0" baseline="0" noProof="0">
                <a:ln>
                  <a:noFill/>
                </a:ln>
                <a:solidFill>
                  <a:srgbClr val="008000"/>
                </a:solidFill>
                <a:effectLst/>
                <a:uLnTx/>
                <a:uFillTx/>
                <a:latin typeface="Alibaba PuHuiTi B"/>
                <a:ea typeface="黑体"/>
              </a:rPr>
              <a:t>MySQL</a:t>
            </a:r>
            <a:r>
              <a:rPr kumimoji="0" lang="zh-CN" altLang="en-US" sz="1600" b="0" i="0" u="none" strike="noStrike" kern="1200" cap="none" spc="0" normalizeH="0" baseline="0" noProof="0">
                <a:ln>
                  <a:noFill/>
                </a:ln>
                <a:solidFill>
                  <a:srgbClr val="008000"/>
                </a:solidFill>
                <a:effectLst/>
                <a:uLnTx/>
                <a:uFillTx/>
                <a:latin typeface="Alibaba PuHuiTi B"/>
                <a:ea typeface="黑体"/>
              </a:rPr>
              <a:t>默认存储引擎方法</a:t>
            </a:r>
            <a:endParaRPr kumimoji="0" lang="en-US" altLang="zh-CN" sz="1600" b="0" i="0" u="none" strike="noStrike" kern="1200" cap="none" spc="0" normalizeH="0" baseline="0" noProof="0">
              <a:ln>
                <a:noFill/>
              </a:ln>
              <a:solidFill>
                <a:srgbClr val="008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1.</a:t>
            </a:r>
            <a:r>
              <a:rPr kumimoji="0" lang="zh-CN" altLang="en-US" sz="1600" b="0" i="0" u="none" strike="noStrike" kern="1200" cap="none" spc="0" normalizeH="0" baseline="0" noProof="0">
                <a:ln>
                  <a:noFill/>
                </a:ln>
                <a:solidFill>
                  <a:srgbClr val="FF8000"/>
                </a:solidFill>
                <a:effectLst/>
                <a:uLnTx/>
                <a:uFillTx/>
                <a:latin typeface="Alibaba PuHuiTi B"/>
                <a:ea typeface="黑体"/>
              </a:rPr>
              <a:t> </a:t>
            </a:r>
            <a:r>
              <a:rPr kumimoji="0" lang="zh-CN" altLang="en-US" sz="1600" b="0" i="0" u="none" strike="noStrike" kern="1200" cap="none" spc="0" normalizeH="0" baseline="0" noProof="0">
                <a:ln>
                  <a:noFill/>
                </a:ln>
                <a:solidFill>
                  <a:srgbClr val="000000"/>
                </a:solidFill>
                <a:effectLst/>
                <a:uLnTx/>
                <a:uFillTx/>
                <a:latin typeface="Alibaba PuHuiTi B"/>
                <a:ea typeface="黑体"/>
              </a:rPr>
              <a:t>关闭</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服务 </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2.</a:t>
            </a:r>
            <a:r>
              <a:rPr kumimoji="0" lang="zh-CN" altLang="en-US"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找</a:t>
            </a:r>
            <a:r>
              <a:rPr kumimoji="0" lang="zh-CN" altLang="en-US" sz="1600" b="0" i="0" u="none" strike="noStrike" kern="1200" cap="none" spc="0" normalizeH="0" baseline="0" noProof="0">
                <a:ln>
                  <a:noFill/>
                </a:ln>
                <a:solidFill>
                  <a:srgbClr val="000000"/>
                </a:solidFill>
                <a:effectLst/>
                <a:uLnTx/>
                <a:uFillTx/>
                <a:latin typeface="Alibaba PuHuiTi B"/>
                <a:ea typeface="黑体"/>
              </a:rPr>
              <a:t>到</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安装目录下的</a:t>
            </a:r>
            <a:r>
              <a:rPr kumimoji="0" lang="en-US" altLang="zh-CN" sz="1600" b="0" i="0" u="none" strike="noStrike" kern="1200" cap="none" spc="0" normalizeH="0" baseline="0" noProof="0">
                <a:ln>
                  <a:noFill/>
                </a:ln>
                <a:solidFill>
                  <a:srgbClr val="000000"/>
                </a:solidFill>
                <a:effectLst/>
                <a:uLnTx/>
                <a:uFillTx/>
                <a:latin typeface="Alibaba PuHuiTi B"/>
                <a:ea typeface="黑体"/>
              </a:rPr>
              <a:t>my</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ini</a:t>
            </a:r>
            <a:r>
              <a:rPr kumimoji="0" lang="zh-CN" altLang="en-US" sz="1600" b="0" i="0" u="none" strike="noStrike" kern="1200" cap="none" spc="0" normalizeH="0" baseline="0" noProof="0">
                <a:ln>
                  <a:noFill/>
                </a:ln>
                <a:solidFill>
                  <a:srgbClr val="000000"/>
                </a:solidFill>
                <a:effectLst/>
                <a:uLnTx/>
                <a:uFillTx/>
                <a:latin typeface="Alibaba PuHuiTi B"/>
                <a:ea typeface="黑体"/>
              </a:rPr>
              <a:t>文件： </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3.</a:t>
            </a:r>
            <a:r>
              <a:rPr kumimoji="0" lang="zh-CN" altLang="en-US"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找</a:t>
            </a:r>
            <a:r>
              <a:rPr kumimoji="0" lang="zh-CN" altLang="en-US" sz="1600" b="0" i="0" u="none" strike="noStrike" kern="1200" cap="none" spc="0" normalizeH="0" baseline="0" noProof="0">
                <a:ln>
                  <a:noFill/>
                </a:ln>
                <a:solidFill>
                  <a:srgbClr val="000000"/>
                </a:solidFill>
                <a:effectLst/>
                <a:uLnTx/>
                <a:uFillTx/>
                <a:latin typeface="Alibaba PuHuiTi B"/>
                <a:ea typeface="黑体"/>
              </a:rPr>
              <a:t>到</a:t>
            </a:r>
            <a:r>
              <a:rPr kumimoji="0" lang="en-US" altLang="zh-CN" sz="1600" b="1" i="0" u="none" strike="noStrike" kern="1200" cap="none" spc="0" normalizeH="0" baseline="0" noProof="0">
                <a:ln>
                  <a:noFill/>
                </a:ln>
                <a:solidFill>
                  <a:srgbClr val="0000FF"/>
                </a:solidFill>
                <a:effectLst/>
                <a:uLnTx/>
                <a:uFillTx/>
                <a:latin typeface="Alibaba PuHuiTi B"/>
                <a:ea typeface="黑体"/>
              </a:rPr>
              <a:t>default</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storage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engine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INNODB </a:t>
            </a:r>
            <a:r>
              <a:rPr kumimoji="0" lang="zh-CN" altLang="en-US" sz="1600" b="0" i="0" u="none" strike="noStrike" kern="1200" cap="none" spc="0" normalizeH="0" baseline="0" noProof="0">
                <a:ln>
                  <a:noFill/>
                </a:ln>
                <a:solidFill>
                  <a:srgbClr val="000000"/>
                </a:solidFill>
                <a:effectLst/>
                <a:uLnTx/>
                <a:uFillTx/>
                <a:latin typeface="Alibaba PuHuiTi B"/>
                <a:ea typeface="黑体"/>
              </a:rPr>
              <a:t>改</a:t>
            </a:r>
            <a:r>
              <a:rPr kumimoji="0" lang="zh-CN" altLang="en-US" sz="1600" b="1" i="0" u="none" strike="noStrike" kern="1200" cap="none" spc="0" normalizeH="0" baseline="0" noProof="0">
                <a:ln>
                  <a:noFill/>
                </a:ln>
                <a:solidFill>
                  <a:srgbClr val="000080"/>
                </a:solidFill>
                <a:effectLst/>
                <a:uLnTx/>
                <a:uFillTx/>
                <a:latin typeface="Alibaba PuHuiTi B"/>
                <a:ea typeface="黑体"/>
              </a:rPr>
              <a:t>为</a:t>
            </a:r>
            <a:r>
              <a:rPr kumimoji="0" lang="zh-CN" altLang="en-US" sz="1600" b="0" i="0" u="none" strike="noStrike" kern="1200" cap="none" spc="0" normalizeH="0" baseline="0" noProof="0">
                <a:ln>
                  <a:noFill/>
                </a:ln>
                <a:solidFill>
                  <a:srgbClr val="000000"/>
                </a:solidFill>
                <a:effectLst/>
                <a:uLnTx/>
                <a:uFillTx/>
                <a:latin typeface="Alibaba PuHuiTi B"/>
                <a:ea typeface="黑体"/>
              </a:rPr>
              <a:t>目标引擎，</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0" i="0" u="none" strike="noStrike" kern="1200" cap="none" spc="0" normalizeH="0" baseline="0" noProof="0">
                <a:ln>
                  <a:noFill/>
                </a:ln>
                <a:solidFill>
                  <a:srgbClr val="000000"/>
                </a:solidFill>
                <a:effectLst/>
                <a:uLnTx/>
                <a:uFillTx/>
                <a:latin typeface="Alibaba PuHuiTi B"/>
                <a:ea typeface="黑体"/>
              </a:rPr>
              <a:t>如：</a:t>
            </a:r>
            <a:r>
              <a:rPr kumimoji="0" lang="en-US" altLang="zh-CN" sz="1600" b="1" i="0" u="none" strike="noStrike" kern="1200" cap="none" spc="0" normalizeH="0" baseline="0" noProof="0">
                <a:ln>
                  <a:noFill/>
                </a:ln>
                <a:solidFill>
                  <a:srgbClr val="0000FF"/>
                </a:solidFill>
                <a:effectLst/>
                <a:uLnTx/>
                <a:uFillTx/>
                <a:latin typeface="Alibaba PuHuiTi B"/>
                <a:ea typeface="黑体"/>
              </a:rPr>
              <a:t>default</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storage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engine</a:t>
            </a:r>
            <a:r>
              <a:rPr kumimoji="0" lang="en-US" altLang="zh-CN" sz="1600" b="1" i="0" u="none" strike="noStrike" kern="1200" cap="none" spc="0" normalizeH="0" baseline="0" noProof="0">
                <a:ln>
                  <a:noFill/>
                </a:ln>
                <a:solidFill>
                  <a:srgbClr val="000080"/>
                </a:solidFill>
                <a:effectLst/>
                <a:uLnTx/>
                <a:uFillTx/>
                <a:latin typeface="Alibaba PuHuiTi B"/>
                <a:ea typeface="黑体"/>
              </a:rPr>
              <a:t>=</a:t>
            </a:r>
            <a:r>
              <a:rPr kumimoji="0" lang="en-US" altLang="zh-CN" sz="1600" b="0" i="0" u="none" strike="noStrike" kern="1200" cap="none" spc="0" normalizeH="0" baseline="0" noProof="0">
                <a:ln>
                  <a:noFill/>
                </a:ln>
                <a:solidFill>
                  <a:srgbClr val="000000"/>
                </a:solidFill>
                <a:effectLst/>
                <a:uLnTx/>
                <a:uFillTx/>
                <a:latin typeface="Alibaba PuHuiTi B"/>
                <a:ea typeface="黑体"/>
              </a:rPr>
              <a:t>MYISAM </a:t>
            </a:r>
            <a:endParaRPr kumimoji="0" lang="en-US" altLang="zh-CN" sz="1600" b="0" i="0" u="none" strike="noStrike" kern="1200" cap="none" spc="0" normalizeH="0" baseline="0" noProof="0">
              <a:ln>
                <a:noFill/>
              </a:ln>
              <a:solidFill>
                <a:srgbClr val="00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8000"/>
                </a:solidFill>
                <a:effectLst/>
                <a:uLnTx/>
                <a:uFillTx/>
                <a:latin typeface="Alibaba PuHuiTi B"/>
                <a:ea typeface="黑体"/>
              </a:rPr>
              <a:t>4.</a:t>
            </a:r>
            <a:r>
              <a:rPr kumimoji="0" lang="en-US" altLang="zh-CN" sz="1600" b="0" i="0" u="none" strike="noStrike" kern="1200" cap="none" spc="0" normalizeH="0" baseline="0" noProof="0">
                <a:ln>
                  <a:noFill/>
                </a:ln>
                <a:solidFill>
                  <a:srgbClr val="000000"/>
                </a:solidFill>
                <a:effectLst/>
                <a:uLnTx/>
                <a:uFillTx/>
                <a:latin typeface="Alibaba PuHuiTi B"/>
                <a:ea typeface="黑体"/>
              </a:rPr>
              <a:t> </a:t>
            </a:r>
            <a:r>
              <a:rPr kumimoji="0" lang="zh-CN" altLang="en-US" sz="1600" b="1" i="0" u="none" strike="noStrike" kern="1200" cap="none" spc="0" normalizeH="0" baseline="0" noProof="0">
                <a:ln>
                  <a:noFill/>
                </a:ln>
                <a:solidFill>
                  <a:srgbClr val="000080"/>
                </a:solidFill>
                <a:effectLst/>
                <a:uLnTx/>
                <a:uFillTx/>
                <a:latin typeface="Alibaba PuHuiTi B"/>
                <a:ea typeface="黑体"/>
              </a:rPr>
              <a:t>启</a:t>
            </a:r>
            <a:r>
              <a:rPr kumimoji="0" lang="zh-CN" altLang="en-US" sz="1600" b="0" i="0" u="none" strike="noStrike" kern="1200" cap="none" spc="0" normalizeH="0" baseline="0" noProof="0">
                <a:ln>
                  <a:noFill/>
                </a:ln>
                <a:solidFill>
                  <a:srgbClr val="000000"/>
                </a:solidFill>
                <a:effectLst/>
                <a:uLnTx/>
                <a:uFillTx/>
                <a:latin typeface="Alibaba PuHuiTi B"/>
                <a:ea typeface="黑体"/>
              </a:rPr>
              <a:t>动</a:t>
            </a:r>
            <a:r>
              <a:rPr kumimoji="0" lang="en-US" altLang="zh-CN" sz="1600" b="0" i="0" u="none" strike="noStrike" kern="1200" cap="none" spc="0" normalizeH="0" baseline="0" noProof="0">
                <a:ln>
                  <a:noFill/>
                </a:ln>
                <a:solidFill>
                  <a:srgbClr val="000000"/>
                </a:solidFill>
                <a:effectLst/>
                <a:uLnTx/>
                <a:uFillTx/>
                <a:latin typeface="Alibaba PuHuiTi B"/>
                <a:ea typeface="黑体"/>
              </a:rPr>
              <a:t>mysql</a:t>
            </a:r>
            <a:r>
              <a:rPr kumimoji="0" lang="zh-CN" altLang="en-US" sz="1600" b="0" i="0" u="none" strike="noStrike" kern="1200" cap="none" spc="0" normalizeH="0" baseline="0" noProof="0">
                <a:ln>
                  <a:noFill/>
                </a:ln>
                <a:solidFill>
                  <a:srgbClr val="000000"/>
                </a:solidFill>
                <a:effectLst/>
                <a:uLnTx/>
                <a:uFillTx/>
                <a:latin typeface="Alibaba PuHuiTi B"/>
                <a:ea typeface="黑体"/>
              </a:rPr>
              <a:t>服务</a:t>
            </a: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spTree>
  </p:cSld>
  <p:clrMapOvr>
    <a:masterClrMapping/>
  </p:clrMapOvr>
</p:sld>
</file>

<file path=ppt/slides/slide3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的事务</a:t>
            </a:r>
            <a:endParaRPr kumimoji="1" lang="zh-CN" altLang="en-US" dirty="0"/>
          </a:p>
        </p:txBody>
      </p:sp>
    </p:spTree>
  </p:cSld>
  <p:clrMapOvr>
    <a:masterClrMapping/>
  </p:clrMapOvr>
</p:sld>
</file>

<file path=ppt/slides/slide3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980038" y="1930029"/>
            <a:ext cx="8975301" cy="255454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数据库存储引擎是数据库底层软件组织，数据库管理系统（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DBMS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）使用数据引擎进行创建、查询、更新和删除数据。</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不同的存储引擎提供不同的存储机制、索引技巧、锁定水平等功能。现在许多不同的数据库管理系统都支持多种不同的数据引擎。</a:t>
            </a:r>
            <a:r>
              <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rPr>
              <a:t>MySQL</a:t>
            </a:r>
            <a:r>
              <a:rPr kumimoji="0" lang="zh-CN" altLang="en-US" sz="1600" b="0" i="0" u="none" strike="noStrike" kern="1200" cap="none" spc="0" normalizeH="0" baseline="0" noProof="0">
                <a:ln>
                  <a:noFill/>
                </a:ln>
                <a:solidFill>
                  <a:srgbClr val="FF0000"/>
                </a:solidFill>
                <a:effectLst/>
                <a:highlight>
                  <a:srgbClr val="FFFFFF"/>
                </a:highlight>
                <a:uLnTx/>
                <a:uFillTx/>
                <a:latin typeface="Calibri"/>
                <a:ea typeface="黑体"/>
                <a:cs typeface="+mn-cs"/>
              </a:rPr>
              <a:t>的核心就是存储引擎。</a:t>
            </a:r>
            <a:endParaRPr kumimoji="0" lang="en-US" altLang="zh-CN" sz="1600" b="0" i="0" u="none" strike="noStrike" kern="1200" cap="none" spc="0" normalizeH="0" baseline="0" noProof="0">
              <a:ln>
                <a:noFill/>
              </a:ln>
              <a:solidFill>
                <a:srgbClr val="FF0000"/>
              </a:solidFill>
              <a:effectLst/>
              <a:highlight>
                <a:srgbClr val="FFFFFF"/>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用户可以根据不同的需求为数据表选择不同的存储引擎</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可以使用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SHOW ENGINES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命令 可以查看</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的所有执行引擎我们 可以到 默认的执行引擎是</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innoDB </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支持事务，行级锁定和外键。</a:t>
            </a:r>
            <a:endParaRPr kumimoji="0" lang="zh-CN" altLang="en-US" sz="16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br>
              <a:rPr kumimoji="0" lang="zh-CN" altLang="en-US" sz="1600" b="0" i="0" u="none" strike="noStrike" kern="1200" cap="none" spc="0" normalizeH="0" baseline="0" noProof="0">
                <a:ln>
                  <a:noFill/>
                </a:ln>
                <a:solidFill>
                  <a:prstClr val="black"/>
                </a:solidFill>
                <a:effectLst/>
                <a:uLnTx/>
                <a:uFillTx/>
                <a:latin typeface="Calibri"/>
                <a:ea typeface="黑体"/>
                <a:cs typeface="+mn-cs"/>
              </a:rPr>
            </a:b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1763711" y="4308947"/>
            <a:ext cx="4953180" cy="209098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62654" y="1616264"/>
            <a:ext cx="6051771" cy="4565777"/>
          </a:xfrm>
          <a:prstGeom prst="rect">
            <a:avLst/>
          </a:prstGeom>
        </p:spPr>
      </p:pic>
    </p:spTree>
  </p:cSld>
  <p:clrMapOvr>
    <a:masterClrMapping/>
  </p:clrMapOvr>
</p:sld>
</file>

<file path=ppt/slides/slide3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什么是事务</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1121017" y="2055030"/>
            <a:ext cx="10018837" cy="175432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在</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中的事务（</a:t>
            </a:r>
            <a:r>
              <a:rPr kumimoji="0" lang="en-US" altLang="zh-CN" sz="1800" b="0" i="0" u="none" strike="noStrike" kern="1200" cap="none" spc="0" normalizeH="0" baseline="0" noProof="0">
                <a:ln>
                  <a:noFill/>
                </a:ln>
                <a:solidFill>
                  <a:srgbClr val="FF0000"/>
                </a:solidFill>
                <a:effectLst/>
                <a:uLnTx/>
                <a:uFillTx/>
                <a:latin typeface="-apple-system"/>
                <a:ea typeface="黑体"/>
                <a:cs typeface="+mn-cs"/>
              </a:rPr>
              <a:t>Transaction</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）是由存储引擎实现的，在</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中，只有</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InnoDB</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存储引擎才支持事务。</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事务处理可以用来维护数据库的完整性，保证成批的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SQL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语句要么全部执行，要么全部不执行。</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事务用来管理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DDL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DML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DCL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操作，比如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insert,update,delete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语句，默认是自动提交的。</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0" name="图片 9"/>
          <p:cNvPicPr>
            <a:picLocks noChangeAspect="1"/>
          </p:cNvPicPr>
          <p:nvPr/>
        </p:nvPicPr>
        <p:blipFill>
          <a:blip r:embed="rId1"/>
          <a:stretch>
            <a:fillRect/>
          </a:stretch>
        </p:blipFill>
        <p:spPr>
          <a:xfrm>
            <a:off x="2971801" y="4161231"/>
            <a:ext cx="4328994" cy="2266734"/>
          </a:xfrm>
          <a:prstGeom prst="rect">
            <a:avLst/>
          </a:prstGeom>
        </p:spPr>
      </p:pic>
    </p:spTree>
  </p:cSld>
  <p:clrMapOvr>
    <a:masterClrMapping/>
  </p:clrMapOvr>
</p:sld>
</file>

<file path=ppt/slides/slide3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理解事务</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45171" y="1940730"/>
            <a:ext cx="9544051"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在银行转账时，必须保证转账绝对安全，这时需要事务参与</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1224097" y="2541864"/>
            <a:ext cx="3154135" cy="1072662"/>
          </a:xfrm>
          <a:prstGeom prst="rect">
            <a:avLst/>
          </a:prstGeom>
        </p:spPr>
      </p:pic>
      <p:sp>
        <p:nvSpPr>
          <p:cNvPr id="8" name="文本框 7"/>
          <p:cNvSpPr txBox="1"/>
          <p:nvPr/>
        </p:nvSpPr>
        <p:spPr>
          <a:xfrm>
            <a:off x="813286" y="4083903"/>
            <a:ext cx="9412167"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account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account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money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 name="文本框 9"/>
          <p:cNvSpPr txBox="1"/>
          <p:nvPr/>
        </p:nvSpPr>
        <p:spPr>
          <a:xfrm>
            <a:off x="813286" y="5203701"/>
            <a:ext cx="9675936"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假如在第一次</a:t>
            </a:r>
            <a:r>
              <a:rPr kumimoji="0" lang="en-US" altLang="zh-CN" sz="1800" b="0" i="0" u="none" strike="noStrike" kern="1200" cap="none" spc="0" normalizeH="0" baseline="0" noProof="0">
                <a:ln>
                  <a:noFill/>
                </a:ln>
                <a:solidFill>
                  <a:prstClr val="black"/>
                </a:solidFill>
                <a:effectLst/>
                <a:highlight>
                  <a:srgbClr val="FFFF00"/>
                </a:highlight>
                <a:uLnTx/>
                <a:uFillTx/>
                <a:latin typeface="Calibri"/>
                <a:ea typeface="黑体"/>
                <a:cs typeface="+mn-cs"/>
              </a:rPr>
              <a:t>update</a:t>
            </a: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之后，出现了意外、异常，没有执行第二次</a:t>
            </a:r>
            <a:r>
              <a:rPr kumimoji="0" lang="en-US" altLang="zh-CN" sz="1800" b="0" i="0" u="none" strike="noStrike" kern="1200" cap="none" spc="0" normalizeH="0" baseline="0" noProof="0">
                <a:ln>
                  <a:noFill/>
                </a:ln>
                <a:solidFill>
                  <a:prstClr val="black"/>
                </a:solidFill>
                <a:effectLst/>
                <a:highlight>
                  <a:srgbClr val="FFFF00"/>
                </a:highlight>
                <a:uLnTx/>
                <a:uFillTx/>
                <a:latin typeface="Calibri"/>
                <a:ea typeface="黑体"/>
                <a:cs typeface="+mn-cs"/>
              </a:rPr>
              <a:t>update</a:t>
            </a:r>
            <a:r>
              <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rPr>
              <a:t>，这时转账是否会出现异常？</a:t>
            </a: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p:txBody>
      </p:sp>
    </p:spTree>
  </p:cSld>
  <p:clrMapOvr>
    <a:masterClrMapping/>
  </p:clrMapOvr>
</p:sld>
</file>

<file path=ppt/slides/slide3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9" name="文本框 8"/>
          <p:cNvSpPr txBox="1"/>
          <p:nvPr/>
        </p:nvSpPr>
        <p:spPr>
          <a:xfrm>
            <a:off x="1456695" y="2573904"/>
            <a:ext cx="9111659" cy="304698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1</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、开启事务：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Start Transaction</a:t>
            </a: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任何一条</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(insert</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update</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delete)</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执行，标志事务的开启</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BEGIN </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或 </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START TRANSACTION</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2</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、提交事务：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Commit Transaction</a:t>
            </a: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成功的结束，将所有的</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语句操作历史记录和底层硬盘数据来一次同步</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COMMIT</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3</a:t>
            </a:r>
            <a:r>
              <a:rPr kumimoji="0" lang="zh-CN" altLang="en-US" sz="1600" b="0" i="0" u="none" strike="noStrike" kern="1200" cap="none" spc="0" normalizeH="0" baseline="0" noProof="0">
                <a:ln>
                  <a:noFill/>
                </a:ln>
                <a:solidFill>
                  <a:prstClr val="black"/>
                </a:solidFill>
                <a:effectLst/>
                <a:uLnTx/>
                <a:uFillTx/>
                <a:latin typeface="-apple-system"/>
                <a:ea typeface="黑体"/>
                <a:cs typeface="+mn-cs"/>
              </a:rPr>
              <a:t>、回滚事务：</a:t>
            </a:r>
            <a:r>
              <a:rPr kumimoji="0" lang="en-US" altLang="zh-CN" sz="1600" b="0" i="0" u="none" strike="noStrike" kern="1200" cap="none" spc="0" normalizeH="0" baseline="0" noProof="0">
                <a:ln>
                  <a:noFill/>
                </a:ln>
                <a:solidFill>
                  <a:prstClr val="black"/>
                </a:solidFill>
                <a:effectLst/>
                <a:uLnTx/>
                <a:uFillTx/>
                <a:latin typeface="-apple-system"/>
                <a:ea typeface="黑体"/>
                <a:cs typeface="+mn-cs"/>
              </a:rPr>
              <a:t>Rollback Transaction</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失败的结束，将所有的</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DML</a:t>
            </a: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语句操作历史记录全部清空</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pple-system"/>
                <a:ea typeface="黑体"/>
                <a:cs typeface="+mn-cs"/>
              </a:rPr>
              <a:t>命令：</a:t>
            </a:r>
            <a:r>
              <a:rPr kumimoji="0" lang="en-US" altLang="zh-CN" sz="1600" b="0" i="0" u="none" strike="noStrike" kern="1200" cap="none" spc="0" normalizeH="0" baseline="0" noProof="0">
                <a:ln>
                  <a:noFill/>
                </a:ln>
                <a:solidFill>
                  <a:srgbClr val="FF0000"/>
                </a:solidFill>
                <a:effectLst/>
                <a:uLnTx/>
                <a:uFillTx/>
                <a:latin typeface="-apple-system"/>
                <a:ea typeface="黑体"/>
                <a:cs typeface="+mn-cs"/>
              </a:rPr>
              <a:t>ROLLBACK </a:t>
            </a:r>
            <a:endParaRPr kumimoji="0" lang="en-US" altLang="zh-CN" sz="1600" b="0" i="0" u="none" strike="noStrike" kern="1200" cap="none" spc="0" normalizeH="0" baseline="0" noProof="0">
              <a:ln>
                <a:noFill/>
              </a:ln>
              <a:solidFill>
                <a:srgbClr val="FF0000"/>
              </a:solidFill>
              <a:effectLst/>
              <a:uLnTx/>
              <a:uFillTx/>
              <a:latin typeface="-apple-system"/>
              <a:ea typeface="黑体"/>
              <a:cs typeface="+mn-cs"/>
            </a:endParaRPr>
          </a:p>
        </p:txBody>
      </p:sp>
      <p:sp>
        <p:nvSpPr>
          <p:cNvPr id="7" name="文本框 6"/>
          <p:cNvSpPr txBox="1"/>
          <p:nvPr/>
        </p:nvSpPr>
        <p:spPr>
          <a:xfrm>
            <a:off x="1553411" y="1881526"/>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的事务操作主要有以下三种：</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1122588" y="1848331"/>
            <a:ext cx="10298620" cy="1569660"/>
          </a:xfrm>
          <a:prstGeom prst="rect">
            <a:avLst/>
          </a:prstGeom>
          <a:noFill/>
        </p:spPr>
        <p:txBody>
          <a:bodyPr wrap="square">
            <a:spAutoFit/>
          </a:bodyPr>
          <a:lstStyle/>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之前的所有</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操作其实也有事务，只是</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自动帮我们完成的，每执行一条</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时</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就帮我们自动提交事务，因此如果想要手动控制事务，则必须关闭</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的事务自动提交。</a:t>
            </a:r>
            <a:endPar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endParaRPr>
          </a:p>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endPar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endParaRPr>
          </a:p>
          <a:p>
            <a:pPr marL="285750" marR="0" lvl="0" indent="-285750" algn="l" defTabSz="914400" rtl="0" eaLnBrk="1" fontAlgn="auto" latinLnBrk="1"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在</a:t>
            </a:r>
            <a:r>
              <a:rPr kumimoji="0" lang="en-US" altLang="zh-CN" sz="1600" b="0" i="0" u="none" strike="noStrike" kern="1200" cap="none" spc="0" normalizeH="0" baseline="0" noProof="0">
                <a:ln>
                  <a:noFill/>
                </a:ln>
                <a:solidFill>
                  <a:prstClr val="black"/>
                </a:solidFill>
                <a:effectLst/>
                <a:uLnTx/>
                <a:uFillTx/>
                <a:latin typeface="Alibaba PuHuiTi B"/>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Alibaba PuHuiTi B"/>
                <a:cs typeface="+mn-cs"/>
              </a:rPr>
              <a:t>中</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直接用 </a:t>
            </a:r>
            <a:r>
              <a:rPr kumimoji="0" lang="en-US" altLang="zh-CN" sz="1600" b="0" i="0" u="none" strike="noStrike" kern="1200" cap="none" spc="0" normalizeH="0" baseline="0" noProof="0">
                <a:ln>
                  <a:noFill/>
                </a:ln>
                <a:solidFill>
                  <a:srgbClr val="333333"/>
                </a:solidFill>
                <a:effectLst/>
                <a:uLnTx/>
                <a:uFillTx/>
                <a:latin typeface="Alibaba PuHuiTi B"/>
                <a:ea typeface="Alibaba PuHuiTi B"/>
                <a:cs typeface="+mn-cs"/>
              </a:rPr>
              <a:t>SET </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来改变 </a:t>
            </a:r>
            <a:r>
              <a:rPr kumimoji="0" lang="en-US" altLang="zh-CN" sz="1600" b="0" i="0" u="none" strike="noStrike" kern="1200" cap="none" spc="0" normalizeH="0" baseline="0" noProof="0">
                <a:ln>
                  <a:noFill/>
                </a:ln>
                <a:solidFill>
                  <a:srgbClr val="333333"/>
                </a:solidFill>
                <a:effectLst/>
                <a:uLnTx/>
                <a:uFillTx/>
                <a:latin typeface="Alibaba PuHuiTi B"/>
                <a:ea typeface="Alibaba PuHuiTi B"/>
                <a:cs typeface="+mn-cs"/>
              </a:rPr>
              <a:t>MySQL </a:t>
            </a:r>
            <a:r>
              <a:rPr kumimoji="0" lang="zh-CN" altLang="en-US" sz="1600" b="0" i="0" u="none" strike="noStrike" kern="1200" cap="none" spc="0" normalizeH="0" baseline="0" noProof="0">
                <a:ln>
                  <a:noFill/>
                </a:ln>
                <a:solidFill>
                  <a:srgbClr val="333333"/>
                </a:solidFill>
                <a:effectLst/>
                <a:uLnTx/>
                <a:uFillTx/>
                <a:latin typeface="Alibaba PuHuiTi B"/>
                <a:ea typeface="Alibaba PuHuiTi B"/>
                <a:cs typeface="+mn-cs"/>
              </a:rPr>
              <a:t>的自动提交模式</a:t>
            </a:r>
            <a:r>
              <a:rPr kumimoji="0" lang="en-US" altLang="zh-CN" sz="1600" b="0" i="0" u="none" strike="noStrike" kern="1200" cap="none" spc="0" normalizeH="0" baseline="0" noProof="0">
                <a:ln>
                  <a:noFill/>
                </a:ln>
                <a:solidFill>
                  <a:srgbClr val="333333"/>
                </a:solidFill>
                <a:effectLst/>
                <a:uLnTx/>
                <a:uFillTx/>
                <a:latin typeface="Alibaba PuHuiTi B"/>
                <a:ea typeface="黑体"/>
                <a:cs typeface="+mn-cs"/>
              </a:rPr>
              <a:t>:</a:t>
            </a:r>
            <a:endParaRPr kumimoji="0" lang="en-US" altLang="zh-CN" sz="1600" b="0" i="0" u="none" strike="noStrike" kern="1200" cap="none" spc="0" normalizeH="0" baseline="0" noProof="0">
              <a:ln>
                <a:noFill/>
              </a:ln>
              <a:solidFill>
                <a:srgbClr val="333333"/>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apple-system"/>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文本框 14"/>
          <p:cNvSpPr txBox="1"/>
          <p:nvPr/>
        </p:nvSpPr>
        <p:spPr>
          <a:xfrm>
            <a:off x="1419956" y="3440010"/>
            <a:ext cx="6774473"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autocommit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0</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禁止自动提交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autocommit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开</a:t>
            </a: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启</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自动提交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1173771" y="2019845"/>
            <a:ext cx="9420960" cy="3862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database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not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mydb12_transcation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mydb12_transcation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创建账户表</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account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id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primary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账户</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id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账户名</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money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double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金额</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插入数据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account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'zhangsan'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account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'lisi'</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事务操作</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1173771" y="2019845"/>
            <a:ext cx="8840667" cy="424731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设置</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MySQL</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的事务为手动提交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关闭自动提交</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@@autocommit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autocommit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模拟账户转账</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开启事务</a:t>
            </a:r>
            <a:r>
              <a:rPr kumimoji="0" lang="zh-CN" altLang="zh-CN" sz="18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begin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account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'zhangsan'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update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account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money</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200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'lisi'</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提交事务</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commit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如果转账中的任何一条出现问题，则回滚事务</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rollback</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事务的特性</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pic>
        <p:nvPicPr>
          <p:cNvPr id="4" name="图片 3"/>
          <p:cNvPicPr>
            <a:picLocks noChangeAspect="1"/>
          </p:cNvPicPr>
          <p:nvPr/>
        </p:nvPicPr>
        <p:blipFill>
          <a:blip r:embed="rId1"/>
          <a:stretch>
            <a:fillRect/>
          </a:stretch>
        </p:blipFill>
        <p:spPr>
          <a:xfrm>
            <a:off x="1943100" y="1984822"/>
            <a:ext cx="7461198" cy="3973145"/>
          </a:xfrm>
          <a:prstGeom prst="rect">
            <a:avLst/>
          </a:prstGeom>
        </p:spPr>
      </p:pic>
    </p:spTree>
  </p:cSld>
  <p:clrMapOvr>
    <a:masterClrMapping/>
  </p:clrMapOvr>
</p:sld>
</file>

<file path=ppt/slides/slide3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9" name="文本框 8"/>
          <p:cNvSpPr txBox="1"/>
          <p:nvPr/>
        </p:nvSpPr>
        <p:spPr>
          <a:xfrm>
            <a:off x="958139" y="1911916"/>
            <a:ext cx="10797177" cy="64633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333333"/>
                </a:solidFill>
                <a:effectLst/>
                <a:uLnTx/>
                <a:uFillTx/>
                <a:latin typeface="Arial" panose="020B0604020202020204" pitchFamily="34" charset="0"/>
                <a:ea typeface="黑体"/>
                <a:cs typeface="+mn-cs"/>
              </a:rPr>
              <a:t>Isolate</a:t>
            </a:r>
            <a:r>
              <a:rPr kumimoji="0" lang="zh-CN" altLang="en-US" sz="1800" b="0" i="0" u="none" strike="noStrike" kern="1200" cap="none" spc="0" normalizeH="0" baseline="0" noProof="0">
                <a:ln>
                  <a:noFill/>
                </a:ln>
                <a:solidFill>
                  <a:srgbClr val="333333"/>
                </a:solidFill>
                <a:effectLst/>
                <a:uLnTx/>
                <a:uFillTx/>
                <a:latin typeface="Arial" panose="020B0604020202020204" pitchFamily="34" charset="0"/>
                <a:ea typeface="黑体"/>
                <a:cs typeface="+mn-cs"/>
              </a:rPr>
              <a:t>，顾名思义就是将事务与另一个事务隔离开，为什么要隔离呢？如果一个事务正在操作的数据被另一个事务修改或删除了，最后的执行结果可能无法达到预期。如果没有隔离性还会导致其他问题。</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8" name="图片 7"/>
          <p:cNvPicPr>
            <a:picLocks noChangeAspect="1"/>
          </p:cNvPicPr>
          <p:nvPr/>
        </p:nvPicPr>
        <p:blipFill>
          <a:blip r:embed="rId1"/>
          <a:stretch>
            <a:fillRect/>
          </a:stretch>
        </p:blipFill>
        <p:spPr>
          <a:xfrm>
            <a:off x="3075780" y="2875779"/>
            <a:ext cx="5811837" cy="3275618"/>
          </a:xfrm>
          <a:prstGeom prst="rect">
            <a:avLst/>
          </a:prstGeom>
        </p:spPr>
      </p:pic>
    </p:spTree>
  </p:cSld>
  <p:clrMapOvr>
    <a:masterClrMapping/>
  </p:clrMapOvr>
</p:sld>
</file>

<file path=ppt/slides/slide3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pic>
        <p:nvPicPr>
          <p:cNvPr id="3" name="图片 2"/>
          <p:cNvPicPr>
            <a:picLocks noChangeAspect="1"/>
          </p:cNvPicPr>
          <p:nvPr/>
        </p:nvPicPr>
        <p:blipFill>
          <a:blip r:embed="rId1"/>
          <a:stretch>
            <a:fillRect/>
          </a:stretch>
        </p:blipFill>
        <p:spPr>
          <a:xfrm>
            <a:off x="1668899" y="2647274"/>
            <a:ext cx="7823322" cy="2090989"/>
          </a:xfrm>
          <a:prstGeom prst="rect">
            <a:avLst/>
          </a:prstGeom>
        </p:spPr>
      </p:pic>
    </p:spTree>
  </p:cSld>
  <p:clrMapOvr>
    <a:masterClrMapping/>
  </p:clrMapOvr>
</p:sld>
</file>

<file path=ppt/slides/slide3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961136" y="1967061"/>
            <a:ext cx="8851079"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读未提交</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(Read uncommitted)</a:t>
            </a: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一个事务可以读取另一个未提交事务的数据，最低级别，任何情况都无法保证</a:t>
            </a: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会造成脏读</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读已提交</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(Read committed)</a:t>
            </a:r>
            <a:endPar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一个事务要等另一个事务提交后才能读取数据，可避免脏读的发生，</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会造成不可重复读</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a:t>
            </a: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可重复读</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(Repeatable read)</a:t>
            </a:r>
            <a:endPar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就是在开始读取数据（事务开启）时，不再允许修改操作，可避免脏读、不可重复读的发生，</a:t>
            </a:r>
            <a:r>
              <a:rPr kumimoji="0" lang="zh-CN" altLang="en-US"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但是会造成幻读。</a:t>
            </a:r>
            <a:endParaRPr kumimoji="0" lang="en-US" altLang="zh-CN" sz="16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串行</a:t>
            </a: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(Serializable)</a:t>
            </a:r>
            <a:endPar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a:ln>
                  <a:noFill/>
                </a:ln>
                <a:solidFill>
                  <a:srgbClr val="FF0000"/>
                </a:solidFill>
                <a:effectLst/>
                <a:uLnTx/>
                <a:uFillTx/>
                <a:latin typeface="Verdana" panose="020B0604030504040204" pitchFamily="34"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是最高的事务隔离级别，在该级别下，事务串行化顺序执行，可以避免脏读、不可重复读与幻读。但是这种事务隔离级别效率低下，比较耗数据库性能，一般不使用。</a:t>
            </a: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rPr>
              <a:t>　　　</a:t>
            </a:r>
            <a:endParaRPr kumimoji="0" lang="zh-CN" altLang="en-US" sz="1600" b="0" i="0" u="none" strike="noStrike" kern="1200" cap="none" spc="0" normalizeH="0" baseline="0" noProof="0">
              <a:ln>
                <a:noFill/>
              </a:ln>
              <a:solidFill>
                <a:srgbClr val="000000"/>
              </a:solidFill>
              <a:effectLst/>
              <a:uLnTx/>
              <a:uFillTx/>
              <a:latin typeface="Verdana" panose="020B0604030504040204" pitchFamily="34" charset="0"/>
              <a:ea typeface="黑体"/>
              <a:cs typeface="+mn-cs"/>
            </a:endParaRPr>
          </a:p>
        </p:txBody>
      </p:sp>
      <p:sp>
        <p:nvSpPr>
          <p:cNvPr id="8" name="文本框 7"/>
          <p:cNvSpPr txBox="1"/>
          <p:nvPr/>
        </p:nvSpPr>
        <p:spPr>
          <a:xfrm>
            <a:off x="1066643" y="5401085"/>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Mysql</a:t>
            </a:r>
            <a:r>
              <a:rPr kumimoji="0" lang="zh-CN" altLang="en-US"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的默认隔离级别是</a:t>
            </a:r>
            <a:r>
              <a:rPr kumimoji="0" lang="en-US" altLang="zh-CN"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Repeatable read</a:t>
            </a:r>
            <a:r>
              <a:rPr kumimoji="0" lang="zh-CN" altLang="en-US" sz="1800" b="0" i="0" u="none" strike="noStrike" kern="1200" cap="none" spc="0" normalizeH="0" baseline="0" noProof="0">
                <a:ln>
                  <a:noFill/>
                </a:ln>
                <a:solidFill>
                  <a:srgbClr val="000000"/>
                </a:solidFill>
                <a:effectLst/>
                <a:highlight>
                  <a:srgbClr val="FFFF00"/>
                </a:highlight>
                <a:uLnTx/>
                <a:uFillTx/>
                <a:latin typeface="Verdana" panose="020B0604030504040204" pitchFamily="34" charset="0"/>
                <a:ea typeface="黑体"/>
                <a:cs typeface="+mn-cs"/>
              </a:rPr>
              <a:t>。</a:t>
            </a:r>
            <a:endParaRPr kumimoji="0" lang="zh-CN" altLang="en-US" sz="1800" b="0" i="0" u="none" strike="noStrike" kern="1200" cap="none" spc="0" normalizeH="0" baseline="0" noProof="0">
              <a:ln>
                <a:noFill/>
              </a:ln>
              <a:solidFill>
                <a:prstClr val="black"/>
              </a:solidFill>
              <a:effectLst/>
              <a:highlight>
                <a:srgbClr val="FFFF00"/>
              </a:highlight>
              <a:uLnTx/>
              <a:uFillTx/>
              <a:latin typeface="Calibri"/>
              <a:ea typeface="黑体"/>
              <a:cs typeface="+mn-cs"/>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10128" y="1198676"/>
            <a:ext cx="6775112" cy="5111503"/>
          </a:xfrm>
          <a:prstGeom prst="rect">
            <a:avLst/>
          </a:prstGeom>
        </p:spPr>
      </p:pic>
    </p:spTree>
  </p:cSld>
  <p:clrMapOvr>
    <a:masterClrMapping/>
  </p:clrMapOvr>
</p:sld>
</file>

<file path=ppt/slides/slide3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事务的隔离级别</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397091" y="2098108"/>
            <a:ext cx="7126787" cy="312713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的事务</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事务的隔离级别</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操作</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721200" y="1703155"/>
            <a:ext cx="10594500" cy="480131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查看隔离级别</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variables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like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'%isolation%’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设置隔离级别</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set session transaction isolation level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级别字符串</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级别字符串：</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read uncommitted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read committed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repeatable read</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serializable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read uncommitted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uncommitted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read committed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committed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repeatable read</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repeatable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read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设置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serializable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session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transaction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isolation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level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serializable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的锁机制</a:t>
            </a:r>
            <a:endParaRPr kumimoji="1" lang="zh-CN" altLang="en-US" dirty="0"/>
          </a:p>
        </p:txBody>
      </p:sp>
    </p:spTree>
  </p:cSld>
  <p:clrMapOvr>
    <a:masterClrMapping/>
  </p:clrMapOvr>
</p:sld>
</file>

<file path=ppt/slides/slide3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1080091" y="1975307"/>
            <a:ext cx="10031818"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锁是计算机协调多个进程或线程并发访问某一资源的机制（避免争抢）。</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在数据库中，除传统的计算资源（如 CPU、RAM、I/O 等）的争用以外，数据也是一种供许多用户共享的资源。如何保证数据并发访问的一致性、有效性是所有数据库必须解决的一个问题，锁冲突也是影响数据库并发访问性能的一个重要因素。从这个角度来说，锁对数据库而言显得尤其重要，也更加复杂。</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2150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907686" y="3429000"/>
            <a:ext cx="3014109" cy="301410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1080091" y="1922144"/>
            <a:ext cx="10031818" cy="332398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黑体"/>
                <a:cs typeface="+mn-cs"/>
              </a:rPr>
              <a:t>从对数据操作的粒度分 ： </a:t>
            </a:r>
            <a:endParaRPr kumimoji="0" lang="zh-CN" altLang="en-US" sz="1600" b="0" i="0" u="none" strike="noStrike" kern="1200" cap="none" spc="0" normalizeH="0" baseline="0" noProof="0">
              <a:ln>
                <a:noFill/>
              </a:ln>
              <a:solidFill>
                <a:srgbClr val="FF0000"/>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表锁：操作时，会锁定整个表。</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行锁：操作时，会锁定当前操作行。</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黑体"/>
                <a:cs typeface="+mn-cs"/>
              </a:rPr>
              <a:t>从对数据操作的类型分：</a:t>
            </a:r>
            <a:endParaRPr kumimoji="0" lang="zh-CN" altLang="en-US" sz="1600" b="0" i="0" u="none" strike="noStrike" kern="1200" cap="none" spc="0" normalizeH="0" baseline="0" noProof="0">
              <a:ln>
                <a:noFill/>
              </a:ln>
              <a:solidFill>
                <a:srgbClr val="FF0000"/>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1</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读锁（共享锁）：针对同一份数据，多个读操作可以同时进行而不会互相影响。</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  2</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 写锁（排它锁）：当前操作没有完成之前，它会阻断其他写锁和读锁。</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67425" y="1776152"/>
            <a:ext cx="10031818"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相对其他数据库而言，</a:t>
            </a: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的锁机制比较简单，其最显著的特点是不同的存储引擎支持不同的锁机制。下表中罗列出了各存储引擎对锁的支持情况：</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4" name="图片 3"/>
          <p:cNvPicPr>
            <a:picLocks noChangeAspect="1"/>
          </p:cNvPicPr>
          <p:nvPr/>
        </p:nvPicPr>
        <p:blipFill>
          <a:blip r:embed="rId1"/>
          <a:stretch>
            <a:fillRect/>
          </a:stretch>
        </p:blipFill>
        <p:spPr>
          <a:xfrm>
            <a:off x="1059566" y="2925573"/>
            <a:ext cx="9349823" cy="1963781"/>
          </a:xfrm>
          <a:prstGeom prst="rect">
            <a:avLst/>
          </a:prstGeom>
        </p:spPr>
      </p:pic>
    </p:spTree>
  </p:cSld>
  <p:clrMapOvr>
    <a:masterClrMapping/>
  </p:clrMapOvr>
</p:sld>
</file>

<file path=ppt/slides/slide3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67425" y="1776152"/>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锁的特性可大致归纳如下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5" name="图片 4"/>
          <p:cNvPicPr>
            <a:picLocks noChangeAspect="1"/>
          </p:cNvPicPr>
          <p:nvPr/>
        </p:nvPicPr>
        <p:blipFill>
          <a:blip r:embed="rId1"/>
          <a:stretch>
            <a:fillRect/>
          </a:stretch>
        </p:blipFill>
        <p:spPr>
          <a:xfrm>
            <a:off x="721200" y="2498131"/>
            <a:ext cx="9381625" cy="1184629"/>
          </a:xfrm>
          <a:prstGeom prst="rect">
            <a:avLst/>
          </a:prstGeom>
        </p:spPr>
      </p:pic>
      <p:sp>
        <p:nvSpPr>
          <p:cNvPr id="10" name="文本框 9"/>
          <p:cNvSpPr txBox="1"/>
          <p:nvPr/>
        </p:nvSpPr>
        <p:spPr>
          <a:xfrm>
            <a:off x="867424" y="4361902"/>
            <a:ext cx="10637003" cy="132343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从上述特点可见，很难笼统地说哪种锁更好，只能就具体应用的特点来说哪种锁更合适！仅从锁的角度来说：表级锁更适合于以查询为主，只有少量按索引条件更新数据的应用，如Web 应用；</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而行级锁则更适合于有大量按索引条件并发更新少量不同数据，同时又有并查询的应用，如一些在线事务处理（OLTP）系统。</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Tree>
  </p:cSld>
  <p:clrMapOvr>
    <a:masterClrMapping/>
  </p:clrMapOvr>
</p:sld>
</file>

<file path=ppt/slides/slide3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1080091" y="1663225"/>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930621" y="2118560"/>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如何加表锁</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1006718" y="2582477"/>
            <a:ext cx="9227527"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MyISAM 在执行查询语句（SELECT）前，会自动给涉及的所有表加读锁，在执行更新操作（UPDATE、DELETE、INSERT 等）前，会自动给涉及的表加写锁，这个过程并不需要用户干预，因此，用户一般不需要直接用 LOCK TABLE 命令给 MyISAM 表显式加锁。</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2" name="文本框 11"/>
          <p:cNvSpPr txBox="1"/>
          <p:nvPr/>
        </p:nvSpPr>
        <p:spPr>
          <a:xfrm>
            <a:off x="1080091" y="3671006"/>
            <a:ext cx="8412130" cy="9233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加读锁 ：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read</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加写锁 ：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write</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721200" y="2684228"/>
            <a:ext cx="10119715" cy="2062103"/>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表的读操作，不会阻塞其他用户对同一表的读请求，但会阻塞对同一表的写请求；</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2</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表的写操作，则会阻塞其他用户对同一表的读和写操作；</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简而言之，就是读锁会阻塞写，但是不会阻塞读。而写锁，则既会阻塞读，又会阻塞写。</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此外，</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的读写锁调度是写优先，这也是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MyISAM</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不适合做写为主的表的存储引擎的原因。因为写锁后，其他线程不能做任何操作，大量的更新会使查询很难得到锁，从而造成永远阻塞。</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103434" y="2562599"/>
            <a:ext cx="8893420" cy="378565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MySQL</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的锁机制</a:t>
            </a:r>
            <a:endPar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drop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database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mydb14_lock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database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mydb14_lock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mydb14_lock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auto_increment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`publish_time`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date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primary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engine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myisam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charset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utf8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publish_time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'java</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编程思想</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'2088-08-01'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tb_book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publish_time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'solr</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编程思想</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'2088-08-08'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的安装和使用</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、按照步骤安装</a:t>
            </a:r>
            <a:endParaRPr kumimoji="1" lang="zh-CN" altLang="en-US" dirty="0"/>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134806" y="1198676"/>
            <a:ext cx="6347095" cy="4788584"/>
          </a:xfrm>
          <a:prstGeom prst="rect">
            <a:avLst/>
          </a:prstGeom>
        </p:spPr>
      </p:pic>
      <p:sp>
        <p:nvSpPr>
          <p:cNvPr id="8" name="文本框 7"/>
          <p:cNvSpPr txBox="1"/>
          <p:nvPr/>
        </p:nvSpPr>
        <p:spPr>
          <a:xfrm>
            <a:off x="595818" y="6244479"/>
            <a:ext cx="10581261" cy="369332"/>
          </a:xfrm>
          <a:prstGeom prst="rect">
            <a:avLst/>
          </a:prstGeom>
          <a:noFill/>
        </p:spPr>
        <p:txBody>
          <a:bodyPr wrap="square">
            <a:spAutoFit/>
          </a:bodyPr>
          <a:lstStyle/>
          <a:p>
            <a:r>
              <a:rPr lang="zh-CN" altLang="en-US"/>
              <a:t>此处输入密码务必记住，用于之后登陆数据库，建议将密码设置为：</a:t>
            </a:r>
            <a:r>
              <a:rPr lang="en-US" altLang="zh-CN"/>
              <a:t>123456</a:t>
            </a:r>
            <a:r>
              <a:rPr lang="zh-CN" altLang="en-US"/>
              <a:t>。</a:t>
            </a:r>
            <a:endParaRPr lang="zh-CN" altLang="en-US"/>
          </a:p>
        </p:txBody>
      </p:sp>
    </p:spTree>
  </p:cSld>
  <p:clrMapOvr>
    <a:masterClrMapping/>
  </p:clrMapOvr>
</p:sld>
</file>

<file path=ppt/slides/slide3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MyISAM </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表锁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09097" y="1682261"/>
            <a:ext cx="1003181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Alibaba PuHuiTi B"/>
                <a:ea typeface="黑体"/>
                <a:cs typeface="+mn-cs"/>
              </a:rPr>
              <a:t>MyISAM </a:t>
            </a: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存储引擎只支持表锁</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809097" y="2107041"/>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表锁特点</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077058" y="2828065"/>
            <a:ext cx="6128238" cy="212365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auto_increment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primary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key</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engine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myisam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default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charset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utf8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令狐冲</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tb_user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null</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田伯光</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9" name="文本框 8"/>
          <p:cNvSpPr txBox="1"/>
          <p:nvPr/>
        </p:nvSpPr>
        <p:spPr>
          <a:xfrm>
            <a:off x="867425" y="1647010"/>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行锁特点</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15" name="文本框 14"/>
          <p:cNvSpPr txBox="1"/>
          <p:nvPr/>
        </p:nvSpPr>
        <p:spPr>
          <a:xfrm>
            <a:off x="809097" y="2227412"/>
            <a:ext cx="10119715" cy="73866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行锁特点 ：偏向</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存储引擎，开销大，加锁慢；会出现死锁；锁定粒度最小，发生锁冲突的概率最低</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并发度也最高。</a:t>
            </a: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与 </a:t>
            </a:r>
            <a:r>
              <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rPr>
              <a:t>MyISAM </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的最大不同有两点：一是支持事务；二是 采用了行级锁。</a:t>
            </a: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p:txBody>
      </p:sp>
      <p:sp>
        <p:nvSpPr>
          <p:cNvPr id="11" name="文本框 10"/>
          <p:cNvSpPr txBox="1"/>
          <p:nvPr/>
        </p:nvSpPr>
        <p:spPr>
          <a:xfrm>
            <a:off x="809096" y="3090445"/>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12" name="文本框 11"/>
          <p:cNvSpPr txBox="1"/>
          <p:nvPr/>
        </p:nvSpPr>
        <p:spPr>
          <a:xfrm>
            <a:off x="809096" y="3765618"/>
            <a:ext cx="10119715" cy="224676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InnoDB  实现了以下两种类型的行锁。</a:t>
            </a: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rPr>
              <a:t>共享锁（S）</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：又称为读锁，简称S锁，共享锁就是多个事务对于同一数据可以共享一把锁，都能访问到数据，但是只能读不能修改。</a:t>
            </a:r>
            <a:endParaRPr kumimoji="0" lang="en-US" altLang="zh-CN"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highlight>
                  <a:srgbClr val="FFFF00"/>
                </a:highlight>
                <a:uLnTx/>
                <a:uFillTx/>
                <a:latin typeface="Calibri"/>
                <a:ea typeface="阿里巴巴普惠体" panose="00020600040101010101"/>
                <a:cs typeface="+mn-cs"/>
              </a:rPr>
              <a:t>排他锁（X）</a:t>
            </a: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又称为写锁，简称X锁，排他锁就是不能与其他锁并存，如一个事务获取了一个数据行的排他锁，其他事务就不能再获取该行的其他锁，包括共享锁和排他锁，但是获取排他锁的事务是可以对数据就行读取和修改。</a:t>
            </a: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对于UPDATE、DELETE和INSERT语句，InnoDB会自动给涉及数据集加排他锁（X)；</a:t>
            </a: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Calibri"/>
                <a:ea typeface="阿里巴巴普惠体" panose="00020600040101010101"/>
                <a:cs typeface="+mn-cs"/>
              </a:rPr>
              <a:t>对于普通SELECT语句，InnoDB不会加任何锁</a:t>
            </a:r>
            <a:r>
              <a:rPr kumimoji="0" lang="zh-CN" altLang="en-US" sz="1400" b="0" i="0" u="none" strike="noStrike" kern="1200" cap="none" spc="0" normalizeH="0" baseline="0" noProof="0">
                <a:ln>
                  <a:noFill/>
                </a:ln>
                <a:solidFill>
                  <a:prstClr val="black"/>
                </a:solidFill>
                <a:effectLst/>
                <a:uLnTx/>
                <a:uFillTx/>
                <a:latin typeface="Alibaba PuHuiTi B"/>
                <a:ea typeface="阿里巴巴普惠体" panose="00020600040101010101"/>
                <a:cs typeface="+mn-cs"/>
              </a:rPr>
              <a:t>；</a:t>
            </a:r>
            <a:endParaRPr kumimoji="0" lang="zh-CN" altLang="en-US" sz="1400" b="0" i="0" u="none" strike="noStrike" kern="1200" cap="none" spc="0" normalizeH="0" baseline="0" noProof="0">
              <a:ln>
                <a:noFill/>
              </a:ln>
              <a:solidFill>
                <a:prstClr val="black"/>
              </a:solidFill>
              <a:effectLst/>
              <a:uLnTx/>
              <a:uFillTx/>
              <a:latin typeface="Alibaba PuHuiTi B"/>
              <a:ea typeface="阿里巴巴普惠体" panose="00020600040101010101"/>
              <a:cs typeface="+mn-cs"/>
            </a:endParaRPr>
          </a:p>
        </p:txBody>
      </p:sp>
    </p:spTree>
  </p:cSld>
  <p:clrMapOvr>
    <a:masterClrMapping/>
  </p:clrMapOvr>
</p:sld>
</file>

<file path=ppt/slides/slide3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5" name="文本框 14"/>
          <p:cNvSpPr txBox="1"/>
          <p:nvPr/>
        </p:nvSpPr>
        <p:spPr>
          <a:xfrm>
            <a:off x="809096" y="2137325"/>
            <a:ext cx="1011971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可以通过以下语句显示给记录集加共享锁或排他锁 。</a:t>
            </a: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p:txBody>
      </p:sp>
      <p:sp>
        <p:nvSpPr>
          <p:cNvPr id="11" name="文本框 10"/>
          <p:cNvSpPr txBox="1"/>
          <p:nvPr/>
        </p:nvSpPr>
        <p:spPr>
          <a:xfrm>
            <a:off x="809096" y="1729691"/>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2"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r>
              <a:rPr kumimoji="0" lang="zh-CN" altLang="zh-CN" sz="12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可以通过以下语句显示给记录集加共享锁或排他锁 。</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10" name="文本框 9"/>
          <p:cNvSpPr txBox="1"/>
          <p:nvPr/>
        </p:nvSpPr>
        <p:spPr>
          <a:xfrm>
            <a:off x="721200" y="2811511"/>
            <a:ext cx="9148397"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共享锁（</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LOCK</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IN</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SHARE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MODE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排他锁（</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X</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table_name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UPDATE</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的锁机制</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InnoDB</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行锁</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09096" y="1729691"/>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行锁模式</a:t>
            </a:r>
            <a:endParaRPr kumimoji="0" lang="zh-CN" altLang="en-US" sz="1600" b="0" i="0" u="none" strike="noStrike" kern="1200" cap="none" spc="0" normalizeH="0" baseline="0" noProof="0">
              <a:ln>
                <a:noFill/>
              </a:ln>
              <a:solidFill>
                <a:srgbClr val="FF0000"/>
              </a:solidFill>
              <a:effectLst/>
              <a:uLnTx/>
              <a:uFillTx/>
              <a:latin typeface="Calibri"/>
              <a:ea typeface="阿里巴巴普惠体" panose="00020600040101010101"/>
              <a:cs typeface="+mn-cs"/>
            </a:endParaRPr>
          </a:p>
        </p:txBody>
      </p:sp>
      <p:sp>
        <p:nvSpPr>
          <p:cNvPr id="2" name="Rectangle 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defRPr/>
            </a:pPr>
            <a:br>
              <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br>
            <a:r>
              <a:rPr kumimoji="0" lang="zh-CN" altLang="zh-CN" sz="1200" b="0" i="0" u="none" strike="noStrike" kern="1200" cap="none" spc="0" normalizeH="0" baseline="0" noProof="0">
                <a:ln>
                  <a:noFill/>
                </a:ln>
                <a:solidFill>
                  <a:srgbClr val="333333"/>
                </a:solidFill>
                <a:effectLst/>
                <a:uLnTx/>
                <a:uFillTx/>
                <a:latin typeface="open sans" panose="020B0606030504020204" pitchFamily="34" charset="0"/>
                <a:ea typeface="黑体"/>
                <a:cs typeface="open sans" panose="020B0606030504020204" pitchFamily="34" charset="0"/>
              </a:rPr>
              <a:t>可以通过以下语句显示给记录集加共享锁或排他锁 。</a:t>
            </a:r>
            <a:r>
              <a:rPr kumimoji="0" lang="zh-CN" altLang="zh-CN" sz="800" b="0" i="0" u="none" strike="noStrike" kern="1200" cap="none" spc="0" normalizeH="0" baseline="0" noProof="0">
                <a:ln>
                  <a:noFill/>
                </a:ln>
                <a:solidFill>
                  <a:prstClr val="black"/>
                </a:solidFill>
                <a:effectLst/>
                <a:uLnTx/>
                <a:uFillTx/>
                <a:latin typeface="Arial" panose="020B0604020202020204" pitchFamily="34" charset="0"/>
                <a:ea typeface="黑体"/>
                <a:cs typeface="+mn-cs"/>
              </a:rPr>
              <a:t> </a:t>
            </a: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a:cs typeface="+mn-cs"/>
            </a:endParaRPr>
          </a:p>
        </p:txBody>
      </p:sp>
      <p:sp>
        <p:nvSpPr>
          <p:cNvPr id="9" name="文本框 8"/>
          <p:cNvSpPr txBox="1"/>
          <p:nvPr/>
        </p:nvSpPr>
        <p:spPr>
          <a:xfrm>
            <a:off x="1068264" y="2169642"/>
            <a:ext cx="7961435" cy="394658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行锁</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drop</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if</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exists</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id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int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sex </a:t>
            </a:r>
            <a:r>
              <a:rPr kumimoji="0" lang="en-US" altLang="zh-CN" sz="1200" b="0" i="0" u="none" strike="noStrike" kern="0" cap="none" spc="0" normalizeH="0" baseline="0" noProof="0">
                <a:ln>
                  <a:noFill/>
                </a:ln>
                <a:solidFill>
                  <a:srgbClr val="800080"/>
                </a:solidFill>
                <a:effectLst/>
                <a:uLnTx/>
                <a:uFillTx/>
                <a:latin typeface="Courier New" panose="02070309020205020404" pitchFamily="49" charset="0"/>
                <a:ea typeface="宋体" pitchFamily="2" charset="-122"/>
                <a:cs typeface="Times New Roman" panose="02020603050405020304" pitchFamily="18" charset="0"/>
              </a:rPr>
              <a:t>varchar</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engine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innodb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4</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'400'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5</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'500'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6</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'600'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7</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'700'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8</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'800'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9</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'900'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index</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idx_test_innodb_lock_id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id</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index</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idx_test_innodb_lock_name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on</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test_innodb_lock</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的日志</a:t>
            </a:r>
            <a:endParaRPr kumimoji="1" lang="zh-CN" altLang="en-US" dirty="0"/>
          </a:p>
        </p:txBody>
      </p:sp>
    </p:spTree>
  </p:cSld>
  <p:clrMapOvr>
    <a:masterClrMapping/>
  </p:clrMapOvr>
</p:sld>
</file>

<file path=ppt/slides/slide3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介绍</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788294" y="1776152"/>
            <a:ext cx="10448275"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在任何一种数据库中，都会有各种各样的日志，记录着数据库工作的方方面面，以帮助数据库管理员追踪数据库曾经发生过的各种事件。MySQL 也不例外。</a:t>
            </a: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p:txBody>
      </p:sp>
      <p:sp>
        <p:nvSpPr>
          <p:cNvPr id="14" name="文本框 13"/>
          <p:cNvSpPr txBox="1"/>
          <p:nvPr/>
        </p:nvSpPr>
        <p:spPr>
          <a:xfrm>
            <a:off x="867425" y="2912749"/>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日志分类</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5" name="文本框 14"/>
          <p:cNvSpPr txBox="1"/>
          <p:nvPr/>
        </p:nvSpPr>
        <p:spPr>
          <a:xfrm>
            <a:off x="1252904" y="3575920"/>
            <a:ext cx="6128238" cy="1200329"/>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 错误日志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二进制日志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查询日志</a:t>
            </a:r>
            <a:endParaRPr kumimoji="0" lang="en-US" altLang="zh-CN" sz="1800" b="0" i="0" u="none" strike="noStrike" kern="1200" cap="none" spc="0" normalizeH="0" baseline="0" noProof="0">
              <a:ln>
                <a:noFill/>
              </a:ln>
              <a:solidFill>
                <a:srgbClr val="FF0000"/>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慢查询日志</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Tree>
  </p:cSld>
  <p:clrMapOvr>
    <a:masterClrMapping/>
  </p:clrMapOvr>
</p:sld>
</file>

<file path=ppt/slides/slide3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错误日志</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788294" y="1776152"/>
            <a:ext cx="10448275"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错误日志是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中最重要的日志之一，它记录了当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mysqld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启动和停止时，以及服务器在运行过程中发生任何严重错误时的相关信息。当数据库出现任何故障导致无法正常使用时，可以首先查看此日志。</a:t>
            </a: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该日志是默认开启的 ， 默认存放目录为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的数据目录</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 </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默认的日志文件名为  </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hostname.err</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a:t>
            </a:r>
            <a:r>
              <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rPr>
              <a:t>hostname</a:t>
            </a: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是主机名）。</a:t>
            </a: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rPr>
              <a:t>查看日志位置指令 ： </a:t>
            </a:r>
            <a:endParaRPr kumimoji="0" lang="zh-CN" altLang="en-US" sz="1600" b="0" i="0" u="none" strike="noStrike" kern="1200" cap="none" spc="0" normalizeH="0" baseline="0" noProof="0">
              <a:ln>
                <a:noFill/>
              </a:ln>
              <a:solidFill>
                <a:prstClr val="black"/>
              </a:solidFill>
              <a:effectLst/>
              <a:uLnTx/>
              <a:uFillTx/>
              <a:latin typeface="Calibri"/>
              <a:ea typeface="阿里巴巴普惠体" panose="00020600040101010101"/>
              <a:cs typeface="+mn-cs"/>
            </a:endParaRPr>
          </a:p>
        </p:txBody>
      </p:sp>
      <p:sp>
        <p:nvSpPr>
          <p:cNvPr id="9" name="文本框 8"/>
          <p:cNvSpPr txBox="1"/>
          <p:nvPr/>
        </p:nvSpPr>
        <p:spPr>
          <a:xfrm>
            <a:off x="788293" y="4103946"/>
            <a:ext cx="975899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variables like 'log_error%';</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-binlog</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1024304" y="1724567"/>
            <a:ext cx="612823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概</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述</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024304" y="2164954"/>
            <a:ext cx="9994078" cy="156966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二进制日志（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）记录了所有的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DDL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（数据定义语言）语句和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DML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（数据操纵语言）语句，但是不包括数据查询语句。此日志对于灾难时的数据恢复起着极其重要的作用，</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的主从复制， 就是通过该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实现的。</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二进制日志，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MySQl8.0</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默认已经开启，低版本的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的需要通过配置文件开启，并配置</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日志的格式。</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Windows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my.ini    Linux</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系统</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:my.cnf</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p:cNvSpPr txBox="1"/>
          <p:nvPr/>
        </p:nvSpPr>
        <p:spPr>
          <a:xfrm>
            <a:off x="867425" y="4000826"/>
            <a:ext cx="10440867"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配置开启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 日志的文件前缀为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mysqlbin -----&gt;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生成的文件名如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mysqlbin.000001,mysqlbin.000002</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log_bin=mysqlbin</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配置二进制日志的格式</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binlog_format=STATEMENT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-binlog</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024304" y="2164954"/>
            <a:ext cx="9994078" cy="353943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该日志格式在日志文件中记录的都是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），每一条对数据进行修改的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都会记录在日志文件中，通过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提供的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mysqlbinlog</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工具，可以清晰的查看到每条语句的文本。主从复制的时候，从库（</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slave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）会将日志解析为原文本，并在从库重新执行一次。</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该日志格式在日志文件中记录的是每一行的数据变更，而不是记录</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语句。比如，执行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 ：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update tb_book set status='1' ,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如果是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日志格式，在日志中会记录一行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文件； 如果是</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，由于是对全表进行更新，也就是每一行记录都会发生变更，</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格式的日志中会记录每一行的数据变更。</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MIXED</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混合了</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STATEMENT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ROW</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两种格式。</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-binlog</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024305" y="2159395"/>
            <a:ext cx="8771022" cy="452431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MySQL</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是否开启了</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'log_bin'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日志的格式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'binlog_format'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查看所有日志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binlog events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查看最新的日志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master status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查询指定的</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binlog</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binlog events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'binlog.000010'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update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emp2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salary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8000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Tree>
  </p:cSld>
  <p:clrMapOvr>
    <a:masterClrMapping/>
  </p:clrMapOvr>
</p:sld>
</file>

<file path=ppt/slides/slide3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二进制日志</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-binlog</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1024304" y="1724567"/>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libaba PuHuiTi B"/>
                <a:ea typeface="阿里巴巴普惠体" panose="00020600040101010101"/>
                <a:cs typeface="+mn-cs"/>
              </a:rPr>
              <a:t>日志格式</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208941" y="2268666"/>
            <a:ext cx="10300189" cy="313932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从指定的位置开始</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日志</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156</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从指定的位置开始</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日志</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限制查询的条数</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156</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从指定的位置开始，带有偏移，查看指定的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Binlog</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日志</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限制查询的条数</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binlog events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'binlog.000010'</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666</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limit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清空所有的</a:t>
            </a:r>
            <a:r>
              <a:rPr kumimoji="0" lang="en-US"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binlog </a:t>
            </a:r>
            <a:r>
              <a:rPr kumimoji="0" lang="zh-CN" altLang="zh-CN" sz="18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日志文件</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reset master</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查询日志</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721200" y="2015485"/>
            <a:ext cx="9994078" cy="83099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查询日志中记录了客户端的所有操作语句，而二进制日志不包含查询数据的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默认情况下， 查询日志是未开启的。如果需要开启查询日志，可以设置以下配置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p:cNvSpPr txBox="1"/>
          <p:nvPr/>
        </p:nvSpPr>
        <p:spPr>
          <a:xfrm>
            <a:off x="1042621" y="3272855"/>
            <a:ext cx="10106758" cy="147732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#该选项用来开启查询日志 ， 可选值 ： 0 或者 1 ； 0 代表关闭， 1 代表开启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general_log=1</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#设置日志的文件名 ， 如果没有指定， 默认的文件名为 host_name.log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general_log_file=file_name</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查询日志</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9" name="文本框 8"/>
          <p:cNvSpPr txBox="1"/>
          <p:nvPr/>
        </p:nvSpPr>
        <p:spPr>
          <a:xfrm>
            <a:off x="1024303" y="1776152"/>
            <a:ext cx="9447335" cy="304698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查看</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MySQL</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是否开启了查询日志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'general_log'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开启查询日志</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general_log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mydb6_view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mydb6_view</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update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emp2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salary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9000</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 </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日志</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慢查询日志</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721200" y="1982204"/>
            <a:ext cx="999407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慢查询日志记录了所有执行时间超过参数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long_query_time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设置值并且扫描记录数不小于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min_examined_row_limit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的所有的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语句的日志。</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long_query_time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默认为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10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秒，最小为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0</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精度可以到微秒。</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p:cNvSpPr txBox="1"/>
          <p:nvPr/>
        </p:nvSpPr>
        <p:spPr>
          <a:xfrm>
            <a:off x="664859" y="2783966"/>
            <a:ext cx="11104645" cy="25853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该参数用来控制慢查询日志是否开启， 可取值：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0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代表开启， </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0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代表关闭</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slow_query_log=1</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该参数用来指定慢查询日志的文件名</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slow_query_log_file=slow_query.log</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该选项用来配置查询的时间限制， 超过这个时间将认为值慢查询， 将需要进行日志记录， 默认</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10s</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long_query_time=10</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的优化</a:t>
            </a:r>
            <a:endParaRPr kumimoji="1" lang="zh-CN" altLang="en-US" dirty="0"/>
          </a:p>
        </p:txBody>
      </p:sp>
    </p:spTree>
  </p:cSld>
  <p:clrMapOvr>
    <a:masterClrMapping/>
  </p:clrMapOvr>
</p:sld>
</file>

<file path=ppt/slides/slide3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3823"/>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概念</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1036427" y="1780022"/>
            <a:ext cx="10019139" cy="2800767"/>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0" i="0" u="none" strike="noStrike" kern="1200" cap="none" spc="0" normalizeH="0" baseline="0" noProof="0">
                <a:ln>
                  <a:noFill/>
                </a:ln>
                <a:solidFill>
                  <a:prstClr val="black"/>
                </a:solidFill>
                <a:effectLst/>
                <a:uLnTx/>
                <a:uFillTx/>
                <a:latin typeface="Alibaba PuHuiTi B"/>
                <a:ea typeface="黑体"/>
              </a:rPr>
              <a:t>在应用的的开发过程中，由于初期数据量小，开发人员写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语句时更重视功能上的实现，但是当应用系统正式上线后，随着生产数据量的急剧增长，很多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语句开始逐渐显露出性能问题，对生产的影响也越来越大，此时这些有问题的 </a:t>
            </a:r>
            <a:r>
              <a:rPr kumimoji="0" lang="en-US" altLang="zh-CN" sz="1600" b="0" i="0" u="none" strike="noStrike" kern="1200" cap="none" spc="0" normalizeH="0" baseline="0" noProof="0">
                <a:ln>
                  <a:noFill/>
                </a:ln>
                <a:solidFill>
                  <a:prstClr val="black"/>
                </a:solidFill>
                <a:effectLst/>
                <a:uLnTx/>
                <a:uFillTx/>
                <a:latin typeface="Alibaba PuHuiTi B"/>
                <a:ea typeface="黑体"/>
              </a:rPr>
              <a:t>SQL </a:t>
            </a:r>
            <a:r>
              <a:rPr kumimoji="0" lang="zh-CN" altLang="en-US" sz="1600" b="0" i="0" u="none" strike="noStrike" kern="1200" cap="none" spc="0" normalizeH="0" baseline="0" noProof="0">
                <a:ln>
                  <a:noFill/>
                </a:ln>
                <a:solidFill>
                  <a:prstClr val="black"/>
                </a:solidFill>
                <a:effectLst/>
                <a:uLnTx/>
                <a:uFillTx/>
                <a:latin typeface="Alibaba PuHuiTi B"/>
                <a:ea typeface="黑体"/>
              </a:rPr>
              <a:t>语句就成为整个系统性能的瓶颈，因此我们必须要对它们进行优化</a:t>
            </a:r>
            <a:r>
              <a:rPr kumimoji="0" lang="en-US" altLang="zh-CN" sz="1600" b="0" i="0" u="none" strike="noStrike" kern="1200" cap="none" spc="0" normalizeH="0" baseline="0" noProof="0">
                <a:ln>
                  <a:noFill/>
                </a:ln>
                <a:solidFill>
                  <a:prstClr val="black"/>
                </a:solidFill>
                <a:effectLst/>
                <a:uLnTx/>
                <a:uFillTx/>
                <a:latin typeface="Alibaba PuHuiTi B"/>
                <a:ea typeface="黑体"/>
              </a:rPr>
              <a:t>.</a:t>
            </a:r>
            <a:endParaRPr kumimoji="0" lang="en-US" altLang="zh-CN" sz="1600" b="0" i="0" u="none" strike="noStrike" kern="1200" cap="none" spc="0" normalizeH="0" baseline="0" noProof="0">
              <a:ln>
                <a:noFill/>
              </a:ln>
              <a:solidFill>
                <a:prstClr val="black"/>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600" b="0" i="0" u="none" strike="noStrike" kern="1200" cap="none" spc="0" normalizeH="0" baseline="0" noProof="0">
                <a:ln>
                  <a:noFill/>
                </a:ln>
                <a:solidFill>
                  <a:prstClr val="black"/>
                </a:solidFill>
                <a:effectLst/>
                <a:uLnTx/>
                <a:uFillTx/>
                <a:latin typeface="Alibaba PuHuiTi B"/>
                <a:ea typeface="黑体"/>
              </a:rPr>
              <a:t>MySQL</a:t>
            </a:r>
            <a:r>
              <a:rPr kumimoji="0" lang="zh-CN" altLang="en-US" sz="1600" b="0" i="0" u="none" strike="noStrike" kern="1200" cap="none" spc="0" normalizeH="0" baseline="0" noProof="0">
                <a:ln>
                  <a:noFill/>
                </a:ln>
                <a:solidFill>
                  <a:prstClr val="black"/>
                </a:solidFill>
                <a:effectLst/>
                <a:uLnTx/>
                <a:uFillTx/>
                <a:latin typeface="Alibaba PuHuiTi B"/>
                <a:ea typeface="黑体"/>
              </a:rPr>
              <a:t>的优化方式有很多，大致我们可以从以下几点来优化</a:t>
            </a:r>
            <a:r>
              <a:rPr kumimoji="0" lang="en-US" altLang="zh-CN" sz="1600" b="0" i="0" u="none" strike="noStrike" kern="1200" cap="none" spc="0" normalizeH="0" baseline="0" noProof="0">
                <a:ln>
                  <a:noFill/>
                </a:ln>
                <a:solidFill>
                  <a:prstClr val="black"/>
                </a:solidFill>
                <a:effectLst/>
                <a:uLnTx/>
                <a:uFillTx/>
                <a:latin typeface="Alibaba PuHuiTi B"/>
                <a:ea typeface="黑体"/>
              </a:rPr>
              <a:t>MySQL:</a:t>
            </a:r>
            <a:endParaRPr kumimoji="0" lang="en-US" altLang="zh-CN" sz="1600" b="0" i="0" u="none" strike="noStrike" kern="1200" cap="none" spc="0" normalizeH="0" baseline="0" noProof="0">
              <a:ln>
                <a:noFill/>
              </a:ln>
              <a:solidFill>
                <a:prstClr val="black"/>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solidFill>
                <a:prstClr val="black"/>
              </a:solidFill>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从设计上优化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从查询上优化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从索引上优化</a:t>
            </a:r>
            <a:endParaRPr kumimoji="0" lang="en-US" altLang="zh-CN" sz="1600" b="0" i="0" u="none" strike="noStrike" kern="1200" cap="none" spc="0" normalizeH="0" baseline="0" noProof="0">
              <a:ln>
                <a:noFill/>
              </a:ln>
              <a:solidFill>
                <a:srgbClr val="FF0000"/>
              </a:solidFill>
              <a:effectLst/>
              <a:uLnTx/>
              <a:uFillTx/>
              <a:latin typeface="Alibaba PuHuiTi B"/>
              <a:ea typeface="黑体"/>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zh-CN" altLang="en-US" sz="1600" b="0" i="0" u="none" strike="noStrike" kern="1200" cap="none" spc="0" normalizeH="0" baseline="0" noProof="0">
                <a:ln>
                  <a:noFill/>
                </a:ln>
                <a:solidFill>
                  <a:srgbClr val="FF0000"/>
                </a:solidFill>
                <a:effectLst/>
                <a:uLnTx/>
                <a:uFillTx/>
                <a:latin typeface="Alibaba PuHuiTi B"/>
                <a:ea typeface="黑体"/>
              </a:rPr>
              <a:t>从存储上优化</a:t>
            </a:r>
            <a:endParaRPr kumimoji="0" lang="zh-CN" altLang="en-US" sz="1600" b="0" i="0" u="none" strike="noStrike" kern="1200" cap="none" spc="0" normalizeH="0" baseline="0" noProof="0">
              <a:ln>
                <a:noFill/>
              </a:ln>
              <a:solidFill>
                <a:srgbClr val="FF0000"/>
              </a:solidFill>
              <a:effectLst/>
              <a:uLnTx/>
              <a:uFillTx/>
              <a:latin typeface="Alibaba PuHuiTi B"/>
              <a:ea typeface="黑体"/>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312626" y="3429000"/>
            <a:ext cx="4762500" cy="2476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 查看</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执行频率</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721200" y="1801581"/>
            <a:ext cx="9943869"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b="0" i="0" u="none" strike="noStrike" kern="1200" cap="none" spc="0" normalizeH="0" baseline="0" noProof="0">
                <a:ln>
                  <a:noFill/>
                </a:ln>
                <a:solidFill>
                  <a:prstClr val="black"/>
                </a:solidFill>
                <a:effectLst/>
                <a:uLnTx/>
                <a:uFillTx/>
                <a:latin typeface="Calibri"/>
                <a:ea typeface="黑体"/>
                <a:cs typeface="+mn-cs"/>
              </a:rPr>
              <a:t>客户端连接成功后，通过 </a:t>
            </a:r>
            <a:r>
              <a:rPr kumimoji="0" lang="en-US" altLang="zh-CN" b="0" i="0" u="none" strike="noStrike" kern="1200" cap="none" spc="0" normalizeH="0" baseline="0" noProof="0">
                <a:ln>
                  <a:noFill/>
                </a:ln>
                <a:solidFill>
                  <a:prstClr val="black"/>
                </a:solidFill>
                <a:effectLst/>
                <a:uLnTx/>
                <a:uFillTx/>
                <a:latin typeface="Calibri"/>
                <a:ea typeface="黑体"/>
                <a:cs typeface="+mn-cs"/>
              </a:rPr>
              <a:t>show [session|global] status </a:t>
            </a:r>
            <a:r>
              <a:rPr kumimoji="0" lang="zh-CN" altLang="en-US" b="0" i="0" u="none" strike="noStrike" kern="1200" cap="none" spc="0" normalizeH="0" baseline="0" noProof="0">
                <a:ln>
                  <a:noFill/>
                </a:ln>
                <a:solidFill>
                  <a:prstClr val="black"/>
                </a:solidFill>
                <a:effectLst/>
                <a:uLnTx/>
                <a:uFillTx/>
                <a:latin typeface="Calibri"/>
                <a:ea typeface="黑体"/>
                <a:cs typeface="+mn-cs"/>
              </a:rPr>
              <a:t>命令可以</a:t>
            </a:r>
            <a:r>
              <a:rPr lang="zh-CN" altLang="en-US">
                <a:solidFill>
                  <a:prstClr val="black"/>
                </a:solidFill>
                <a:latin typeface="Calibri"/>
                <a:ea typeface="黑体"/>
              </a:rPr>
              <a:t>查看</a:t>
            </a:r>
            <a:r>
              <a:rPr kumimoji="0" lang="zh-CN" altLang="en-US" b="0" i="0" u="none" strike="noStrike" kern="1200" cap="none" spc="0" normalizeH="0" baseline="0" noProof="0">
                <a:ln>
                  <a:noFill/>
                </a:ln>
                <a:solidFill>
                  <a:prstClr val="black"/>
                </a:solidFill>
                <a:effectLst/>
                <a:uLnTx/>
                <a:uFillTx/>
                <a:latin typeface="Calibri"/>
                <a:ea typeface="黑体"/>
                <a:cs typeface="+mn-cs"/>
              </a:rPr>
              <a:t>服务器状态信息。通过查看状态信息可以查看对当前数据库的主要操作类型</a:t>
            </a:r>
            <a:r>
              <a:rPr lang="zh-CN" altLang="en-US">
                <a:solidFill>
                  <a:prstClr val="black"/>
                </a:solidFill>
                <a:latin typeface="Calibri"/>
                <a:ea typeface="黑体"/>
              </a:rPr>
              <a:t>。</a:t>
            </a:r>
            <a:endParaRPr kumimoji="0" lang="en-US" altLang="zh-CN"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p:cNvSpPr txBox="1"/>
          <p:nvPr/>
        </p:nvSpPr>
        <p:spPr>
          <a:xfrm>
            <a:off x="822079" y="3055175"/>
            <a:ext cx="10308983" cy="1477328"/>
          </a:xfrm>
          <a:prstGeom prst="rect">
            <a:avLst/>
          </a:prstGeom>
          <a:solidFill>
            <a:srgbClr val="FFFFE4"/>
          </a:solidFill>
          <a:ln>
            <a:solidFill>
              <a:schemeClr val="tx1"/>
            </a:solidFill>
          </a:ln>
        </p:spPr>
        <p:txBody>
          <a:bodyPr wrap="square">
            <a:spAutoFit/>
          </a:bodyPr>
          <a:lstStyle/>
          <a:p>
            <a:r>
              <a:rPr lang="en-US" altLang="zh-CN" kern="0">
                <a:solidFill>
                  <a:srgbClr val="008000"/>
                </a:solidFill>
                <a:latin typeface="Courier New" panose="02070309020205020404" pitchFamily="49" charset="0"/>
                <a:ea typeface="宋体" pitchFamily="2" charset="-122"/>
                <a:cs typeface="Courier New" panose="02070309020205020404" pitchFamily="49" charset="0"/>
              </a:rPr>
              <a:t>--</a:t>
            </a:r>
            <a:r>
              <a:rPr lang="zh-CN" altLang="en-US" kern="0">
                <a:solidFill>
                  <a:srgbClr val="008000"/>
                </a:solidFill>
                <a:latin typeface="Courier New" panose="02070309020205020404" pitchFamily="49" charset="0"/>
                <a:ea typeface="宋体" pitchFamily="2" charset="-122"/>
                <a:cs typeface="Courier New" panose="02070309020205020404" pitchFamily="49" charset="0"/>
              </a:rPr>
              <a:t>下面的命令显示了当前 </a:t>
            </a:r>
            <a:r>
              <a:rPr lang="en-US" altLang="zh-CN" kern="0">
                <a:solidFill>
                  <a:srgbClr val="008000"/>
                </a:solidFill>
                <a:latin typeface="Courier New" panose="02070309020205020404" pitchFamily="49" charset="0"/>
                <a:ea typeface="宋体" pitchFamily="2" charset="-122"/>
                <a:cs typeface="Courier New" panose="02070309020205020404" pitchFamily="49" charset="0"/>
              </a:rPr>
              <a:t>session </a:t>
            </a:r>
            <a:r>
              <a:rPr lang="zh-CN" altLang="en-US" kern="0">
                <a:solidFill>
                  <a:srgbClr val="008000"/>
                </a:solidFill>
                <a:latin typeface="Courier New" panose="02070309020205020404" pitchFamily="49" charset="0"/>
                <a:ea typeface="宋体" pitchFamily="2" charset="-122"/>
                <a:cs typeface="Courier New" panose="02070309020205020404" pitchFamily="49" charset="0"/>
              </a:rPr>
              <a:t>中所有统计参数的值</a:t>
            </a:r>
            <a:endParaRPr lang="zh-CN" altLang="en-US" kern="0">
              <a:solidFill>
                <a:srgbClr val="008000"/>
              </a:solidFill>
              <a:latin typeface="Courier New" panose="02070309020205020404" pitchFamily="49" charset="0"/>
              <a:ea typeface="宋体" pitchFamily="2" charset="-122"/>
              <a:cs typeface="Courier New" panose="02070309020205020404" pitchFamily="49"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show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session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status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'Com_______'</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查看当前会话统计结果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show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global</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status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'Com_______'</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查看自数据库上次启动至今统计结果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show status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like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'Innodb_rows_%’</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查看针对</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Innodb</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引擎的统计结果</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3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 查看</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执行频率</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pic>
        <p:nvPicPr>
          <p:cNvPr id="5" name="图片 4"/>
          <p:cNvPicPr>
            <a:picLocks noChangeAspect="1"/>
          </p:cNvPicPr>
          <p:nvPr/>
        </p:nvPicPr>
        <p:blipFill>
          <a:blip r:embed="rId1"/>
          <a:stretch>
            <a:fillRect/>
          </a:stretch>
        </p:blipFill>
        <p:spPr>
          <a:xfrm>
            <a:off x="1245849" y="1886968"/>
            <a:ext cx="9278269" cy="4420495"/>
          </a:xfrm>
          <a:prstGeom prst="rect">
            <a:avLst/>
          </a:prstGeom>
        </p:spPr>
      </p:pic>
    </p:spTree>
  </p:cSld>
  <p:clrMapOvr>
    <a:masterClrMapping/>
  </p:clrMapOvr>
</p:sld>
</file>

<file path=ppt/slides/slide3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 </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4" name="文本框 13"/>
          <p:cNvSpPr txBox="1"/>
          <p:nvPr/>
        </p:nvSpPr>
        <p:spPr>
          <a:xfrm>
            <a:off x="822079" y="1825668"/>
            <a:ext cx="6128238" cy="369332"/>
          </a:xfrm>
          <a:prstGeom prst="rect">
            <a:avLst/>
          </a:prstGeom>
          <a:noFill/>
        </p:spPr>
        <p:txBody>
          <a:bodyPr wrap="square">
            <a:spAutoFit/>
          </a:bodyPr>
          <a:lstStyle/>
          <a:p>
            <a:r>
              <a:rPr lang="zh-CN" altLang="en-US">
                <a:ea typeface="Alibaba PuHuiTi B"/>
              </a:rPr>
              <a:t>可以通过以下两种方式定位执行效率较低的 SQL 语句。 </a:t>
            </a:r>
            <a:endParaRPr lang="zh-CN" altLang="en-US">
              <a:ea typeface="Alibaba PuHuiTi B"/>
            </a:endParaRPr>
          </a:p>
        </p:txBody>
      </p:sp>
      <p:sp>
        <p:nvSpPr>
          <p:cNvPr id="15" name="文本框 14"/>
          <p:cNvSpPr txBox="1"/>
          <p:nvPr/>
        </p:nvSpPr>
        <p:spPr>
          <a:xfrm>
            <a:off x="971550" y="2446247"/>
            <a:ext cx="10414488" cy="1200329"/>
          </a:xfrm>
          <a:prstGeom prst="rect">
            <a:avLst/>
          </a:prstGeom>
          <a:noFill/>
        </p:spPr>
        <p:txBody>
          <a:bodyPr wrap="square">
            <a:spAutoFit/>
          </a:bodyPr>
          <a:lstStyle/>
          <a:p>
            <a:pPr marL="285750" indent="-285750">
              <a:buFont typeface="Wingdings" panose="05000000000000000000" pitchFamily="2" charset="2"/>
              <a:buChar char="Ø"/>
            </a:pPr>
            <a:r>
              <a:rPr lang="zh-CN" altLang="en-US">
                <a:solidFill>
                  <a:srgbClr val="FF0000"/>
                </a:solidFill>
              </a:rPr>
              <a:t>慢查询日志 </a:t>
            </a:r>
            <a:r>
              <a:rPr lang="zh-CN" altLang="en-US"/>
              <a:t>: 通过慢查询日志定位那些执行效率较低的 SQL 语句。</a:t>
            </a:r>
            <a:endParaRPr lang="en-US" altLang="zh-CN"/>
          </a:p>
          <a:p>
            <a:pPr marL="285750" indent="-285750">
              <a:buFont typeface="Wingdings" panose="05000000000000000000" pitchFamily="2" charset="2"/>
              <a:buChar char="Ø"/>
            </a:pPr>
            <a:endParaRPr lang="en-US" altLang="zh-CN"/>
          </a:p>
          <a:p>
            <a:pPr marL="285750" indent="-285750">
              <a:buFont typeface="Wingdings" panose="05000000000000000000" pitchFamily="2" charset="2"/>
              <a:buChar char="Ø"/>
            </a:pPr>
            <a:r>
              <a:rPr lang="zh-CN" altLang="en-US">
                <a:solidFill>
                  <a:srgbClr val="FF0000"/>
                </a:solidFill>
              </a:rPr>
              <a:t>show processlist</a:t>
            </a:r>
            <a:r>
              <a:rPr lang="zh-CN" altLang="en-US"/>
              <a:t>：该命令查看当前MySQL在进行的线程，包括线程的状态、是否锁表等，可以实时地查看 SQL 的执行情况，同时对一些锁表操作进行优化。</a:t>
            </a:r>
            <a:endParaRPr lang="zh-CN" altLang="en-US"/>
          </a:p>
        </p:txBody>
      </p:sp>
    </p:spTree>
  </p:cSld>
  <p:clrMapOvr>
    <a:masterClrMapping/>
  </p:clrMapOvr>
</p:sld>
</file>

<file path=ppt/slides/slide3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慢查询日志  </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5" name="文本框 14"/>
          <p:cNvSpPr txBox="1"/>
          <p:nvPr/>
        </p:nvSpPr>
        <p:spPr>
          <a:xfrm>
            <a:off x="971550" y="2106854"/>
            <a:ext cx="10414488" cy="341632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查看慢日志配置信息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show variables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'%slow_query_log%’</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开启慢日志查询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global</a:t>
            </a:r>
            <a:r>
              <a:rPr lang="en-US" altLang="zh-CN" sz="1800">
                <a:solidFill>
                  <a:srgbClr val="000000"/>
                </a:solidFill>
                <a:effectLst/>
                <a:latin typeface="Courier New" panose="02070309020205020404" pitchFamily="49" charset="0"/>
              </a:rPr>
              <a:t> slow_query_log</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查看慢日志记录</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的最低阈值时间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show variables </a:t>
            </a:r>
            <a:r>
              <a:rPr lang="en-US" altLang="zh-CN" sz="1800" b="1">
                <a:solidFill>
                  <a:srgbClr val="0000FF"/>
                </a:solidFill>
                <a:effectLst/>
                <a:latin typeface="Courier New" panose="02070309020205020404" pitchFamily="49" charset="0"/>
              </a:rPr>
              <a:t>like</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'long_query_time%’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lang="en-US" altLang="zh-CN">
              <a:solidFill>
                <a:srgbClr val="000000"/>
              </a:solidFill>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修改慢日志记录</a:t>
            </a:r>
            <a:r>
              <a:rPr lang="en-US" altLang="zh-CN" sz="1800">
                <a:solidFill>
                  <a:srgbClr val="008000"/>
                </a:solidFill>
                <a:effectLst/>
                <a:latin typeface="Courier New" panose="02070309020205020404" pitchFamily="49" charset="0"/>
              </a:rPr>
              <a:t>SQL</a:t>
            </a:r>
            <a:r>
              <a:rPr lang="zh-CN" altLang="en-US" sz="1800">
                <a:solidFill>
                  <a:srgbClr val="008000"/>
                </a:solidFill>
                <a:effectLst/>
                <a:latin typeface="Courier New" panose="02070309020205020404" pitchFamily="49" charset="0"/>
              </a:rPr>
              <a:t>的最低阈值时间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global</a:t>
            </a:r>
            <a:r>
              <a:rPr lang="en-US" altLang="zh-CN" sz="1800">
                <a:solidFill>
                  <a:srgbClr val="000000"/>
                </a:solidFill>
                <a:effectLst/>
                <a:latin typeface="Courier New" panose="02070309020205020404" pitchFamily="49" charset="0"/>
              </a:rPr>
              <a:t> long_query_time</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4</a:t>
            </a:r>
            <a:r>
              <a:rPr lang="en-US" altLang="zh-CN" sz="1800" b="1">
                <a:solidFill>
                  <a:srgbClr val="000080"/>
                </a:solidFill>
                <a:effectLst/>
                <a:latin typeface="Courier New" panose="02070309020205020404" pitchFamily="49" charset="0"/>
              </a:rPr>
              <a:t>;</a:t>
            </a:r>
            <a:endParaRPr lang="en-US" altLang="zh-CN">
              <a:effectLst/>
            </a:endParaRPr>
          </a:p>
          <a:p>
            <a:pPr marR="0" lvl="0" algn="l" defTabSz="914400" rtl="0" eaLnBrk="1" fontAlgn="auto" latinLnBrk="0" hangingPunct="1">
              <a:lnSpc>
                <a:spcPct val="100000"/>
              </a:lnSpc>
              <a:spcBef>
                <a:spcPts val="0"/>
              </a:spcBef>
              <a:spcAft>
                <a:spcPts val="0"/>
              </a:spcAft>
              <a:buClrTx/>
              <a:buSzTx/>
              <a:defRPr/>
            </a:pP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1457271"/>
            <a:ext cx="10749598" cy="4219575"/>
          </a:xfrm>
        </p:spPr>
        <p:txBody>
          <a:bodyPr>
            <a:noAutofit/>
          </a:bodyPr>
          <a:lstStyle/>
          <a:p>
            <a:pPr marL="0" indent="0">
              <a:buNone/>
            </a:pPr>
            <a:r>
              <a:rPr kumimoji="1" lang="zh-CN" altLang="en-US" sz="1400">
                <a:solidFill>
                  <a:schemeClr val="tx1"/>
                </a:solidFill>
              </a:rPr>
              <a:t>如果日常的开发和维护均在类似</a:t>
            </a:r>
            <a:r>
              <a:rPr kumimoji="1" lang="en-US" altLang="zh-CN" sz="1400">
                <a:solidFill>
                  <a:schemeClr val="tx1"/>
                </a:solidFill>
              </a:rPr>
              <a:t>dos</a:t>
            </a:r>
            <a:r>
              <a:rPr kumimoji="1" lang="zh-CN" altLang="en-US" sz="1400">
                <a:solidFill>
                  <a:schemeClr val="tx1"/>
                </a:solidFill>
              </a:rPr>
              <a:t>窗口中进行，对于编程初学者来说，上手就略微有点困难，增加了学习成本。我们一般使用</a:t>
            </a:r>
            <a:r>
              <a:rPr kumimoji="1" lang="en-US" altLang="zh-CN" sz="1400">
                <a:solidFill>
                  <a:schemeClr val="tx1"/>
                </a:solidFill>
              </a:rPr>
              <a:t>mysql</a:t>
            </a:r>
            <a:r>
              <a:rPr kumimoji="1" lang="zh-CN" altLang="en-US" sz="1400">
                <a:solidFill>
                  <a:schemeClr val="tx1"/>
                </a:solidFill>
              </a:rPr>
              <a:t>图形管理工具来连接</a:t>
            </a:r>
            <a:r>
              <a:rPr kumimoji="1" lang="en-US" altLang="zh-CN" sz="1400">
                <a:solidFill>
                  <a:schemeClr val="tx1"/>
                </a:solidFill>
              </a:rPr>
              <a:t>Mysql</a:t>
            </a:r>
            <a:r>
              <a:rPr kumimoji="1" lang="zh-CN" altLang="en-US" sz="1400">
                <a:solidFill>
                  <a:schemeClr val="tx1"/>
                </a:solidFill>
              </a:rPr>
              <a:t>，然后在图形化界面上操作</a:t>
            </a:r>
            <a:r>
              <a:rPr kumimoji="1" lang="en-US" altLang="zh-CN" sz="1400">
                <a:solidFill>
                  <a:schemeClr val="tx1"/>
                </a:solidFill>
              </a:rPr>
              <a:t>Mysql</a:t>
            </a:r>
            <a:r>
              <a:rPr kumimoji="1" lang="zh-CN" altLang="en-US" sz="1400">
                <a:solidFill>
                  <a:schemeClr val="tx1"/>
                </a:solidFill>
              </a:rPr>
              <a:t>。</a:t>
            </a:r>
            <a:endParaRPr kumimoji="1" lang="en-US" altLang="zh-CN" sz="1400">
              <a:solidFill>
                <a:schemeClr val="tx1"/>
              </a:solidFill>
            </a:endParaRPr>
          </a:p>
          <a:p>
            <a:pPr marL="0" indent="0">
              <a:buNone/>
            </a:pPr>
            <a:r>
              <a:rPr kumimoji="1" lang="en-US" altLang="zh-CN" sz="1400">
                <a:solidFill>
                  <a:schemeClr val="tx1"/>
                </a:solidFill>
              </a:rPr>
              <a:t>MySQL</a:t>
            </a:r>
            <a:r>
              <a:rPr kumimoji="1" lang="zh-CN" altLang="en-US" sz="1400">
                <a:solidFill>
                  <a:schemeClr val="tx1"/>
                </a:solidFill>
              </a:rPr>
              <a:t>的管理维护工具非常多，除了系统自带的命令行管理工具之外，还有许多其他的图形化管理工具。</a:t>
            </a:r>
            <a:endParaRPr kumimoji="1" lang="en-US" altLang="zh-CN" sz="1400">
              <a:solidFill>
                <a:schemeClr val="tx1"/>
              </a:solidFill>
            </a:endParaRPr>
          </a:p>
          <a:p>
            <a:pPr marL="0" indent="0">
              <a:buNone/>
            </a:pPr>
            <a:endParaRPr kumimoji="1" lang="en-US" altLang="zh-CN" sz="1400">
              <a:solidFill>
                <a:schemeClr val="tx1"/>
              </a:solidFill>
            </a:endParaRPr>
          </a:p>
          <a:p>
            <a:pPr marL="0" indent="0">
              <a:buNone/>
            </a:pPr>
            <a:endParaRPr kumimoji="1" lang="zh-CN" altLang="en-US" sz="1400" dirty="0">
              <a:solidFill>
                <a:schemeClr val="tx1"/>
              </a:solidFill>
            </a:endParaRPr>
          </a:p>
        </p:txBody>
      </p:sp>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、简介</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6" name="图片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841778" y="2719327"/>
            <a:ext cx="4781492" cy="3623108"/>
          </a:xfrm>
          <a:prstGeom prst="rect">
            <a:avLst/>
          </a:prstGeom>
        </p:spPr>
      </p:pic>
      <p:pic>
        <p:nvPicPr>
          <p:cNvPr id="11" name="图片 10"/>
          <p:cNvPicPr>
            <a:picLocks noChangeAspect="1"/>
          </p:cNvPicPr>
          <p:nvPr/>
        </p:nvPicPr>
        <p:blipFill>
          <a:blip r:embed="rId2"/>
          <a:stretch>
            <a:fillRect/>
          </a:stretch>
        </p:blipFill>
        <p:spPr>
          <a:xfrm>
            <a:off x="710880" y="2768319"/>
            <a:ext cx="4465287" cy="3574116"/>
          </a:xfrm>
          <a:prstGeom prst="rect">
            <a:avLst/>
          </a:prstGeom>
        </p:spPr>
      </p:pic>
      <p:sp>
        <p:nvSpPr>
          <p:cNvPr id="12" name="箭头: 右 11"/>
          <p:cNvSpPr/>
          <p:nvPr/>
        </p:nvSpPr>
        <p:spPr>
          <a:xfrm>
            <a:off x="5418306" y="4143983"/>
            <a:ext cx="1011677" cy="350196"/>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3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定位低效率执行</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SQL-show processlist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  </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5" name="文本框 14"/>
          <p:cNvSpPr txBox="1"/>
          <p:nvPr/>
        </p:nvSpPr>
        <p:spPr>
          <a:xfrm>
            <a:off x="980343" y="1816389"/>
            <a:ext cx="1041448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a:ea typeface="黑体"/>
                <a:cs typeface="+mn-cs"/>
              </a:rPr>
              <a:t>show processlist</a:t>
            </a:r>
            <a:r>
              <a:rPr lang="en-US" altLang="zh-CN">
                <a:solidFill>
                  <a:prstClr val="black"/>
                </a:solidFill>
                <a:latin typeface="Calibri"/>
                <a:ea typeface="黑体"/>
              </a:rPr>
              <a:t>;</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 </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5" name="图片 4"/>
          <p:cNvPicPr>
            <a:picLocks noChangeAspect="1"/>
          </p:cNvPicPr>
          <p:nvPr/>
        </p:nvPicPr>
        <p:blipFill>
          <a:blip r:embed="rId1"/>
          <a:stretch>
            <a:fillRect/>
          </a:stretch>
        </p:blipFill>
        <p:spPr>
          <a:xfrm>
            <a:off x="980343" y="2297952"/>
            <a:ext cx="7616608" cy="1224382"/>
          </a:xfrm>
          <a:prstGeom prst="rect">
            <a:avLst/>
          </a:prstGeom>
        </p:spPr>
      </p:pic>
      <p:sp>
        <p:nvSpPr>
          <p:cNvPr id="9" name="文本框 8"/>
          <p:cNvSpPr txBox="1"/>
          <p:nvPr/>
        </p:nvSpPr>
        <p:spPr>
          <a:xfrm>
            <a:off x="1003056" y="3634565"/>
            <a:ext cx="10185888" cy="3161398"/>
          </a:xfrm>
          <a:prstGeom prst="rect">
            <a:avLst/>
          </a:prstGeom>
          <a:noFill/>
        </p:spPr>
        <p:txBody>
          <a:bodyPr wrap="square">
            <a:spAutoFit/>
          </a:bodyPr>
          <a:lstStyle/>
          <a:p>
            <a:r>
              <a:rPr lang="en-US" altLang="zh-CN" sz="1200">
                <a:solidFill>
                  <a:srgbClr val="0070C0"/>
                </a:solidFill>
              </a:rPr>
              <a:t>1</a:t>
            </a:r>
            <a:r>
              <a:rPr lang="zh-CN" altLang="en-US" sz="1200">
                <a:solidFill>
                  <a:srgbClr val="0070C0"/>
                </a:solidFill>
              </a:rPr>
              <a:t>） </a:t>
            </a:r>
            <a:r>
              <a:rPr lang="en-US" altLang="zh-CN" sz="1200">
                <a:solidFill>
                  <a:srgbClr val="0070C0"/>
                </a:solidFill>
              </a:rPr>
              <a:t>id</a:t>
            </a:r>
            <a:r>
              <a:rPr lang="zh-CN" altLang="en-US" sz="1200">
                <a:solidFill>
                  <a:srgbClr val="0070C0"/>
                </a:solidFill>
              </a:rPr>
              <a:t>列，用户登录</a:t>
            </a:r>
            <a:r>
              <a:rPr lang="en-US" altLang="zh-CN" sz="1200">
                <a:solidFill>
                  <a:srgbClr val="0070C0"/>
                </a:solidFill>
              </a:rPr>
              <a:t>mysql</a:t>
            </a:r>
            <a:r>
              <a:rPr lang="zh-CN" altLang="en-US" sz="1200">
                <a:solidFill>
                  <a:srgbClr val="0070C0"/>
                </a:solidFill>
              </a:rPr>
              <a:t>时，系统分配的</a:t>
            </a:r>
            <a:r>
              <a:rPr lang="en-US" altLang="zh-CN" sz="1200">
                <a:solidFill>
                  <a:srgbClr val="0070C0"/>
                </a:solidFill>
              </a:rPr>
              <a:t>"connection_id"</a:t>
            </a:r>
            <a:r>
              <a:rPr lang="zh-CN" altLang="en-US" sz="1200">
                <a:solidFill>
                  <a:srgbClr val="0070C0"/>
                </a:solidFill>
              </a:rPr>
              <a:t>，可以使用函数</a:t>
            </a:r>
            <a:r>
              <a:rPr lang="en-US" altLang="zh-CN" sz="1200">
                <a:solidFill>
                  <a:srgbClr val="0070C0"/>
                </a:solidFill>
              </a:rPr>
              <a:t>connection_id()</a:t>
            </a:r>
            <a:r>
              <a:rPr lang="zh-CN" altLang="en-US" sz="1200">
                <a:solidFill>
                  <a:srgbClr val="0070C0"/>
                </a:solidFill>
              </a:rPr>
              <a:t>查看</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2</a:t>
            </a:r>
            <a:r>
              <a:rPr lang="zh-CN" altLang="en-US" sz="1200">
                <a:solidFill>
                  <a:srgbClr val="0070C0"/>
                </a:solidFill>
              </a:rPr>
              <a:t>） </a:t>
            </a:r>
            <a:r>
              <a:rPr lang="en-US" altLang="zh-CN" sz="1200">
                <a:solidFill>
                  <a:srgbClr val="0070C0"/>
                </a:solidFill>
              </a:rPr>
              <a:t>user</a:t>
            </a:r>
            <a:r>
              <a:rPr lang="zh-CN" altLang="en-US" sz="1200">
                <a:solidFill>
                  <a:srgbClr val="0070C0"/>
                </a:solidFill>
              </a:rPr>
              <a:t>列，显示当前用户。如果不是</a:t>
            </a:r>
            <a:r>
              <a:rPr lang="en-US" altLang="zh-CN" sz="1200">
                <a:solidFill>
                  <a:srgbClr val="0070C0"/>
                </a:solidFill>
              </a:rPr>
              <a:t>root</a:t>
            </a:r>
            <a:r>
              <a:rPr lang="zh-CN" altLang="en-US" sz="1200">
                <a:solidFill>
                  <a:srgbClr val="0070C0"/>
                </a:solidFill>
              </a:rPr>
              <a:t>，这个命令就只显示用户权限范围的</a:t>
            </a:r>
            <a:r>
              <a:rPr lang="en-US" altLang="zh-CN" sz="1200">
                <a:solidFill>
                  <a:srgbClr val="0070C0"/>
                </a:solidFill>
              </a:rPr>
              <a:t>sql</a:t>
            </a:r>
            <a:r>
              <a:rPr lang="zh-CN" altLang="en-US" sz="1200">
                <a:solidFill>
                  <a:srgbClr val="0070C0"/>
                </a:solidFill>
              </a:rPr>
              <a:t>语句</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3</a:t>
            </a:r>
            <a:r>
              <a:rPr lang="zh-CN" altLang="en-US" sz="1200">
                <a:solidFill>
                  <a:srgbClr val="0070C0"/>
                </a:solidFill>
              </a:rPr>
              <a:t>） </a:t>
            </a:r>
            <a:r>
              <a:rPr lang="en-US" altLang="zh-CN" sz="1200">
                <a:solidFill>
                  <a:srgbClr val="0070C0"/>
                </a:solidFill>
              </a:rPr>
              <a:t>host</a:t>
            </a:r>
            <a:r>
              <a:rPr lang="zh-CN" altLang="en-US" sz="1200">
                <a:solidFill>
                  <a:srgbClr val="0070C0"/>
                </a:solidFill>
              </a:rPr>
              <a:t>列，显示这个语句是从哪个</a:t>
            </a:r>
            <a:r>
              <a:rPr lang="en-US" altLang="zh-CN" sz="1200">
                <a:solidFill>
                  <a:srgbClr val="0070C0"/>
                </a:solidFill>
              </a:rPr>
              <a:t>ip</a:t>
            </a:r>
            <a:r>
              <a:rPr lang="zh-CN" altLang="en-US" sz="1200">
                <a:solidFill>
                  <a:srgbClr val="0070C0"/>
                </a:solidFill>
              </a:rPr>
              <a:t>的哪个端口上发的，可以用来跟踪出现问题语句的用户</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4</a:t>
            </a:r>
            <a:r>
              <a:rPr lang="zh-CN" altLang="en-US" sz="1200">
                <a:solidFill>
                  <a:srgbClr val="0070C0"/>
                </a:solidFill>
              </a:rPr>
              <a:t>） </a:t>
            </a:r>
            <a:r>
              <a:rPr lang="en-US" altLang="zh-CN" sz="1200">
                <a:solidFill>
                  <a:srgbClr val="0070C0"/>
                </a:solidFill>
              </a:rPr>
              <a:t>db</a:t>
            </a:r>
            <a:r>
              <a:rPr lang="zh-CN" altLang="en-US" sz="1200">
                <a:solidFill>
                  <a:srgbClr val="0070C0"/>
                </a:solidFill>
              </a:rPr>
              <a:t>列，显示这个进程目前连接的是哪个数据库</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5</a:t>
            </a:r>
            <a:r>
              <a:rPr lang="zh-CN" altLang="en-US" sz="1200">
                <a:solidFill>
                  <a:srgbClr val="0070C0"/>
                </a:solidFill>
              </a:rPr>
              <a:t>） </a:t>
            </a:r>
            <a:r>
              <a:rPr lang="en-US" altLang="zh-CN" sz="1200">
                <a:solidFill>
                  <a:srgbClr val="0070C0"/>
                </a:solidFill>
              </a:rPr>
              <a:t>command</a:t>
            </a:r>
            <a:r>
              <a:rPr lang="zh-CN" altLang="en-US" sz="1200">
                <a:solidFill>
                  <a:srgbClr val="0070C0"/>
                </a:solidFill>
              </a:rPr>
              <a:t>列，显示当前连接的执行的命令，一般取值为休眠（</a:t>
            </a:r>
            <a:r>
              <a:rPr lang="en-US" altLang="zh-CN" sz="1200">
                <a:solidFill>
                  <a:srgbClr val="0070C0"/>
                </a:solidFill>
              </a:rPr>
              <a:t>sleep</a:t>
            </a:r>
            <a:r>
              <a:rPr lang="zh-CN" altLang="en-US" sz="1200">
                <a:solidFill>
                  <a:srgbClr val="0070C0"/>
                </a:solidFill>
              </a:rPr>
              <a:t>），查询（</a:t>
            </a:r>
            <a:r>
              <a:rPr lang="en-US" altLang="zh-CN" sz="1200">
                <a:solidFill>
                  <a:srgbClr val="0070C0"/>
                </a:solidFill>
              </a:rPr>
              <a:t>query</a:t>
            </a:r>
            <a:r>
              <a:rPr lang="zh-CN" altLang="en-US" sz="1200">
                <a:solidFill>
                  <a:srgbClr val="0070C0"/>
                </a:solidFill>
              </a:rPr>
              <a:t>），连接（</a:t>
            </a:r>
            <a:r>
              <a:rPr lang="en-US" altLang="zh-CN" sz="1200">
                <a:solidFill>
                  <a:srgbClr val="0070C0"/>
                </a:solidFill>
              </a:rPr>
              <a:t>connect</a:t>
            </a:r>
            <a:r>
              <a:rPr lang="zh-CN" altLang="en-US" sz="1200">
                <a:solidFill>
                  <a:srgbClr val="0070C0"/>
                </a:solidFill>
              </a:rPr>
              <a:t>）等</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6</a:t>
            </a:r>
            <a:r>
              <a:rPr lang="zh-CN" altLang="en-US" sz="1200">
                <a:solidFill>
                  <a:srgbClr val="0070C0"/>
                </a:solidFill>
              </a:rPr>
              <a:t>） </a:t>
            </a:r>
            <a:r>
              <a:rPr lang="en-US" altLang="zh-CN" sz="1200">
                <a:solidFill>
                  <a:srgbClr val="0070C0"/>
                </a:solidFill>
              </a:rPr>
              <a:t>time</a:t>
            </a:r>
            <a:r>
              <a:rPr lang="zh-CN" altLang="en-US" sz="1200">
                <a:solidFill>
                  <a:srgbClr val="0070C0"/>
                </a:solidFill>
              </a:rPr>
              <a:t>列，显示这个状态持续的时间，单位是秒</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7</a:t>
            </a:r>
            <a:r>
              <a:rPr lang="zh-CN" altLang="en-US" sz="1200">
                <a:solidFill>
                  <a:srgbClr val="0070C0"/>
                </a:solidFill>
              </a:rPr>
              <a:t>） </a:t>
            </a:r>
            <a:r>
              <a:rPr lang="en-US" altLang="zh-CN" sz="1200">
                <a:solidFill>
                  <a:srgbClr val="0070C0"/>
                </a:solidFill>
              </a:rPr>
              <a:t>state</a:t>
            </a:r>
            <a:r>
              <a:rPr lang="zh-CN" altLang="en-US" sz="1200">
                <a:solidFill>
                  <a:srgbClr val="0070C0"/>
                </a:solidFill>
              </a:rPr>
              <a:t>列，显示使用当前连接的</a:t>
            </a:r>
            <a:r>
              <a:rPr lang="en-US" altLang="zh-CN" sz="1200">
                <a:solidFill>
                  <a:srgbClr val="0070C0"/>
                </a:solidFill>
              </a:rPr>
              <a:t>sql</a:t>
            </a:r>
            <a:r>
              <a:rPr lang="zh-CN" altLang="en-US" sz="1200">
                <a:solidFill>
                  <a:srgbClr val="0070C0"/>
                </a:solidFill>
              </a:rPr>
              <a:t>语句的状态，很重要的列。</a:t>
            </a:r>
            <a:r>
              <a:rPr lang="en-US" altLang="zh-CN" sz="1200">
                <a:solidFill>
                  <a:srgbClr val="0070C0"/>
                </a:solidFill>
              </a:rPr>
              <a:t>state</a:t>
            </a:r>
            <a:r>
              <a:rPr lang="zh-CN" altLang="en-US" sz="1200">
                <a:solidFill>
                  <a:srgbClr val="0070C0"/>
                </a:solidFill>
              </a:rPr>
              <a:t>描述的是语句执行中的某一个状态。一个</a:t>
            </a:r>
            <a:r>
              <a:rPr lang="en-US" altLang="zh-CN" sz="1200">
                <a:solidFill>
                  <a:srgbClr val="0070C0"/>
                </a:solidFill>
              </a:rPr>
              <a:t>sql</a:t>
            </a:r>
            <a:r>
              <a:rPr lang="zh-CN" altLang="en-US" sz="1200">
                <a:solidFill>
                  <a:srgbClr val="0070C0"/>
                </a:solidFill>
              </a:rPr>
              <a:t>语句，以查询为例，可能需要经过</a:t>
            </a:r>
            <a:r>
              <a:rPr lang="en-US" altLang="zh-CN" sz="1200">
                <a:solidFill>
                  <a:srgbClr val="0070C0"/>
                </a:solidFill>
              </a:rPr>
              <a:t>copying to tmp table</a:t>
            </a:r>
            <a:r>
              <a:rPr lang="zh-CN" altLang="en-US" sz="1200">
                <a:solidFill>
                  <a:srgbClr val="0070C0"/>
                </a:solidFill>
              </a:rPr>
              <a:t>、</a:t>
            </a:r>
            <a:r>
              <a:rPr lang="en-US" altLang="zh-CN" sz="1200">
                <a:solidFill>
                  <a:srgbClr val="0070C0"/>
                </a:solidFill>
              </a:rPr>
              <a:t>sorting result</a:t>
            </a:r>
            <a:r>
              <a:rPr lang="zh-CN" altLang="en-US" sz="1200">
                <a:solidFill>
                  <a:srgbClr val="0070C0"/>
                </a:solidFill>
              </a:rPr>
              <a:t>、</a:t>
            </a:r>
            <a:r>
              <a:rPr lang="en-US" altLang="zh-CN" sz="1200">
                <a:solidFill>
                  <a:srgbClr val="0070C0"/>
                </a:solidFill>
              </a:rPr>
              <a:t>sending data</a:t>
            </a:r>
            <a:r>
              <a:rPr lang="zh-CN" altLang="en-US" sz="1200">
                <a:solidFill>
                  <a:srgbClr val="0070C0"/>
                </a:solidFill>
              </a:rPr>
              <a:t>等状态才可以完成</a:t>
            </a:r>
            <a:endParaRPr lang="zh-CN" altLang="en-US" sz="1200">
              <a:solidFill>
                <a:srgbClr val="0070C0"/>
              </a:solidFill>
            </a:endParaRPr>
          </a:p>
          <a:p>
            <a:endParaRPr lang="zh-CN" altLang="en-US" sz="1200">
              <a:solidFill>
                <a:srgbClr val="0070C0"/>
              </a:solidFill>
            </a:endParaRPr>
          </a:p>
          <a:p>
            <a:r>
              <a:rPr lang="en-US" altLang="zh-CN" sz="1200">
                <a:solidFill>
                  <a:srgbClr val="0070C0"/>
                </a:solidFill>
              </a:rPr>
              <a:t>8</a:t>
            </a:r>
            <a:r>
              <a:rPr lang="zh-CN" altLang="en-US" sz="1200">
                <a:solidFill>
                  <a:srgbClr val="0070C0"/>
                </a:solidFill>
              </a:rPr>
              <a:t>） </a:t>
            </a:r>
            <a:r>
              <a:rPr lang="en-US" altLang="zh-CN" sz="1200">
                <a:solidFill>
                  <a:srgbClr val="0070C0"/>
                </a:solidFill>
              </a:rPr>
              <a:t>info</a:t>
            </a:r>
            <a:r>
              <a:rPr lang="zh-CN" altLang="en-US" sz="1200">
                <a:solidFill>
                  <a:srgbClr val="0070C0"/>
                </a:solidFill>
              </a:rPr>
              <a:t>列，显示这个</a:t>
            </a:r>
            <a:r>
              <a:rPr lang="en-US" altLang="zh-CN" sz="1200">
                <a:solidFill>
                  <a:srgbClr val="0070C0"/>
                </a:solidFill>
              </a:rPr>
              <a:t>sql</a:t>
            </a:r>
            <a:r>
              <a:rPr lang="zh-CN" altLang="en-US" sz="1200">
                <a:solidFill>
                  <a:srgbClr val="0070C0"/>
                </a:solidFill>
              </a:rPr>
              <a:t>语句，是判断问题语句的一个重要依据</a:t>
            </a:r>
            <a:endParaRPr lang="zh-CN" altLang="en-US" sz="1200">
              <a:solidFill>
                <a:srgbClr val="0070C0"/>
              </a:solidFill>
            </a:endParaRPr>
          </a:p>
        </p:txBody>
      </p:sp>
    </p:spTree>
  </p:cSld>
  <p:clrMapOvr>
    <a:masterClrMapping/>
  </p:clrMapOvr>
</p:sld>
</file>

<file path=ppt/slides/slide3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8" name="文本框 7"/>
          <p:cNvSpPr txBox="1"/>
          <p:nvPr/>
        </p:nvSpPr>
        <p:spPr>
          <a:xfrm>
            <a:off x="874835" y="1880488"/>
            <a:ext cx="9825404" cy="584775"/>
          </a:xfrm>
          <a:prstGeom prst="rect">
            <a:avLst/>
          </a:prstGeom>
          <a:noFill/>
        </p:spPr>
        <p:txBody>
          <a:bodyPr wrap="square">
            <a:spAutoFit/>
          </a:bodyPr>
          <a:lstStyle/>
          <a:p>
            <a:r>
              <a:rPr lang="zh-CN" altLang="en-US" sz="1600">
                <a:latin typeface="Alibaba PuHuiTi B"/>
              </a:rPr>
              <a:t>通过以上步骤查询到效率低的 SQL 语句后，可以通过 EXPLAIN命令获取 MySQL如何执行 SELECT 语句的信息，包括在 SELECT 语句执行过程中表如何连接和连接的顺序。</a:t>
            </a:r>
            <a:endParaRPr lang="zh-CN" altLang="en-US" sz="1600">
              <a:latin typeface="Alibaba PuHuiTi B"/>
            </a:endParaRPr>
          </a:p>
        </p:txBody>
      </p:sp>
      <p:sp>
        <p:nvSpPr>
          <p:cNvPr id="12" name="文本框 11"/>
          <p:cNvSpPr txBox="1"/>
          <p:nvPr/>
        </p:nvSpPr>
        <p:spPr>
          <a:xfrm>
            <a:off x="925521" y="2765470"/>
            <a:ext cx="8362378" cy="1477328"/>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准备测试数据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database</a:t>
            </a:r>
            <a:r>
              <a:rPr lang="en-US" altLang="zh-CN" sz="1800">
                <a:solidFill>
                  <a:srgbClr val="000000"/>
                </a:solidFill>
                <a:effectLst/>
                <a:latin typeface="Courier New" panose="02070309020205020404" pitchFamily="49" charset="0"/>
              </a:rPr>
              <a:t> mydb13_optimize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use</a:t>
            </a:r>
            <a:r>
              <a:rPr lang="en-US" altLang="zh-CN" sz="1800">
                <a:solidFill>
                  <a:srgbClr val="000000"/>
                </a:solidFill>
                <a:effectLst/>
                <a:latin typeface="Courier New" panose="02070309020205020404" pitchFamily="49" charset="0"/>
              </a:rPr>
              <a:t> mydb13_optimize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lang="en-US" altLang="zh-CN">
              <a:solidFill>
                <a:srgbClr val="000000"/>
              </a:solidFill>
              <a:latin typeface="Courier New" panose="02070309020205020404" pitchFamily="49" charset="0"/>
            </a:endParaRPr>
          </a:p>
          <a:p>
            <a:r>
              <a:rPr lang="zh-CN" altLang="en-US" sz="1800">
                <a:solidFill>
                  <a:srgbClr val="000000"/>
                </a:solidFill>
                <a:effectLst/>
                <a:latin typeface="Courier New" panose="02070309020205020404" pitchFamily="49" charset="0"/>
              </a:rPr>
              <a:t>执行</a:t>
            </a:r>
            <a:r>
              <a:rPr lang="en-US" altLang="zh-CN" sz="1800" b="1">
                <a:solidFill>
                  <a:srgbClr val="0000FF"/>
                </a:solidFill>
                <a:effectLst/>
                <a:latin typeface="Courier New" panose="02070309020205020404" pitchFamily="49" charset="0"/>
              </a:rPr>
              <a:t>sql</a:t>
            </a:r>
            <a:r>
              <a:rPr lang="zh-CN" altLang="en-US" sz="1800">
                <a:solidFill>
                  <a:srgbClr val="000000"/>
                </a:solidFill>
                <a:effectLst/>
                <a:latin typeface="Courier New" panose="02070309020205020404" pitchFamily="49" charset="0"/>
              </a:rPr>
              <a:t>脚</a:t>
            </a:r>
            <a:r>
              <a:rPr lang="zh-CN" altLang="en-US" sz="1800" b="1">
                <a:solidFill>
                  <a:srgbClr val="000080"/>
                </a:solidFill>
                <a:effectLst/>
                <a:latin typeface="Courier New" panose="02070309020205020404" pitchFamily="49" charset="0"/>
              </a:rPr>
              <a:t>本</a:t>
            </a:r>
            <a:r>
              <a:rPr lang="en-US" altLang="zh-CN" sz="1800">
                <a:solidFill>
                  <a:srgbClr val="000000"/>
                </a:solidFill>
                <a:effectLst/>
                <a:latin typeface="Courier New" panose="02070309020205020404" pitchFamily="49" charset="0"/>
              </a:rPr>
              <a:t>sql_optimize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sql</a:t>
            </a:r>
            <a:r>
              <a:rPr lang="zh-CN" altLang="en-US" sz="1800">
                <a:solidFill>
                  <a:srgbClr val="000000"/>
                </a:solidFill>
                <a:effectLst/>
                <a:latin typeface="Courier New" panose="02070309020205020404" pitchFamily="49" charset="0"/>
              </a:rPr>
              <a:t>添加数据 </a:t>
            </a:r>
            <a:endParaRPr lang="zh-CN" altLang="en-US">
              <a:effectLst/>
            </a:endParaRPr>
          </a:p>
        </p:txBody>
      </p:sp>
    </p:spTree>
  </p:cSld>
  <p:clrMapOvr>
    <a:masterClrMapping/>
  </p:clrMapOvr>
</p:sld>
</file>

<file path=ppt/slides/slide3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en-US" altLang="zh-CN" b="1">
                <a:solidFill>
                  <a:srgbClr val="4BACC6"/>
                </a:solidFill>
                <a:latin typeface="PingFang SC" panose="020B0400000000000000" charset="-122"/>
                <a:ea typeface="阿里巴巴普惠体" panose="00020600040101010101" pitchFamily="18" charset="-122"/>
              </a:rPr>
              <a:t>E</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xplain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2" name="文本框 11"/>
          <p:cNvSpPr txBox="1"/>
          <p:nvPr/>
        </p:nvSpPr>
        <p:spPr>
          <a:xfrm>
            <a:off x="864429" y="2081595"/>
            <a:ext cx="836237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6" name="文本框 15"/>
          <p:cNvSpPr txBox="1"/>
          <p:nvPr/>
        </p:nvSpPr>
        <p:spPr>
          <a:xfrm>
            <a:off x="810355" y="3960676"/>
            <a:ext cx="836237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张飞</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endParaRPr lang="zh-CN" altLang="en-US">
              <a:effectLst/>
            </a:endParaRPr>
          </a:p>
        </p:txBody>
      </p:sp>
      <p:pic>
        <p:nvPicPr>
          <p:cNvPr id="3" name="图片 2"/>
          <p:cNvPicPr>
            <a:picLocks noChangeAspect="1"/>
          </p:cNvPicPr>
          <p:nvPr/>
        </p:nvPicPr>
        <p:blipFill>
          <a:blip r:embed="rId1"/>
          <a:stretch>
            <a:fillRect/>
          </a:stretch>
        </p:blipFill>
        <p:spPr>
          <a:xfrm>
            <a:off x="864429" y="3015168"/>
            <a:ext cx="8308304" cy="516784"/>
          </a:xfrm>
          <a:prstGeom prst="rect">
            <a:avLst/>
          </a:prstGeom>
        </p:spPr>
      </p:pic>
      <p:pic>
        <p:nvPicPr>
          <p:cNvPr id="5" name="图片 4"/>
          <p:cNvPicPr>
            <a:picLocks noChangeAspect="1"/>
          </p:cNvPicPr>
          <p:nvPr/>
        </p:nvPicPr>
        <p:blipFill>
          <a:blip r:embed="rId2"/>
          <a:stretch>
            <a:fillRect/>
          </a:stretch>
        </p:blipFill>
        <p:spPr>
          <a:xfrm>
            <a:off x="884305" y="4998439"/>
            <a:ext cx="8268551" cy="524735"/>
          </a:xfrm>
          <a:prstGeom prst="rect">
            <a:avLst/>
          </a:prstGeom>
        </p:spPr>
      </p:pic>
    </p:spTree>
  </p:cSld>
  <p:clrMapOvr>
    <a:masterClrMapping/>
  </p:clrMapOvr>
</p:sld>
</file>

<file path=ppt/slides/slide3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en-US" altLang="zh-CN" b="1">
                <a:solidFill>
                  <a:srgbClr val="4BACC6"/>
                </a:solidFill>
                <a:latin typeface="PingFang SC" panose="020B0400000000000000" charset="-122"/>
                <a:ea typeface="阿里巴巴普惠体" panose="00020600040101010101" pitchFamily="18" charset="-122"/>
              </a:rPr>
              <a:t>E</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xplain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分析执行计划</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pic>
        <p:nvPicPr>
          <p:cNvPr id="4" name="图片 3"/>
          <p:cNvPicPr>
            <a:picLocks noChangeAspect="1"/>
          </p:cNvPicPr>
          <p:nvPr/>
        </p:nvPicPr>
        <p:blipFill>
          <a:blip r:embed="rId1"/>
          <a:stretch>
            <a:fillRect/>
          </a:stretch>
        </p:blipFill>
        <p:spPr>
          <a:xfrm>
            <a:off x="1039844" y="2295290"/>
            <a:ext cx="8452377" cy="3820938"/>
          </a:xfrm>
          <a:prstGeom prst="rect">
            <a:avLst/>
          </a:prstGeom>
        </p:spPr>
      </p:pic>
    </p:spTree>
  </p:cSld>
  <p:clrMapOvr>
    <a:masterClrMapping/>
  </p:clrMapOvr>
</p:sld>
</file>

<file path=ppt/slides/slide3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id</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811242" y="1833589"/>
            <a:ext cx="10873735" cy="338554"/>
          </a:xfrm>
          <a:prstGeom prst="rect">
            <a:avLst/>
          </a:prstGeom>
          <a:noFill/>
        </p:spPr>
        <p:txBody>
          <a:bodyPr wrap="square">
            <a:spAutoFit/>
          </a:bodyPr>
          <a:lstStyle/>
          <a:p>
            <a:r>
              <a:rPr lang="zh-CN" altLang="en-US" sz="1600">
                <a:latin typeface="Alibaba PuHuiTi B"/>
              </a:rPr>
              <a:t>id 字段是 select查询的序列号，是一组数字，表示的是查询中执行select子句或者是操作表的顺序。id 情况有三种</a:t>
            </a:r>
            <a:r>
              <a:rPr lang="en-US" altLang="zh-CN" sz="1600">
                <a:latin typeface="Alibaba PuHuiTi B"/>
              </a:rPr>
              <a:t>:</a:t>
            </a:r>
            <a:endParaRPr lang="zh-CN" altLang="en-US" sz="1600">
              <a:latin typeface="Alibaba PuHuiTi B"/>
            </a:endParaRPr>
          </a:p>
        </p:txBody>
      </p:sp>
      <p:sp>
        <p:nvSpPr>
          <p:cNvPr id="9" name="文本框 8"/>
          <p:cNvSpPr txBox="1"/>
          <p:nvPr/>
        </p:nvSpPr>
        <p:spPr>
          <a:xfrm>
            <a:off x="811242" y="2301574"/>
            <a:ext cx="6128238" cy="369332"/>
          </a:xfrm>
          <a:prstGeom prst="rect">
            <a:avLst/>
          </a:prstGeom>
          <a:noFill/>
        </p:spPr>
        <p:txBody>
          <a:bodyPr wrap="square">
            <a:spAutoFit/>
          </a:bodyPr>
          <a:lstStyle/>
          <a:p>
            <a:r>
              <a:rPr lang="en-US" altLang="zh-CN">
                <a:solidFill>
                  <a:srgbClr val="FF0000"/>
                </a:solidFill>
              </a:rPr>
              <a:t>1</a:t>
            </a:r>
            <a:r>
              <a:rPr lang="zh-CN" altLang="en-US">
                <a:solidFill>
                  <a:srgbClr val="FF0000"/>
                </a:solidFill>
              </a:rPr>
              <a:t>、id 相同表示加载表的顺序是从上到下</a:t>
            </a:r>
            <a:r>
              <a:rPr lang="zh-CN" altLang="en-US"/>
              <a:t>。</a:t>
            </a:r>
            <a:endParaRPr lang="zh-CN" altLang="en-US"/>
          </a:p>
        </p:txBody>
      </p:sp>
      <p:pic>
        <p:nvPicPr>
          <p:cNvPr id="10" name="图片 9"/>
          <p:cNvPicPr>
            <a:picLocks noChangeAspect="1"/>
          </p:cNvPicPr>
          <p:nvPr/>
        </p:nvPicPr>
        <p:blipFill>
          <a:blip r:embed="rId1"/>
          <a:stretch>
            <a:fillRect/>
          </a:stretch>
        </p:blipFill>
        <p:spPr>
          <a:xfrm>
            <a:off x="920756" y="4225169"/>
            <a:ext cx="8371908" cy="922261"/>
          </a:xfrm>
          <a:prstGeom prst="rect">
            <a:avLst/>
          </a:prstGeom>
        </p:spPr>
      </p:pic>
      <p:sp>
        <p:nvSpPr>
          <p:cNvPr id="17" name="文本框 16"/>
          <p:cNvSpPr txBox="1"/>
          <p:nvPr/>
        </p:nvSpPr>
        <p:spPr>
          <a:xfrm>
            <a:off x="920756" y="3053008"/>
            <a:ext cx="9930912" cy="660903"/>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u</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user_role ur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role 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endParaRPr lang="en-US" altLang="zh-CN">
              <a:effectLst/>
            </a:endParaRPr>
          </a:p>
        </p:txBody>
      </p:sp>
    </p:spTree>
  </p:cSld>
  <p:clrMapOvr>
    <a:masterClrMapping/>
  </p:clrMapOvr>
</p:sld>
</file>

<file path=ppt/slides/slide3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id</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890373" y="2081766"/>
            <a:ext cx="612823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2、 id 不同id值越大，优先级越高，越先被执行。 </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890373" y="2703538"/>
            <a:ext cx="11113246"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role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rid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rid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user_role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user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uname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张飞</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976409" y="3818611"/>
            <a:ext cx="8260601" cy="938163"/>
          </a:xfrm>
          <a:prstGeom prst="rect">
            <a:avLst/>
          </a:prstGeom>
        </p:spPr>
      </p:pic>
    </p:spTree>
  </p:cSld>
  <p:clrMapOvr>
    <a:masterClrMapping/>
  </p:clrMapOvr>
</p:sld>
</file>

<file path=ppt/slides/slide3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id</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890373" y="1880682"/>
            <a:ext cx="944938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FF0000"/>
                </a:solidFill>
                <a:effectLst/>
                <a:uLnTx/>
                <a:uFillTx/>
                <a:latin typeface="Calibri"/>
                <a:ea typeface="黑体"/>
                <a:cs typeface="+mn-cs"/>
              </a:rPr>
              <a:t>3</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 </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 </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有相同，也有不同，同时存在。</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相同的可以认为是一组，从上往下顺序执行；在所有的组中，</a:t>
            </a:r>
            <a:r>
              <a:rPr kumimoji="0" lang="en-US" altLang="zh-CN" sz="1600" b="0" i="0" u="none" strike="noStrike" kern="1200" cap="none" spc="0" normalizeH="0" baseline="0" noProof="0">
                <a:ln>
                  <a:noFill/>
                </a:ln>
                <a:solidFill>
                  <a:srgbClr val="FF0000"/>
                </a:solidFill>
                <a:effectLst/>
                <a:uLnTx/>
                <a:uFillTx/>
                <a:latin typeface="Calibri"/>
                <a:ea typeface="黑体"/>
                <a:cs typeface="+mn-cs"/>
              </a:rPr>
              <a:t>id</a:t>
            </a:r>
            <a:r>
              <a:rPr kumimoji="0" lang="zh-CN" altLang="en-US" sz="1600" b="0" i="0" u="none" strike="noStrike" kern="1200" cap="none" spc="0" normalizeH="0" baseline="0" noProof="0">
                <a:ln>
                  <a:noFill/>
                </a:ln>
                <a:solidFill>
                  <a:srgbClr val="FF0000"/>
                </a:solidFill>
                <a:effectLst/>
                <a:uLnTx/>
                <a:uFillTx/>
                <a:latin typeface="Calibri"/>
                <a:ea typeface="黑体"/>
                <a:cs typeface="+mn-cs"/>
              </a:rPr>
              <a:t>的值越大，优先级越高，越先执行。</a:t>
            </a:r>
            <a:endParaRPr kumimoji="0" lang="zh-CN" altLang="en-US" sz="1600" b="0" i="0" u="none" strike="noStrike" kern="1200" cap="none" spc="0" normalizeH="0" baseline="0" noProof="0">
              <a:ln>
                <a:noFill/>
              </a:ln>
              <a:solidFill>
                <a:srgbClr val="FF0000"/>
              </a:solidFill>
              <a:effectLst/>
              <a:uLnTx/>
              <a:uFillTx/>
              <a:latin typeface="Calibri"/>
              <a:ea typeface="黑体"/>
              <a:cs typeface="+mn-cs"/>
            </a:endParaRPr>
          </a:p>
        </p:txBody>
      </p:sp>
      <p:sp>
        <p:nvSpPr>
          <p:cNvPr id="15" name="文本框 14"/>
          <p:cNvSpPr txBox="1"/>
          <p:nvPr/>
        </p:nvSpPr>
        <p:spPr>
          <a:xfrm>
            <a:off x="890373" y="2703538"/>
            <a:ext cx="11113246" cy="646331"/>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role r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user_role ur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ur</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uname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张飞</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a:solidFill>
                  <a:srgbClr val="000000"/>
                </a:solidFill>
                <a:effectLst/>
                <a:latin typeface="Courier New" panose="02070309020205020404" pitchFamily="49" charset="0"/>
              </a:rPr>
              <a:t>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rid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600">
              <a:effectLst/>
            </a:endParaRPr>
          </a:p>
        </p:txBody>
      </p:sp>
      <p:pic>
        <p:nvPicPr>
          <p:cNvPr id="4" name="图片 3"/>
          <p:cNvPicPr>
            <a:picLocks noChangeAspect="1"/>
          </p:cNvPicPr>
          <p:nvPr/>
        </p:nvPicPr>
        <p:blipFill>
          <a:blip r:embed="rId1"/>
          <a:stretch>
            <a:fillRect/>
          </a:stretch>
        </p:blipFill>
        <p:spPr>
          <a:xfrm>
            <a:off x="907367" y="3728824"/>
            <a:ext cx="8292403" cy="930212"/>
          </a:xfrm>
          <a:prstGeom prst="rect">
            <a:avLst/>
          </a:prstGeom>
        </p:spPr>
      </p:pic>
    </p:spTree>
  </p:cSld>
  <p:clrMapOvr>
    <a:masterClrMapping/>
  </p:clrMapOvr>
</p:sld>
</file>

<file path=ppt/slides/slide3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select_type</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890373" y="1880682"/>
            <a:ext cx="94493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effectLst/>
                <a:uLnTx/>
                <a:uFillTx/>
                <a:latin typeface="Calibri"/>
                <a:ea typeface="黑体"/>
                <a:cs typeface="+mn-cs"/>
              </a:rPr>
              <a:t> 表示 </a:t>
            </a:r>
            <a:r>
              <a:rPr kumimoji="0" lang="en-US" altLang="zh-CN" sz="1600" b="0" i="0" u="none" strike="noStrike" kern="1200" cap="none" spc="0" normalizeH="0" baseline="0" noProof="0">
                <a:ln>
                  <a:noFill/>
                </a:ln>
                <a:effectLst/>
                <a:uLnTx/>
                <a:uFillTx/>
                <a:latin typeface="Calibri"/>
                <a:ea typeface="黑体"/>
                <a:cs typeface="+mn-cs"/>
              </a:rPr>
              <a:t>SELECT </a:t>
            </a:r>
            <a:r>
              <a:rPr kumimoji="0" lang="zh-CN" altLang="en-US" sz="1600" b="0" i="0" u="none" strike="noStrike" kern="1200" cap="none" spc="0" normalizeH="0" baseline="0" noProof="0">
                <a:ln>
                  <a:noFill/>
                </a:ln>
                <a:effectLst/>
                <a:uLnTx/>
                <a:uFillTx/>
                <a:latin typeface="Calibri"/>
                <a:ea typeface="黑体"/>
                <a:cs typeface="+mn-cs"/>
              </a:rPr>
              <a:t>的类型，常见的取值，如下表所示：</a:t>
            </a:r>
            <a:endParaRPr kumimoji="0" lang="zh-CN" altLang="en-US" sz="1600" b="0" i="0" u="none" strike="noStrike" kern="1200" cap="none" spc="0" normalizeH="0" baseline="0" noProof="0">
              <a:ln>
                <a:noFill/>
              </a:ln>
              <a:effectLst/>
              <a:uLnTx/>
              <a:uFillTx/>
              <a:latin typeface="Calibri"/>
              <a:ea typeface="黑体"/>
              <a:cs typeface="+mn-cs"/>
            </a:endParaRPr>
          </a:p>
        </p:txBody>
      </p:sp>
      <p:pic>
        <p:nvPicPr>
          <p:cNvPr id="5" name="图片 4"/>
          <p:cNvPicPr>
            <a:picLocks noChangeAspect="1"/>
          </p:cNvPicPr>
          <p:nvPr/>
        </p:nvPicPr>
        <p:blipFill>
          <a:blip r:embed="rId1"/>
          <a:stretch>
            <a:fillRect/>
          </a:stretch>
        </p:blipFill>
        <p:spPr>
          <a:xfrm>
            <a:off x="1005832" y="2474891"/>
            <a:ext cx="9333922" cy="3140459"/>
          </a:xfrm>
          <a:prstGeom prst="rect">
            <a:avLst/>
          </a:prstGeom>
        </p:spPr>
      </p:pic>
    </p:spTree>
  </p:cSld>
  <p:clrMapOvr>
    <a:masterClrMapping/>
  </p:clrMapOvr>
</p:sld>
</file>

<file path=ppt/slides/slide3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 </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之 </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type</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890373" y="1880682"/>
            <a:ext cx="944938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type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显示的是访问类型，是较为重要的一个指标，可取值为：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3" name="图片 2"/>
          <p:cNvPicPr>
            <a:picLocks noChangeAspect="1"/>
          </p:cNvPicPr>
          <p:nvPr/>
        </p:nvPicPr>
        <p:blipFill>
          <a:blip r:embed="rId1"/>
          <a:stretch>
            <a:fillRect/>
          </a:stretch>
        </p:blipFill>
        <p:spPr>
          <a:xfrm>
            <a:off x="932201" y="2352255"/>
            <a:ext cx="9365724" cy="3712898"/>
          </a:xfrm>
          <a:prstGeom prst="rect">
            <a:avLst/>
          </a:prstGeom>
        </p:spPr>
      </p:pic>
      <p:sp>
        <p:nvSpPr>
          <p:cNvPr id="10" name="文本框 9"/>
          <p:cNvSpPr txBox="1"/>
          <p:nvPr/>
        </p:nvSpPr>
        <p:spPr>
          <a:xfrm>
            <a:off x="890372" y="6198172"/>
            <a:ext cx="11301627" cy="338554"/>
          </a:xfrm>
          <a:prstGeom prst="rect">
            <a:avLst/>
          </a:prstGeom>
          <a:noFill/>
        </p:spPr>
        <p:txBody>
          <a:bodyPr wrap="square">
            <a:spAutoFit/>
          </a:bodyPr>
          <a:lstStyle/>
          <a:p>
            <a:r>
              <a:rPr lang="zh-CN" altLang="en-US" sz="1600">
                <a:solidFill>
                  <a:srgbClr val="000000"/>
                </a:solidFill>
                <a:effectLst/>
                <a:highlight>
                  <a:srgbClr val="FFFF00"/>
                </a:highlight>
                <a:latin typeface="Alibaba PuHuiTi B"/>
              </a:rPr>
              <a:t>结果</a:t>
            </a:r>
            <a:r>
              <a:rPr lang="zh-CN" altLang="en-US" sz="1600" b="1">
                <a:solidFill>
                  <a:srgbClr val="000080"/>
                </a:solidFill>
                <a:effectLst/>
                <a:highlight>
                  <a:srgbClr val="FFFF00"/>
                </a:highlight>
                <a:latin typeface="Alibaba PuHuiTi B"/>
              </a:rPr>
              <a:t>值</a:t>
            </a:r>
            <a:r>
              <a:rPr lang="zh-CN" altLang="en-US" sz="1600">
                <a:solidFill>
                  <a:srgbClr val="000000"/>
                </a:solidFill>
                <a:effectLst/>
                <a:highlight>
                  <a:srgbClr val="FFFF00"/>
                </a:highlight>
                <a:latin typeface="Alibaba PuHuiTi B"/>
              </a:rPr>
              <a:t>从最</a:t>
            </a:r>
            <a:r>
              <a:rPr lang="zh-CN" altLang="en-US" sz="1600" b="1">
                <a:solidFill>
                  <a:srgbClr val="000080"/>
                </a:solidFill>
                <a:effectLst/>
                <a:highlight>
                  <a:srgbClr val="FFFF00"/>
                </a:highlight>
                <a:latin typeface="Alibaba PuHuiTi B"/>
              </a:rPr>
              <a:t>好</a:t>
            </a:r>
            <a:r>
              <a:rPr lang="zh-CN" altLang="en-US" sz="1600">
                <a:solidFill>
                  <a:srgbClr val="000000"/>
                </a:solidFill>
                <a:effectLst/>
                <a:highlight>
                  <a:srgbClr val="FFFF00"/>
                </a:highlight>
                <a:latin typeface="Alibaba PuHuiTi B"/>
              </a:rPr>
              <a:t>到最坏以此</a:t>
            </a:r>
            <a:r>
              <a:rPr lang="zh-CN" altLang="en-US" sz="1600" b="1">
                <a:solidFill>
                  <a:srgbClr val="000080"/>
                </a:solidFill>
                <a:effectLst/>
                <a:highlight>
                  <a:srgbClr val="FFFF00"/>
                </a:highlight>
                <a:latin typeface="Alibaba PuHuiTi B"/>
              </a:rPr>
              <a:t>是</a:t>
            </a:r>
            <a:r>
              <a:rPr lang="zh-CN" altLang="en-US" sz="1600">
                <a:solidFill>
                  <a:srgbClr val="000000"/>
                </a:solidFill>
                <a:effectLst/>
                <a:highlight>
                  <a:srgbClr val="FFFF00"/>
                </a:highlight>
                <a:latin typeface="Alibaba PuHuiTi B"/>
              </a:rPr>
              <a:t>：</a:t>
            </a:r>
            <a:r>
              <a:rPr lang="en-US" altLang="zh-CN" sz="1600">
                <a:solidFill>
                  <a:srgbClr val="000000"/>
                </a:solidFill>
                <a:effectLst/>
                <a:highlight>
                  <a:srgbClr val="FFFF00"/>
                </a:highlight>
                <a:latin typeface="Alibaba PuHuiTi B"/>
              </a:rPr>
              <a:t>system &gt; const &gt; eq_ref &gt; ref &gt; range &gt; index &gt; ALL</a:t>
            </a:r>
            <a:endParaRPr lang="zh-CN" altLang="en-US" sz="1600">
              <a:effectLst/>
              <a:highlight>
                <a:srgbClr val="FFFF00"/>
              </a:highlight>
              <a:latin typeface="Alibaba PuHuiTi B"/>
            </a:endParaRPr>
          </a:p>
        </p:txBody>
      </p:sp>
    </p:spTree>
  </p:cSld>
  <p:clrMapOvr>
    <a:masterClrMapping/>
  </p:clrMapOvr>
</p:sld>
</file>

<file path=ppt/slides/slide3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其他指标字段</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890373" y="1880682"/>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a:solidFill>
                  <a:srgbClr val="FF0000"/>
                </a:solidFill>
                <a:latin typeface="Calibri"/>
                <a:ea typeface="黑体"/>
              </a:rPr>
              <a:t>E</a:t>
            </a:r>
            <a:r>
              <a:rPr kumimoji="0" lang="en-US" altLang="zh-CN" b="0" i="0" u="none" strike="noStrike" kern="1200" cap="none" spc="0" normalizeH="0" baseline="0" noProof="0">
                <a:ln>
                  <a:noFill/>
                </a:ln>
                <a:solidFill>
                  <a:srgbClr val="FF0000"/>
                </a:solidFill>
                <a:effectLst/>
                <a:uLnTx/>
                <a:uFillTx/>
                <a:latin typeface="Calibri"/>
                <a:ea typeface="黑体"/>
                <a:cs typeface="+mn-cs"/>
              </a:rPr>
              <a:t>xplain </a:t>
            </a:r>
            <a:r>
              <a:rPr kumimoji="0" lang="zh-CN" altLang="en-US"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b="0" i="0" u="none" strike="noStrike" kern="1200" cap="none" spc="0" normalizeH="0" baseline="0" noProof="0">
                <a:ln>
                  <a:noFill/>
                </a:ln>
                <a:solidFill>
                  <a:srgbClr val="FF0000"/>
                </a:solidFill>
                <a:effectLst/>
                <a:uLnTx/>
                <a:uFillTx/>
                <a:latin typeface="Calibri"/>
                <a:ea typeface="黑体"/>
                <a:cs typeface="+mn-cs"/>
              </a:rPr>
              <a:t>table</a:t>
            </a:r>
            <a:r>
              <a:rPr kumimoji="0" lang="zh-CN" altLang="en-US" b="0" i="0" u="none" strike="noStrike" kern="1200" cap="none" spc="0" normalizeH="0" baseline="0" noProof="0">
                <a:ln>
                  <a:noFill/>
                </a:ln>
                <a:solidFill>
                  <a:srgbClr val="FF0000"/>
                </a:solidFill>
                <a:effectLst/>
                <a:uLnTx/>
                <a:uFillTx/>
                <a:latin typeface="Calibri"/>
                <a:ea typeface="黑体"/>
                <a:cs typeface="+mn-cs"/>
              </a:rPr>
              <a:t> </a:t>
            </a:r>
            <a:endParaRPr kumimoji="0" lang="zh-CN" altLang="en-US"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890373" y="4055015"/>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a:solidFill>
                  <a:srgbClr val="FF0000"/>
                </a:solidFill>
                <a:latin typeface="Calibri"/>
                <a:ea typeface="黑体"/>
              </a:rPr>
              <a:t>Explain </a:t>
            </a:r>
            <a:r>
              <a:rPr lang="zh-CN" altLang="en-US">
                <a:solidFill>
                  <a:srgbClr val="FF0000"/>
                </a:solidFill>
                <a:latin typeface="Calibri"/>
                <a:ea typeface="黑体"/>
              </a:rPr>
              <a:t>之  </a:t>
            </a:r>
            <a:r>
              <a:rPr lang="en-US" altLang="zh-CN">
                <a:solidFill>
                  <a:srgbClr val="FF0000"/>
                </a:solidFill>
                <a:latin typeface="Calibri"/>
                <a:ea typeface="黑体"/>
              </a:rPr>
              <a:t>key</a:t>
            </a:r>
            <a:endParaRPr kumimoji="0" lang="zh-CN" altLang="en-US"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1104958" y="2345955"/>
            <a:ext cx="5243088" cy="584775"/>
          </a:xfrm>
          <a:prstGeom prst="rect">
            <a:avLst/>
          </a:prstGeom>
          <a:noFill/>
        </p:spPr>
        <p:txBody>
          <a:bodyPr wrap="square">
            <a:spAutoFit/>
          </a:bodyPr>
          <a:lstStyle/>
          <a:p>
            <a:r>
              <a:rPr lang="zh-CN" altLang="en-US" sz="1600">
                <a:ea typeface="Alibaba PuHuiTi B"/>
              </a:rPr>
              <a:t>显示这一步所访问数据库中表名称有时不是真实的表名字，可能是简称，</a:t>
            </a:r>
            <a:endParaRPr lang="zh-CN" altLang="en-US" sz="1600">
              <a:ea typeface="Alibaba PuHuiTi B"/>
            </a:endParaRPr>
          </a:p>
        </p:txBody>
      </p:sp>
      <p:sp>
        <p:nvSpPr>
          <p:cNvPr id="12" name="文本框 11"/>
          <p:cNvSpPr txBox="1"/>
          <p:nvPr/>
        </p:nvSpPr>
        <p:spPr>
          <a:xfrm>
            <a:off x="1031050" y="4606938"/>
            <a:ext cx="10814364" cy="1600438"/>
          </a:xfrm>
          <a:prstGeom prst="rect">
            <a:avLst/>
          </a:prstGeom>
          <a:noFill/>
        </p:spPr>
        <p:txBody>
          <a:bodyPr wrap="square">
            <a:spAutoFit/>
          </a:bodyPr>
          <a:lstStyle/>
          <a:p>
            <a:r>
              <a:rPr lang="zh-CN" altLang="en-US" sz="1600">
                <a:ea typeface="Alibaba PuHuiTi B"/>
              </a:rPr>
              <a:t>possible_keys : 显示可能应用在这张表的索引， 一个或多个。 </a:t>
            </a:r>
            <a:endParaRPr lang="zh-CN" altLang="en-US" sz="1600">
              <a:ea typeface="Alibaba PuHuiTi B"/>
            </a:endParaRPr>
          </a:p>
          <a:p>
            <a:endParaRPr lang="zh-CN" altLang="en-US" sz="1600">
              <a:ea typeface="Alibaba PuHuiTi B"/>
            </a:endParaRPr>
          </a:p>
          <a:p>
            <a:r>
              <a:rPr lang="zh-CN" altLang="en-US" sz="1600">
                <a:ea typeface="Alibaba PuHuiTi B"/>
              </a:rPr>
              <a:t>key ： 实际使用的索引， 如果为NULL， 则没有使用索引。</a:t>
            </a:r>
            <a:endParaRPr lang="zh-CN" altLang="en-US" sz="1600">
              <a:ea typeface="Alibaba PuHuiTi B"/>
            </a:endParaRPr>
          </a:p>
          <a:p>
            <a:endParaRPr lang="zh-CN" altLang="en-US" sz="1600">
              <a:ea typeface="Alibaba PuHuiTi B"/>
            </a:endParaRPr>
          </a:p>
          <a:p>
            <a:r>
              <a:rPr lang="zh-CN" altLang="en-US" sz="1600">
                <a:ea typeface="Alibaba PuHuiTi B"/>
              </a:rPr>
              <a:t>key_len : 表示索引中使用的字节数， 该值为索引字段最大可能长度，并非实际使用长度，在不损失精确性的前提下， 长度越短越好 </a:t>
            </a:r>
            <a:r>
              <a:rPr lang="zh-CN" altLang="en-US"/>
              <a:t>。</a:t>
            </a:r>
            <a:endParaRPr lang="zh-CN" altLang="en-US"/>
          </a:p>
        </p:txBody>
      </p:sp>
      <p:sp>
        <p:nvSpPr>
          <p:cNvPr id="14" name="文本框 13"/>
          <p:cNvSpPr txBox="1"/>
          <p:nvPr/>
        </p:nvSpPr>
        <p:spPr>
          <a:xfrm>
            <a:off x="890373" y="2920391"/>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b="0" i="0" u="none" strike="noStrike" kern="1200" cap="none" spc="0" normalizeH="0" baseline="0" noProof="0">
                <a:ln>
                  <a:noFill/>
                </a:ln>
                <a:solidFill>
                  <a:srgbClr val="FF0000"/>
                </a:solidFill>
                <a:effectLst/>
                <a:uLnTx/>
                <a:uFillTx/>
                <a:latin typeface="Calibri"/>
                <a:ea typeface="黑体"/>
                <a:cs typeface="+mn-cs"/>
              </a:rPr>
              <a:t>explain </a:t>
            </a:r>
            <a:r>
              <a:rPr kumimoji="0" lang="zh-CN" altLang="en-US"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b="0" i="0" u="none" strike="noStrike" kern="1200" cap="none" spc="0" normalizeH="0" baseline="0" noProof="0">
                <a:ln>
                  <a:noFill/>
                </a:ln>
                <a:solidFill>
                  <a:srgbClr val="FF0000"/>
                </a:solidFill>
                <a:effectLst/>
                <a:uLnTx/>
                <a:uFillTx/>
                <a:latin typeface="Calibri"/>
                <a:ea typeface="黑体"/>
                <a:cs typeface="+mn-cs"/>
              </a:rPr>
              <a:t>rows</a:t>
            </a:r>
            <a:endParaRPr kumimoji="0" lang="zh-CN" altLang="en-US" b="0" i="0" u="none" strike="noStrike" kern="1200" cap="none" spc="0" normalizeH="0" baseline="0" noProof="0">
              <a:ln>
                <a:noFill/>
              </a:ln>
              <a:solidFill>
                <a:srgbClr val="FF0000"/>
              </a:solidFill>
              <a:effectLst/>
              <a:uLnTx/>
              <a:uFillTx/>
              <a:latin typeface="Calibri"/>
              <a:ea typeface="黑体"/>
              <a:cs typeface="+mn-cs"/>
            </a:endParaRPr>
          </a:p>
        </p:txBody>
      </p:sp>
      <p:sp>
        <p:nvSpPr>
          <p:cNvPr id="16" name="文本框 15"/>
          <p:cNvSpPr txBox="1"/>
          <p:nvPr/>
        </p:nvSpPr>
        <p:spPr>
          <a:xfrm>
            <a:off x="1104958" y="3503092"/>
            <a:ext cx="6129196" cy="338554"/>
          </a:xfrm>
          <a:prstGeom prst="rect">
            <a:avLst/>
          </a:prstGeom>
          <a:noFill/>
        </p:spPr>
        <p:txBody>
          <a:bodyPr wrap="square">
            <a:spAutoFit/>
          </a:bodyPr>
          <a:lstStyle/>
          <a:p>
            <a:r>
              <a:rPr lang="zh-CN" altLang="en-US" sz="1600"/>
              <a:t>扫描行的数量。</a:t>
            </a:r>
            <a:endParaRPr lang="zh-CN" altLang="en-US" sz="1600"/>
          </a:p>
        </p:txBody>
      </p:sp>
      <p:pic>
        <p:nvPicPr>
          <p:cNvPr id="2051"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623596" y="2350475"/>
            <a:ext cx="4827500" cy="305668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a:spcBef>
                <a:spcPts val="360"/>
              </a:spcBef>
              <a:spcAft>
                <a:spcPts val="360"/>
              </a:spcAft>
              <a:buFont typeface="Wingdings" panose="05000000000000000000" pitchFamily="2" charset="2"/>
              <a:buChar char="u"/>
            </a:pPr>
            <a:r>
              <a:rPr lang="zh-CN" altLang="en-US" dirty="0">
                <a:solidFill>
                  <a:srgbClr val="333333"/>
                </a:solidFill>
                <a:latin typeface="Helvetica Neue" panose="02000503000000020004"/>
              </a:rPr>
              <a:t> </a:t>
            </a:r>
            <a:r>
              <a:rPr lang="en-US" altLang="zh-CN" dirty="0">
                <a:solidFill>
                  <a:srgbClr val="333333"/>
                </a:solidFill>
                <a:latin typeface="Helvetica Neue" panose="02000503000000020004"/>
              </a:rPr>
              <a:t>SQL</a:t>
            </a:r>
            <a:r>
              <a:rPr lang="zh-CN" altLang="en-US" b="0" i="0" dirty="0">
                <a:solidFill>
                  <a:srgbClr val="333333"/>
                </a:solidFill>
                <a:effectLst/>
                <a:latin typeface="Helvetica Neue" panose="02000503000000020004"/>
              </a:rPr>
              <a:t>全称：</a:t>
            </a:r>
            <a:r>
              <a:rPr lang="en-US" altLang="zh-CN" b="0" i="0" dirty="0">
                <a:solidFill>
                  <a:srgbClr val="333333"/>
                </a:solidFill>
                <a:effectLst/>
                <a:latin typeface="Helvetica Neue" panose="02000503000000020004"/>
              </a:rPr>
              <a:t> Structured Query Language</a:t>
            </a:r>
            <a:r>
              <a:rPr lang="zh-CN" altLang="en-US" b="0" i="0" dirty="0">
                <a:solidFill>
                  <a:srgbClr val="333333"/>
                </a:solidFill>
                <a:effectLst/>
                <a:latin typeface="Helvetica Neue" panose="02000503000000020004"/>
              </a:rPr>
              <a:t>，是结构化查询语言，</a:t>
            </a:r>
            <a:r>
              <a:rPr lang="zh-CN" altLang="zh-CN" dirty="0"/>
              <a:t>用于</a:t>
            </a:r>
            <a:r>
              <a:rPr lang="zh-CN" altLang="zh-CN" dirty="0">
                <a:solidFill>
                  <a:srgbClr val="FF0000"/>
                </a:solidFill>
              </a:rPr>
              <a:t>访问和处理数据库的标准的计算机语言</a:t>
            </a:r>
            <a:r>
              <a:rPr lang="zh-CN" altLang="en-US" dirty="0"/>
              <a:t>。</a:t>
            </a:r>
            <a:endParaRPr lang="en-US" altLang="zh-CN" dirty="0"/>
          </a:p>
          <a:p>
            <a:pPr marL="0" indent="0">
              <a:spcBef>
                <a:spcPts val="360"/>
              </a:spcBef>
              <a:spcAft>
                <a:spcPts val="360"/>
              </a:spcAft>
              <a:buNone/>
            </a:pPr>
            <a:r>
              <a:rPr lang="en-US" altLang="zh-CN" dirty="0"/>
              <a:t>     SQL</a:t>
            </a:r>
            <a:r>
              <a:rPr lang="zh-CN" altLang="en-US" dirty="0"/>
              <a:t>语言</a:t>
            </a:r>
            <a:r>
              <a:rPr lang="en-US" altLang="zh-CN" dirty="0"/>
              <a:t>1974</a:t>
            </a:r>
            <a:r>
              <a:rPr lang="zh-CN" altLang="en-US" dirty="0"/>
              <a:t>年由</a:t>
            </a:r>
            <a:r>
              <a:rPr lang="en-US" altLang="zh-CN" dirty="0"/>
              <a:t>Boyce</a:t>
            </a:r>
            <a:r>
              <a:rPr lang="zh-CN" altLang="en-US" dirty="0"/>
              <a:t>和</a:t>
            </a:r>
            <a:r>
              <a:rPr lang="en-US" altLang="zh-CN" dirty="0"/>
              <a:t>Chamberlin</a:t>
            </a:r>
            <a:r>
              <a:rPr lang="zh-CN" altLang="en-US" dirty="0"/>
              <a:t>提出，并首先在</a:t>
            </a:r>
            <a:r>
              <a:rPr lang="en-US" altLang="zh-CN" dirty="0"/>
              <a:t>IBM</a:t>
            </a:r>
            <a:r>
              <a:rPr lang="zh-CN" altLang="en-US" dirty="0"/>
              <a:t>公司研制的关系数据库系统</a:t>
            </a:r>
            <a:r>
              <a:rPr lang="en-US" altLang="zh-CN" dirty="0" err="1"/>
              <a:t>SystemR</a:t>
            </a:r>
            <a:r>
              <a:rPr lang="zh-CN" altLang="en-US" dirty="0"/>
              <a:t>上实现。</a:t>
            </a:r>
            <a:endParaRPr lang="en-US" altLang="zh-CN" dirty="0"/>
          </a:p>
          <a:p>
            <a:pPr marL="0" indent="0">
              <a:spcBef>
                <a:spcPts val="360"/>
              </a:spcBef>
              <a:spcAft>
                <a:spcPts val="360"/>
              </a:spcAft>
              <a:buNone/>
            </a:pPr>
            <a:endParaRPr lang="en-US" altLang="zh-CN" dirty="0"/>
          </a:p>
          <a:p>
            <a:pPr>
              <a:spcBef>
                <a:spcPts val="360"/>
              </a:spcBef>
              <a:spcAft>
                <a:spcPts val="360"/>
              </a:spcAft>
              <a:buFont typeface="Wingdings" panose="05000000000000000000" pitchFamily="2" charset="2"/>
              <a:buChar char="u"/>
            </a:pPr>
            <a:r>
              <a:rPr lang="zh-CN" altLang="zh-CN" dirty="0"/>
              <a:t>美国国家标准局</a:t>
            </a:r>
            <a:r>
              <a:rPr lang="en-US" altLang="zh-CN" dirty="0"/>
              <a:t>(ANSI)</a:t>
            </a:r>
            <a:r>
              <a:rPr lang="zh-CN" altLang="zh-CN" dirty="0"/>
              <a:t>开始着手制定</a:t>
            </a:r>
            <a:r>
              <a:rPr lang="en-US" altLang="zh-CN" dirty="0"/>
              <a:t>SQL</a:t>
            </a:r>
            <a:r>
              <a:rPr lang="zh-CN" altLang="zh-CN" dirty="0"/>
              <a:t>标准，并在</a:t>
            </a:r>
            <a:r>
              <a:rPr lang="en-US" altLang="zh-CN" dirty="0"/>
              <a:t>1986</a:t>
            </a:r>
            <a:r>
              <a:rPr lang="zh-CN" altLang="zh-CN" dirty="0"/>
              <a:t>年</a:t>
            </a:r>
            <a:r>
              <a:rPr lang="en-US" altLang="zh-CN" dirty="0"/>
              <a:t>10</a:t>
            </a:r>
            <a:r>
              <a:rPr lang="zh-CN" altLang="zh-CN" dirty="0"/>
              <a:t>月公布了最早的</a:t>
            </a:r>
            <a:r>
              <a:rPr lang="en-US" altLang="zh-CN" dirty="0"/>
              <a:t>SQL</a:t>
            </a:r>
            <a:r>
              <a:rPr lang="zh-CN" altLang="zh-CN" dirty="0"/>
              <a:t>标准</a:t>
            </a:r>
            <a:r>
              <a:rPr lang="zh-CN" altLang="en-US" dirty="0"/>
              <a:t>，</a:t>
            </a:r>
            <a:r>
              <a:rPr lang="zh-CN" altLang="zh-CN" dirty="0"/>
              <a:t>扩展的标准版本是</a:t>
            </a:r>
            <a:r>
              <a:rPr lang="en-US" altLang="zh-CN" dirty="0"/>
              <a:t>1989</a:t>
            </a:r>
            <a:r>
              <a:rPr lang="zh-CN" altLang="zh-CN" dirty="0"/>
              <a:t>年发表的</a:t>
            </a:r>
            <a:r>
              <a:rPr lang="en-US" altLang="zh-CN" dirty="0"/>
              <a:t>SQL-89</a:t>
            </a:r>
            <a:r>
              <a:rPr lang="zh-CN" altLang="zh-CN" dirty="0"/>
              <a:t>，之后还有</a:t>
            </a:r>
            <a:r>
              <a:rPr lang="en-US" altLang="zh-CN" dirty="0"/>
              <a:t>1992</a:t>
            </a:r>
            <a:r>
              <a:rPr lang="zh-CN" altLang="zh-CN" dirty="0"/>
              <a:t>年制定的版本</a:t>
            </a:r>
            <a:r>
              <a:rPr lang="en-US" altLang="zh-CN" dirty="0"/>
              <a:t>SQL-92</a:t>
            </a:r>
            <a:r>
              <a:rPr lang="zh-CN" altLang="zh-CN" dirty="0"/>
              <a:t>和</a:t>
            </a:r>
            <a:r>
              <a:rPr lang="en-US" altLang="zh-CN" dirty="0"/>
              <a:t>1999</a:t>
            </a:r>
            <a:r>
              <a:rPr lang="zh-CN" altLang="zh-CN" dirty="0"/>
              <a:t>年</a:t>
            </a:r>
            <a:r>
              <a:rPr lang="en-US" altLang="zh-CN" dirty="0"/>
              <a:t>ISO</a:t>
            </a:r>
            <a:r>
              <a:rPr lang="zh-CN" altLang="zh-CN" dirty="0"/>
              <a:t>发布的版本</a:t>
            </a:r>
            <a:r>
              <a:rPr lang="en-US" altLang="zh-CN" dirty="0"/>
              <a:t>SQL-99</a:t>
            </a:r>
            <a:r>
              <a:rPr lang="zh-CN" altLang="zh-CN" dirty="0"/>
              <a:t>。</a:t>
            </a:r>
            <a:endParaRPr lang="en-US" altLang="zh-CN" dirty="0"/>
          </a:p>
          <a:p>
            <a:pPr>
              <a:spcBef>
                <a:spcPts val="360"/>
              </a:spcBef>
              <a:spcAft>
                <a:spcPts val="360"/>
              </a:spcAft>
              <a:buFont typeface="Wingdings" panose="05000000000000000000" pitchFamily="2" charset="2"/>
              <a:buChar char="u"/>
            </a:pPr>
            <a:endParaRPr lang="en-US" altLang="zh-CN" dirty="0"/>
          </a:p>
          <a:p>
            <a:pPr>
              <a:spcBef>
                <a:spcPts val="360"/>
              </a:spcBef>
              <a:spcAft>
                <a:spcPts val="360"/>
              </a:spcAft>
              <a:buFont typeface="Wingdings" panose="05000000000000000000" pitchFamily="2" charset="2"/>
              <a:buChar char="u"/>
            </a:pPr>
            <a:r>
              <a:rPr lang="zh-CN" altLang="en-US" dirty="0"/>
              <a:t> </a:t>
            </a:r>
            <a:r>
              <a:rPr lang="en-US" altLang="zh-CN" dirty="0"/>
              <a:t>SQL</a:t>
            </a:r>
            <a:r>
              <a:rPr lang="zh-CN" altLang="zh-CN" dirty="0"/>
              <a:t>标准几经修改和完善，其功能更加强大，但目前很多数据库系统只支持</a:t>
            </a:r>
            <a:r>
              <a:rPr lang="en-US" altLang="zh-CN" dirty="0"/>
              <a:t>SQL-99</a:t>
            </a:r>
            <a:r>
              <a:rPr lang="zh-CN" altLang="zh-CN" dirty="0"/>
              <a:t>的部分特征，而大部分数据库系统都能支持</a:t>
            </a:r>
            <a:r>
              <a:rPr lang="en-US" altLang="zh-CN" dirty="0"/>
              <a:t>1992</a:t>
            </a:r>
            <a:r>
              <a:rPr lang="zh-CN" altLang="zh-CN" dirty="0"/>
              <a:t>年制定的</a:t>
            </a:r>
            <a:r>
              <a:rPr lang="en-US" altLang="zh-CN" dirty="0"/>
              <a:t>SQL-92</a:t>
            </a:r>
            <a:r>
              <a:rPr lang="zh-CN" altLang="zh-CN" dirty="0"/>
              <a:t>。</a:t>
            </a:r>
            <a:endParaRPr lang="zh-CN" altLang="zh-CN" dirty="0"/>
          </a:p>
          <a:p>
            <a:pPr marL="0" indent="0">
              <a:buNone/>
            </a:pPr>
            <a:endParaRPr lang="en-US" altLang="zh-CN" dirty="0"/>
          </a:p>
        </p:txBody>
      </p:sp>
      <p:sp>
        <p:nvSpPr>
          <p:cNvPr id="3" name="标题 2"/>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a:t>
            </a:r>
            <a:r>
              <a:rPr lang="en-US" altLang="zh-CN" sz="1800" b="1">
                <a:effectLst/>
                <a:latin typeface="微软雅黑" pitchFamily="34" charset="-122"/>
                <a:ea typeface="宋体" pitchFamily="2" charset="-122"/>
                <a:cs typeface="宋体" pitchFamily="2" charset="-122"/>
              </a:rPr>
              <a:t>SQL</a:t>
            </a:r>
            <a:r>
              <a:rPr lang="zh-CN" altLang="zh-CN" sz="1800" b="1">
                <a:effectLst/>
                <a:latin typeface="微软雅黑" pitchFamily="34" charset="-122"/>
                <a:ea typeface="宋体" pitchFamily="2" charset="-122"/>
                <a:cs typeface="宋体" pitchFamily="2" charset="-122"/>
              </a:rPr>
              <a:t>的概述</a:t>
            </a:r>
            <a:endParaRPr lang="zh-CN" altLang="zh-CN" sz="1800" b="1">
              <a:effectLst/>
              <a:latin typeface="微软雅黑" pitchFamily="34" charset="-122"/>
              <a:ea typeface="宋体" pitchFamily="2" charset="-122"/>
              <a:cs typeface="宋体" pitchFamily="2"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i="0">
                <a:solidFill>
                  <a:schemeClr val="accent5"/>
                </a:solidFill>
                <a:effectLst/>
                <a:latin typeface="Helvetica Neue" panose="02000503000000020004"/>
              </a:rPr>
              <a:t>Navicat</a:t>
            </a:r>
            <a:endParaRPr lang="en-US" altLang="zh-CN" b="1" i="0">
              <a:solidFill>
                <a:schemeClr val="accent5"/>
              </a:solidFill>
              <a:effectLst/>
              <a:latin typeface="Helvetica Neue" panose="02000503000000020004"/>
            </a:endParaRPr>
          </a:p>
          <a:p>
            <a:pPr marL="0" indent="0">
              <a:buNone/>
            </a:pPr>
            <a:endParaRPr kumimoji="1" lang="zh-CN" altLang="en-US" sz="1100" dirty="0">
              <a:solidFill>
                <a:schemeClr val="tx1"/>
              </a:solidFill>
            </a:endParaRPr>
          </a:p>
        </p:txBody>
      </p:sp>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p:cNvSpPr txBox="1"/>
          <p:nvPr/>
        </p:nvSpPr>
        <p:spPr>
          <a:xfrm>
            <a:off x="1091929" y="2061423"/>
            <a:ext cx="10279705" cy="646331"/>
          </a:xfrm>
          <a:prstGeom prst="rect">
            <a:avLst/>
          </a:prstGeom>
          <a:noFill/>
        </p:spPr>
        <p:txBody>
          <a:bodyPr wrap="square">
            <a:spAutoFit/>
          </a:bodyPr>
          <a:lstStyle/>
          <a:p>
            <a:r>
              <a:rPr lang="en-US" altLang="zh-CN" b="0" i="0">
                <a:solidFill>
                  <a:srgbClr val="444444"/>
                </a:solidFill>
                <a:effectLst/>
                <a:latin typeface="Helvetica Neue" panose="02000503000000020004"/>
              </a:rPr>
              <a:t>Navicat</a:t>
            </a:r>
            <a:r>
              <a:rPr lang="zh-CN" altLang="en-US" b="0" i="0">
                <a:solidFill>
                  <a:srgbClr val="444444"/>
                </a:solidFill>
                <a:effectLst/>
                <a:latin typeface="Helvetica Neue" panose="02000503000000020004"/>
              </a:rPr>
              <a:t>是一套快速、可靠的数据库管理工具，</a:t>
            </a:r>
            <a:r>
              <a:rPr lang="en-US" altLang="zh-CN" b="0" i="0">
                <a:solidFill>
                  <a:srgbClr val="444444"/>
                </a:solidFill>
                <a:effectLst/>
                <a:latin typeface="Helvetica Neue" panose="02000503000000020004"/>
              </a:rPr>
              <a:t>Navicat </a:t>
            </a:r>
            <a:r>
              <a:rPr lang="zh-CN" altLang="en-US" b="0" i="0">
                <a:solidFill>
                  <a:srgbClr val="444444"/>
                </a:solidFill>
                <a:effectLst/>
                <a:latin typeface="Helvetica Neue" panose="02000503000000020004"/>
              </a:rPr>
              <a:t>是以直觉化的图形用户界面而建的，可以兼容多种数据库</a:t>
            </a:r>
            <a:r>
              <a:rPr lang="en-US" altLang="zh-CN" b="0" i="0">
                <a:solidFill>
                  <a:srgbClr val="444444"/>
                </a:solidFill>
                <a:effectLst/>
                <a:latin typeface="Helvetica Neue" panose="02000503000000020004"/>
              </a:rPr>
              <a:t>,</a:t>
            </a:r>
            <a:r>
              <a:rPr lang="zh-CN" altLang="en-US" b="0" i="0">
                <a:solidFill>
                  <a:srgbClr val="444444"/>
                </a:solidFill>
                <a:effectLst/>
                <a:latin typeface="Helvetica Neue" panose="02000503000000020004"/>
              </a:rPr>
              <a:t>支持多种操作系统。</a:t>
            </a:r>
            <a:endParaRPr lang="zh-CN" altLang="en-US"/>
          </a:p>
        </p:txBody>
      </p:sp>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34256" y="2889752"/>
            <a:ext cx="3096216" cy="3028167"/>
          </a:xfrm>
          <a:prstGeom prst="rect">
            <a:avLst/>
          </a:prstGeom>
        </p:spPr>
      </p:pic>
    </p:spTree>
  </p:cSld>
  <p:clrMapOvr>
    <a:masterClrMapping/>
  </p:clrMapOvr>
</p:sld>
</file>

<file path=ppt/slides/slide4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Explain</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分析执行计划</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其他指标字段</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890373" y="1880682"/>
            <a:ext cx="9449381"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a:ln>
                  <a:noFill/>
                </a:ln>
                <a:solidFill>
                  <a:srgbClr val="FF0000"/>
                </a:solidFill>
                <a:effectLst/>
                <a:uLnTx/>
                <a:uFillTx/>
                <a:latin typeface="Calibri"/>
                <a:ea typeface="黑体"/>
                <a:cs typeface="+mn-cs"/>
              </a:rPr>
              <a:t>Explain</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之 </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extra</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 </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1" name="文本框 10"/>
          <p:cNvSpPr txBox="1"/>
          <p:nvPr/>
        </p:nvSpPr>
        <p:spPr>
          <a:xfrm>
            <a:off x="1069436" y="2412507"/>
            <a:ext cx="6129196"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其他的额外的执行计划信息，在该列展示 。</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pic>
        <p:nvPicPr>
          <p:cNvPr id="7" name="图片 6"/>
          <p:cNvPicPr>
            <a:picLocks noChangeAspect="1"/>
          </p:cNvPicPr>
          <p:nvPr/>
        </p:nvPicPr>
        <p:blipFill>
          <a:blip r:embed="rId1"/>
          <a:stretch>
            <a:fillRect/>
          </a:stretch>
        </p:blipFill>
        <p:spPr>
          <a:xfrm>
            <a:off x="1069436" y="3073371"/>
            <a:ext cx="9310071" cy="2067138"/>
          </a:xfrm>
          <a:prstGeom prst="rect">
            <a:avLst/>
          </a:prstGeom>
        </p:spPr>
      </p:pic>
    </p:spTree>
  </p:cSld>
  <p:clrMapOvr>
    <a:masterClrMapping/>
  </p:clrMapOvr>
</p:sld>
</file>

<file path=ppt/slides/slide4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99096" y="2043400"/>
            <a:ext cx="992974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从</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5.0.37</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版本开始增加了对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profiles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和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语句的支持。</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show profiles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能够在做</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优化时帮助我们了解时间都耗费到哪里去了。。</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0" name="文本框 9"/>
          <p:cNvSpPr txBox="1"/>
          <p:nvPr/>
        </p:nvSpPr>
        <p:spPr>
          <a:xfrm>
            <a:off x="1077056" y="2997731"/>
            <a:ext cx="8585689" cy="369332"/>
          </a:xfrm>
          <a:prstGeom prst="rect">
            <a:avLst/>
          </a:prstGeom>
          <a:noFill/>
        </p:spPr>
        <p:txBody>
          <a:bodyPr wrap="square">
            <a:spAutoFit/>
          </a:bodyPr>
          <a:lstStyle/>
          <a:p>
            <a:r>
              <a:rPr lang="zh-CN" altLang="en-US"/>
              <a:t>通过 have_profiling 参数，能够看到当前MySQL是否支持profile：</a:t>
            </a:r>
            <a:endParaRPr lang="zh-CN" altLang="en-US"/>
          </a:p>
        </p:txBody>
      </p:sp>
      <p:sp>
        <p:nvSpPr>
          <p:cNvPr id="12" name="文本框 11"/>
          <p:cNvSpPr txBox="1"/>
          <p:nvPr/>
        </p:nvSpPr>
        <p:spPr>
          <a:xfrm>
            <a:off x="1191357" y="3552593"/>
            <a:ext cx="9253903" cy="66178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@@have_profiling</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profiling</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1</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开启</a:t>
            </a:r>
            <a:r>
              <a:rPr lang="en-US" altLang="zh-CN" sz="1800">
                <a:solidFill>
                  <a:srgbClr val="008000"/>
                </a:solidFill>
                <a:effectLst/>
                <a:latin typeface="Courier New" panose="02070309020205020404" pitchFamily="49" charset="0"/>
              </a:rPr>
              <a:t>profiling </a:t>
            </a:r>
            <a:r>
              <a:rPr lang="zh-CN" altLang="en-US" sz="1800">
                <a:solidFill>
                  <a:srgbClr val="008000"/>
                </a:solidFill>
                <a:effectLst/>
                <a:latin typeface="Courier New" panose="02070309020205020404" pitchFamily="49" charset="0"/>
              </a:rPr>
              <a:t>开关； </a:t>
            </a:r>
            <a:endParaRPr lang="zh-CN" altLang="en-US">
              <a:effectLst/>
            </a:endParaRPr>
          </a:p>
        </p:txBody>
      </p:sp>
      <p:pic>
        <p:nvPicPr>
          <p:cNvPr id="9" name="图片 8"/>
          <p:cNvPicPr>
            <a:picLocks noChangeAspect="1"/>
          </p:cNvPicPr>
          <p:nvPr/>
        </p:nvPicPr>
        <p:blipFill>
          <a:blip r:embed="rId1"/>
          <a:stretch>
            <a:fillRect/>
          </a:stretch>
        </p:blipFill>
        <p:spPr>
          <a:xfrm>
            <a:off x="1191357" y="4490826"/>
            <a:ext cx="2853105" cy="786060"/>
          </a:xfrm>
          <a:prstGeom prst="rect">
            <a:avLst/>
          </a:prstGeom>
        </p:spPr>
      </p:pic>
    </p:spTree>
  </p:cSld>
  <p:clrMapOvr>
    <a:masterClrMapping/>
  </p:clrMapOvr>
</p:sld>
</file>

<file path=ppt/slides/slide4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19965" y="1897946"/>
            <a:ext cx="992974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profile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我们能够更清楚地了解</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SQL</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执行的过程。首先，我们可以执行一系列的操作</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2" name="文本框 11"/>
          <p:cNvSpPr txBox="1"/>
          <p:nvPr/>
        </p:nvSpPr>
        <p:spPr>
          <a:xfrm>
            <a:off x="1068265" y="2629401"/>
            <a:ext cx="9253903" cy="25853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databases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mydb13_optimize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tables</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id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&lt;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count</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user</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3" name="文本框 12"/>
          <p:cNvSpPr txBox="1"/>
          <p:nvPr/>
        </p:nvSpPr>
        <p:spPr>
          <a:xfrm>
            <a:off x="896248" y="2449390"/>
            <a:ext cx="925390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show profiles;</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文本框 13"/>
          <p:cNvSpPr txBox="1"/>
          <p:nvPr/>
        </p:nvSpPr>
        <p:spPr>
          <a:xfrm>
            <a:off x="798750" y="1892108"/>
            <a:ext cx="96319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执行完上述命令之后，再执行show profiles 指令， 来查看SQL语句执行的耗时</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7" name="图片 6"/>
          <p:cNvPicPr>
            <a:picLocks noChangeAspect="1"/>
          </p:cNvPicPr>
          <p:nvPr/>
        </p:nvPicPr>
        <p:blipFill>
          <a:blip r:embed="rId1"/>
          <a:stretch>
            <a:fillRect/>
          </a:stretch>
        </p:blipFill>
        <p:spPr>
          <a:xfrm>
            <a:off x="896248" y="3287223"/>
            <a:ext cx="5032686" cy="1860424"/>
          </a:xfrm>
          <a:prstGeom prst="rect">
            <a:avLst/>
          </a:prstGeom>
        </p:spPr>
      </p:pic>
    </p:spTree>
  </p:cSld>
  <p:clrMapOvr>
    <a:masterClrMapping/>
  </p:clrMapOvr>
</p:sld>
</file>

<file path=ppt/slides/slide4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19965" y="1897946"/>
            <a:ext cx="992974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olidFill>
                  <a:prstClr val="black"/>
                </a:solidFill>
                <a:latin typeface="Calibri"/>
              </a:rPr>
              <a:t>通过</a:t>
            </a:r>
            <a:r>
              <a:rPr lang="en-US" altLang="zh-CN" sz="1600">
                <a:solidFill>
                  <a:prstClr val="black"/>
                </a:solidFill>
                <a:latin typeface="Calibri"/>
              </a:rPr>
              <a:t>show  profile for  query  query_id </a:t>
            </a:r>
            <a:r>
              <a:rPr lang="zh-CN" altLang="en-US" sz="1600">
                <a:solidFill>
                  <a:prstClr val="black"/>
                </a:solidFill>
                <a:latin typeface="Calibri"/>
              </a:rPr>
              <a:t>语句可以查看到该</a:t>
            </a:r>
            <a:r>
              <a:rPr lang="en-US" altLang="zh-CN" sz="1600">
                <a:solidFill>
                  <a:prstClr val="black"/>
                </a:solidFill>
                <a:latin typeface="Calibri"/>
              </a:rPr>
              <a:t>SQL</a:t>
            </a:r>
            <a:r>
              <a:rPr lang="zh-CN" altLang="en-US" sz="1600">
                <a:solidFill>
                  <a:prstClr val="black"/>
                </a:solidFill>
                <a:latin typeface="Calibri"/>
              </a:rPr>
              <a:t>执行过程中每个线程的状态和消耗的时间：</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2" name="文本框 11"/>
          <p:cNvSpPr txBox="1"/>
          <p:nvPr/>
        </p:nvSpPr>
        <p:spPr>
          <a:xfrm>
            <a:off x="1068265" y="2430288"/>
            <a:ext cx="9253903"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show profile </a:t>
            </a:r>
            <a:r>
              <a:rPr lang="en-US" altLang="zh-CN" sz="1800" b="1">
                <a:solidFill>
                  <a:srgbClr val="0000FF"/>
                </a:solidFill>
                <a:effectLst/>
                <a:latin typeface="Courier New" panose="02070309020205020404" pitchFamily="49" charset="0"/>
              </a:rPr>
              <a:t>for</a:t>
            </a:r>
            <a:r>
              <a:rPr lang="en-US" altLang="zh-CN" sz="1800">
                <a:solidFill>
                  <a:srgbClr val="000000"/>
                </a:solidFill>
                <a:effectLst/>
                <a:latin typeface="Courier New" panose="02070309020205020404" pitchFamily="49" charset="0"/>
              </a:rPr>
              <a:t> query </a:t>
            </a:r>
            <a:r>
              <a:rPr lang="en-US" altLang="zh-CN" sz="1800">
                <a:solidFill>
                  <a:srgbClr val="FF8000"/>
                </a:solidFill>
                <a:effectLst/>
                <a:latin typeface="Courier New" panose="02070309020205020404" pitchFamily="49" charset="0"/>
              </a:rPr>
              <a:t>8</a:t>
            </a:r>
            <a:r>
              <a:rPr lang="en-US" altLang="zh-CN" sz="1800" b="1">
                <a:solidFill>
                  <a:srgbClr val="000080"/>
                </a:solidFill>
                <a:effectLst/>
                <a:latin typeface="Courier New" panose="02070309020205020404" pitchFamily="49" charset="0"/>
              </a:rPr>
              <a:t>;</a:t>
            </a:r>
            <a:endParaRPr lang="en-US" altLang="zh-CN" sz="1800" b="1">
              <a:solidFill>
                <a:srgbClr val="000080"/>
              </a:solidFill>
              <a:effectLst/>
              <a:latin typeface="Courier New" panose="02070309020205020404" pitchFamily="49" charset="0"/>
            </a:endParaRPr>
          </a:p>
        </p:txBody>
      </p:sp>
      <p:pic>
        <p:nvPicPr>
          <p:cNvPr id="8" name="图片 7"/>
          <p:cNvPicPr>
            <a:picLocks noChangeAspect="1"/>
          </p:cNvPicPr>
          <p:nvPr/>
        </p:nvPicPr>
        <p:blipFill>
          <a:blip r:embed="rId1"/>
          <a:stretch>
            <a:fillRect/>
          </a:stretch>
        </p:blipFill>
        <p:spPr>
          <a:xfrm>
            <a:off x="1068265" y="2993408"/>
            <a:ext cx="3132509" cy="3657244"/>
          </a:xfrm>
          <a:prstGeom prst="rect">
            <a:avLst/>
          </a:prstGeom>
        </p:spPr>
      </p:pic>
    </p:spTree>
  </p:cSld>
  <p:clrMapOvr>
    <a:masterClrMapping/>
  </p:clrMapOvr>
</p:sld>
</file>

<file path=ppt/slides/slide4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p:cNvSpPr txBox="1"/>
          <p:nvPr/>
        </p:nvSpPr>
        <p:spPr>
          <a:xfrm>
            <a:off x="1018761" y="2648255"/>
            <a:ext cx="9253903"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show profile cpu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for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query </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133</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p:txBody>
      </p:sp>
      <p:pic>
        <p:nvPicPr>
          <p:cNvPr id="9" name="图片 8"/>
          <p:cNvPicPr>
            <a:picLocks noChangeAspect="1"/>
          </p:cNvPicPr>
          <p:nvPr/>
        </p:nvPicPr>
        <p:blipFill>
          <a:blip r:embed="rId1"/>
          <a:stretch>
            <a:fillRect/>
          </a:stretch>
        </p:blipFill>
        <p:spPr>
          <a:xfrm>
            <a:off x="1018761" y="3183121"/>
            <a:ext cx="4036638" cy="3563699"/>
          </a:xfrm>
          <a:prstGeom prst="rect">
            <a:avLst/>
          </a:prstGeom>
        </p:spPr>
      </p:pic>
    </p:spTree>
  </p:cSld>
  <p:clrMapOvr>
    <a:masterClrMapping/>
  </p:clrMapOvr>
</p:sld>
</file>

<file path=ppt/slides/slide4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7" name="图片 6"/>
          <p:cNvPicPr>
            <a:picLocks noChangeAspect="1"/>
          </p:cNvPicPr>
          <p:nvPr/>
        </p:nvPicPr>
        <p:blipFill>
          <a:blip r:embed="rId1"/>
          <a:stretch>
            <a:fillRect/>
          </a:stretch>
        </p:blipFill>
        <p:spPr>
          <a:xfrm>
            <a:off x="1141854" y="2852242"/>
            <a:ext cx="9357774" cy="1955830"/>
          </a:xfrm>
          <a:prstGeom prst="rect">
            <a:avLst/>
          </a:prstGeom>
        </p:spPr>
      </p:pic>
    </p:spTree>
  </p:cSld>
  <p:clrMapOvr>
    <a:masterClrMapping/>
  </p:clrMapOvr>
</p:sld>
</file>

<file path=ppt/slides/slide4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show profile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在获取到最消耗时间的线程状态后，</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支持进一步选择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all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block io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context switch</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page faults</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等明细类型类查看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在使用什么资源上耗费了过高的时间。例如，选择查看</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CPU</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的耗费时间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7" name="图片 6"/>
          <p:cNvPicPr>
            <a:picLocks noChangeAspect="1"/>
          </p:cNvPicPr>
          <p:nvPr/>
        </p:nvPicPr>
        <p:blipFill>
          <a:blip r:embed="rId1"/>
          <a:stretch>
            <a:fillRect/>
          </a:stretch>
        </p:blipFill>
        <p:spPr>
          <a:xfrm>
            <a:off x="1141854" y="2852242"/>
            <a:ext cx="9357774" cy="1955830"/>
          </a:xfrm>
          <a:prstGeom prst="rect">
            <a:avLst/>
          </a:prstGeom>
        </p:spPr>
      </p:pic>
    </p:spTree>
  </p:cSld>
  <p:clrMapOvr>
    <a:masterClrMapping/>
  </p:clrMapOvr>
</p:sld>
</file>

<file path=ppt/slides/slide4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19965" y="1897946"/>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MySQL5.6</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提供了对</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的跟踪</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文件能够进一步了解为什么优化器选择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A</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计划</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而不是选择</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B</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计划</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400300" y="2563403"/>
            <a:ext cx="7391400" cy="35528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19965" y="1897946"/>
            <a:ext cx="1056888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打开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 设置格式为 </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JSON</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，并设置</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最大能够使用的内存大小，避免解析过程中因为默认内存过小而不能够完整展示。</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919965" y="2856803"/>
            <a:ext cx="10207869" cy="64633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optimizer_trace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"enabled=on"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end_markers_in_json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on</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optimizer_trace_max_mem_size</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1000000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8" name="文本框 7"/>
          <p:cNvSpPr txBox="1"/>
          <p:nvPr/>
        </p:nvSpPr>
        <p:spPr>
          <a:xfrm>
            <a:off x="804496" y="3807042"/>
            <a:ext cx="6128238" cy="369332"/>
          </a:xfrm>
          <a:prstGeom prst="rect">
            <a:avLst/>
          </a:prstGeom>
          <a:noFill/>
        </p:spPr>
        <p:txBody>
          <a:bodyPr wrap="square">
            <a:spAutoFit/>
          </a:bodyPr>
          <a:lstStyle/>
          <a:p>
            <a:r>
              <a:rPr lang="zh-CN" altLang="en-US"/>
              <a:t>执行SQL语句 ：</a:t>
            </a:r>
            <a:endParaRPr lang="zh-CN" altLang="en-US"/>
          </a:p>
        </p:txBody>
      </p:sp>
      <p:sp>
        <p:nvSpPr>
          <p:cNvPr id="10" name="文本框 9"/>
          <p:cNvSpPr txBox="1"/>
          <p:nvPr/>
        </p:nvSpPr>
        <p:spPr>
          <a:xfrm>
            <a:off x="919964" y="4400939"/>
            <a:ext cx="1020786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2</a:t>
            </a:r>
            <a:r>
              <a:rPr lang="en-US" altLang="zh-CN" sz="1800" b="1">
                <a:solidFill>
                  <a:srgbClr val="000080"/>
                </a:solidFill>
                <a:effectLst/>
                <a:latin typeface="Courier New" panose="02070309020205020404" pitchFamily="49" charset="0"/>
              </a:rPr>
              <a:t>;</a:t>
            </a:r>
            <a:endParaRPr lang="en-US" altLang="zh-CN">
              <a:effectLst/>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en-US" altLang="zh-CN" b="1">
                <a:solidFill>
                  <a:schemeClr val="accent5"/>
                </a:solidFill>
                <a:latin typeface="Helvetica Neue" panose="02000503000000020004"/>
              </a:rPr>
              <a:t>DataGrip</a:t>
            </a:r>
            <a:endParaRPr lang="zh-CN" altLang="en-US" b="1" dirty="0">
              <a:solidFill>
                <a:schemeClr val="accent5"/>
              </a:solidFill>
              <a:latin typeface="Helvetica Neue" panose="02000503000000020004"/>
            </a:endParaRPr>
          </a:p>
        </p:txBody>
      </p:sp>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p:cNvSpPr txBox="1"/>
          <p:nvPr/>
        </p:nvSpPr>
        <p:spPr>
          <a:xfrm>
            <a:off x="1091929" y="2061423"/>
            <a:ext cx="10279705"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333333"/>
                </a:solidFill>
                <a:effectLst/>
                <a:uLnTx/>
                <a:uFillTx/>
                <a:latin typeface="Helvetica Neue" panose="02000503000000020004"/>
                <a:ea typeface="黑体"/>
                <a:cs typeface="+mn-cs"/>
              </a:rPr>
              <a:t>DataGrip</a:t>
            </a:r>
            <a:r>
              <a:rPr kumimoji="0" lang="zh-CN" altLang="en-US" sz="1800" b="0" i="0" u="none" strike="noStrike" kern="1200" cap="none" spc="0" normalizeH="0" baseline="0" noProof="0">
                <a:ln>
                  <a:noFill/>
                </a:ln>
                <a:solidFill>
                  <a:srgbClr val="333333"/>
                </a:solidFill>
                <a:effectLst/>
                <a:uLnTx/>
                <a:uFillTx/>
                <a:latin typeface="Helvetica Neue" panose="02000503000000020004"/>
                <a:ea typeface="黑体"/>
                <a:cs typeface="+mn-cs"/>
              </a:rPr>
              <a:t>，是大名鼎鼎的</a:t>
            </a:r>
            <a:r>
              <a:rPr kumimoji="0" lang="en-US" altLang="zh-CN" sz="1800" b="0" i="0" u="none" strike="noStrike" kern="1200" cap="none" spc="0" normalizeH="0" baseline="0" noProof="0">
                <a:ln>
                  <a:noFill/>
                </a:ln>
                <a:solidFill>
                  <a:srgbClr val="333333"/>
                </a:solidFill>
                <a:effectLst/>
                <a:uLnTx/>
                <a:uFillTx/>
                <a:latin typeface="Helvetica Neue" panose="02000503000000020004"/>
                <a:ea typeface="黑体"/>
                <a:cs typeface="+mn-cs"/>
              </a:rPr>
              <a:t>JetBrains</a:t>
            </a:r>
            <a:r>
              <a:rPr kumimoji="0" lang="zh-CN" altLang="en-US" sz="1800" b="0" i="0" u="none" strike="noStrike" kern="1200" cap="none" spc="0" normalizeH="0" baseline="0" noProof="0">
                <a:ln>
                  <a:noFill/>
                </a:ln>
                <a:solidFill>
                  <a:srgbClr val="333333"/>
                </a:solidFill>
                <a:effectLst/>
                <a:uLnTx/>
                <a:uFillTx/>
                <a:latin typeface="Helvetica Neue" panose="02000503000000020004"/>
                <a:ea typeface="黑体"/>
                <a:cs typeface="+mn-cs"/>
              </a:rPr>
              <a:t>公司出品的，就是那个出品</a:t>
            </a:r>
            <a:r>
              <a:rPr kumimoji="0" lang="en-US" altLang="zh-CN" sz="1800" b="0" i="0" u="none" strike="noStrike" kern="1200" cap="none" spc="0" normalizeH="0" baseline="0" noProof="0">
                <a:ln>
                  <a:noFill/>
                </a:ln>
                <a:solidFill>
                  <a:srgbClr val="333333"/>
                </a:solidFill>
                <a:effectLst/>
                <a:uLnTx/>
                <a:uFillTx/>
                <a:latin typeface="Helvetica Neue" panose="02000503000000020004"/>
                <a:ea typeface="黑体"/>
                <a:cs typeface="+mn-cs"/>
              </a:rPr>
              <a:t>Intellij IDEA</a:t>
            </a:r>
            <a:r>
              <a:rPr kumimoji="0" lang="zh-CN" altLang="en-US" sz="1800" b="0" i="0" u="none" strike="noStrike" kern="1200" cap="none" spc="0" normalizeH="0" baseline="0" noProof="0">
                <a:ln>
                  <a:noFill/>
                </a:ln>
                <a:solidFill>
                  <a:srgbClr val="333333"/>
                </a:solidFill>
                <a:effectLst/>
                <a:uLnTx/>
                <a:uFillTx/>
                <a:latin typeface="Helvetica Neue" panose="02000503000000020004"/>
                <a:ea typeface="黑体"/>
                <a:cs typeface="+mn-cs"/>
              </a:rPr>
              <a:t>的公司。</a:t>
            </a:r>
            <a:endParaRPr kumimoji="0" lang="zh-CN" altLang="en-US" sz="1800" b="0" i="0" u="none" strike="noStrike" kern="1200" cap="none" spc="0" normalizeH="0" baseline="0" noProof="0">
              <a:ln>
                <a:noFill/>
              </a:ln>
              <a:solidFill>
                <a:srgbClr val="333333"/>
              </a:solidFill>
              <a:effectLst/>
              <a:uLnTx/>
              <a:uFillTx/>
              <a:latin typeface="Helvetica Neue" panose="02000503000000020004"/>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333333"/>
                </a:solidFill>
                <a:effectLst/>
                <a:uLnTx/>
                <a:uFillTx/>
                <a:latin typeface="Helvetica Neue" panose="02000503000000020004"/>
                <a:ea typeface="黑体"/>
                <a:cs typeface="+mn-cs"/>
              </a:rPr>
              <a:t>DataGrip</a:t>
            </a:r>
            <a:r>
              <a:rPr kumimoji="0" lang="zh-CN" altLang="en-US" sz="1800" b="0" i="0" u="none" strike="noStrike" kern="1200" cap="none" spc="0" normalizeH="0" baseline="0" noProof="0">
                <a:ln>
                  <a:noFill/>
                </a:ln>
                <a:solidFill>
                  <a:srgbClr val="333333"/>
                </a:solidFill>
                <a:effectLst/>
                <a:uLnTx/>
                <a:uFillTx/>
                <a:latin typeface="Helvetica Neue" panose="02000503000000020004"/>
                <a:ea typeface="黑体"/>
                <a:cs typeface="+mn-cs"/>
              </a:rPr>
              <a:t>是一款数据库管理客户端工具，方便连接到数据库服务器，执行</a:t>
            </a:r>
            <a:r>
              <a:rPr kumimoji="0" lang="en-US" altLang="zh-CN" sz="1800" b="0" i="0" u="none" strike="noStrike" kern="1200" cap="none" spc="0" normalizeH="0" baseline="0" noProof="0">
                <a:ln>
                  <a:noFill/>
                </a:ln>
                <a:solidFill>
                  <a:srgbClr val="333333"/>
                </a:solidFill>
                <a:effectLst/>
                <a:uLnTx/>
                <a:uFillTx/>
                <a:latin typeface="Helvetica Neue" panose="02000503000000020004"/>
                <a:ea typeface="黑体"/>
                <a:cs typeface="+mn-cs"/>
              </a:rPr>
              <a:t>sql</a:t>
            </a:r>
            <a:r>
              <a:rPr kumimoji="0" lang="zh-CN" altLang="en-US" sz="1800" b="0" i="0" u="none" strike="noStrike" kern="1200" cap="none" spc="0" normalizeH="0" baseline="0" noProof="0">
                <a:ln>
                  <a:noFill/>
                </a:ln>
                <a:solidFill>
                  <a:srgbClr val="333333"/>
                </a:solidFill>
                <a:effectLst/>
                <a:uLnTx/>
                <a:uFillTx/>
                <a:latin typeface="Helvetica Neue" panose="02000503000000020004"/>
                <a:ea typeface="黑体"/>
                <a:cs typeface="+mn-cs"/>
              </a:rPr>
              <a:t>、创建表、创建索引以及导出数据等</a:t>
            </a:r>
            <a:endParaRPr kumimoji="0" lang="zh-CN" altLang="en-US" sz="1800" b="0" i="0" u="none" strike="noStrike" kern="1200" cap="none" spc="0" normalizeH="0" baseline="0" noProof="0">
              <a:ln>
                <a:noFill/>
              </a:ln>
              <a:solidFill>
                <a:srgbClr val="333333"/>
              </a:solidFill>
              <a:effectLst/>
              <a:uLnTx/>
              <a:uFillTx/>
              <a:latin typeface="Helvetica Neue" panose="02000503000000020004"/>
              <a:ea typeface="黑体"/>
              <a:cs typeface="+mn-cs"/>
            </a:endParaRPr>
          </a:p>
        </p:txBody>
      </p:sp>
      <p:pic>
        <p:nvPicPr>
          <p:cNvPr id="1126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044680" y="3316494"/>
            <a:ext cx="2857500" cy="28575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721200" y="1334826"/>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trace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分析优化器执行计划</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19965" y="1897946"/>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最后， 检查</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information_schema.optimizer_trace</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就可以知道</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是如何执行</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919965" y="2506152"/>
            <a:ext cx="1020786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information_schema</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optimizer_trace\G</a:t>
            </a:r>
            <a:r>
              <a:rPr lang="en-US" altLang="zh-CN" sz="1800" b="1">
                <a:solidFill>
                  <a:srgbClr val="000080"/>
                </a:solidFill>
                <a:effectLst/>
                <a:latin typeface="Courier New" panose="02070309020205020404" pitchFamily="49" charset="0"/>
              </a:rPr>
              <a:t>;</a:t>
            </a:r>
            <a:endParaRPr lang="en-US" altLang="zh-CN">
              <a:effectLst/>
            </a:endParaRPr>
          </a:p>
        </p:txBody>
      </p:sp>
      <p:pic>
        <p:nvPicPr>
          <p:cNvPr id="3" name="图片 2"/>
          <p:cNvPicPr>
            <a:picLocks noChangeAspect="1"/>
          </p:cNvPicPr>
          <p:nvPr/>
        </p:nvPicPr>
        <p:blipFill>
          <a:blip r:embed="rId1"/>
          <a:stretch>
            <a:fillRect/>
          </a:stretch>
        </p:blipFill>
        <p:spPr>
          <a:xfrm>
            <a:off x="858419" y="3029658"/>
            <a:ext cx="8868971" cy="3372353"/>
          </a:xfrm>
          <a:prstGeom prst="rect">
            <a:avLst/>
          </a:prstGeom>
        </p:spPr>
      </p:pic>
    </p:spTree>
  </p:cSld>
  <p:clrMapOvr>
    <a:masterClrMapping/>
  </p:clrMapOvr>
</p:sld>
</file>

<file path=ppt/slides/slide4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使用索引优化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90303" y="2639588"/>
            <a:ext cx="10568883" cy="369332"/>
          </a:xfrm>
          <a:prstGeom prst="rect">
            <a:avLst/>
          </a:prstGeom>
          <a:noFill/>
        </p:spPr>
        <p:txBody>
          <a:bodyPr wrap="square">
            <a:spAutoFit/>
          </a:bodyPr>
          <a:lstStyle/>
          <a:p>
            <a:pPr marL="285750" indent="-285750">
              <a:buFont typeface="Wingdings" panose="05000000000000000000" pitchFamily="2" charset="2"/>
              <a:buChar char="Ø"/>
              <a:defRPr/>
            </a:pPr>
            <a:r>
              <a:rPr lang="zh-CN" altLang="en-US">
                <a:solidFill>
                  <a:srgbClr val="FF0000"/>
                </a:solidFill>
                <a:latin typeface="Calibri"/>
                <a:ea typeface="黑体"/>
              </a:rPr>
              <a:t>数据准备</a:t>
            </a:r>
            <a:endParaRPr lang="zh-CN" altLang="en-US">
              <a:solidFill>
                <a:srgbClr val="FF0000"/>
              </a:solidFill>
              <a:latin typeface="Calibri"/>
              <a:ea typeface="黑体"/>
            </a:endParaRPr>
          </a:p>
        </p:txBody>
      </p:sp>
      <p:sp>
        <p:nvSpPr>
          <p:cNvPr id="9" name="文本框 8"/>
          <p:cNvSpPr txBox="1"/>
          <p:nvPr/>
        </p:nvSpPr>
        <p:spPr>
          <a:xfrm>
            <a:off x="1170809" y="3164537"/>
            <a:ext cx="10207869" cy="2246769"/>
          </a:xfrm>
          <a:prstGeom prst="rect">
            <a:avLst/>
          </a:prstGeom>
          <a:solidFill>
            <a:srgbClr val="FFFFE4"/>
          </a:solidFill>
          <a:ln>
            <a:solidFill>
              <a:schemeClr val="tx1"/>
            </a:solidFill>
          </a:ln>
        </p:spPr>
        <p:txBody>
          <a:bodyPr wrap="square">
            <a:spAutoFit/>
          </a:bodyPr>
          <a:lstStyle/>
          <a:p>
            <a:r>
              <a:rPr lang="en-US" altLang="zh-CN" sz="14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`sellerid`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`nickname`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itchFamily="2" charset="-122"/>
                <a:cs typeface="Times New Roman" panose="02020603050405020304" pitchFamily="18" charset="0"/>
              </a:rPr>
              <a:t>50</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`password`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itchFamily="2" charset="-122"/>
                <a:cs typeface="Times New Roman" panose="02020603050405020304" pitchFamily="18" charset="0"/>
              </a:rPr>
              <a:t>60</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`status`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`address`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FF8000"/>
                </a:solidFill>
                <a:effectLst/>
                <a:latin typeface="Courier New" panose="02070309020205020404" pitchFamily="49" charset="0"/>
                <a:ea typeface="宋体" pitchFamily="2" charset="-122"/>
                <a:cs typeface="Times New Roman" panose="02020603050405020304" pitchFamily="18" charset="0"/>
              </a:rPr>
              <a:t>100</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`createtime` </a:t>
            </a:r>
            <a:r>
              <a:rPr lang="en-US" altLang="zh-CN" sz="1400" kern="0">
                <a:solidFill>
                  <a:srgbClr val="800080"/>
                </a:solidFill>
                <a:effectLst/>
                <a:latin typeface="Courier New" panose="02070309020205020404" pitchFamily="49" charset="0"/>
                <a:ea typeface="宋体" pitchFamily="2" charset="-122"/>
                <a:cs typeface="Times New Roman" panose="02020603050405020304" pitchFamily="18" charset="0"/>
              </a:rPr>
              <a:t>datetime</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4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`sellerid`</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p:cNvSpPr txBox="1"/>
          <p:nvPr/>
        </p:nvSpPr>
        <p:spPr>
          <a:xfrm>
            <a:off x="1164980" y="1935971"/>
            <a:ext cx="9910313" cy="584775"/>
          </a:xfrm>
          <a:prstGeom prst="rect">
            <a:avLst/>
          </a:prstGeom>
          <a:noFill/>
        </p:spPr>
        <p:txBody>
          <a:bodyPr wrap="square">
            <a:spAutoFit/>
          </a:bodyPr>
          <a:lstStyle/>
          <a:p>
            <a:r>
              <a:rPr lang="zh-CN" altLang="en-US" sz="1600"/>
              <a:t>索引是数据库优化最常用也是最重要的手段之一</a:t>
            </a:r>
            <a:r>
              <a:rPr lang="en-US" altLang="zh-CN" sz="1600"/>
              <a:t>, </a:t>
            </a:r>
            <a:r>
              <a:rPr lang="zh-CN" altLang="en-US" sz="1600"/>
              <a:t>通过索引通常可以帮助用户解决大多数的</a:t>
            </a:r>
            <a:r>
              <a:rPr lang="en-US" altLang="zh-CN" sz="1600"/>
              <a:t>MySQL</a:t>
            </a:r>
            <a:r>
              <a:rPr lang="zh-CN" altLang="en-US" sz="1600"/>
              <a:t>的性能优化问题。</a:t>
            </a:r>
            <a:endParaRPr lang="zh-CN" altLang="en-US" sz="1600"/>
          </a:p>
        </p:txBody>
      </p:sp>
    </p:spTree>
  </p:cSld>
  <p:clrMapOvr>
    <a:masterClrMapping/>
  </p:clrMapOvr>
</p:sld>
</file>

<file path=ppt/slides/slide4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99095" y="223403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179601" y="2666293"/>
            <a:ext cx="10207869"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'alibaba'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阿里巴巴</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阿里小店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'baidu'</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百度科技有限公司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百度小店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'huawei'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华为科技有限公司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华为小店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'itcast'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传智播客教育科技有限公司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传智播客</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'itheima'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黑马程序员</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黑马程序员</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'luoji'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罗技科技有限公司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罗技小店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p:cNvSpPr txBox="1"/>
          <p:nvPr/>
        </p:nvSpPr>
        <p:spPr>
          <a:xfrm>
            <a:off x="999095" y="1832545"/>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索引是数据库优化最常用也是最重要的手段之一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通过索引通常可以帮助用户解决大多数的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的性能优化问题。</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4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99095" y="223403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1179601" y="2666293"/>
            <a:ext cx="10207869" cy="3970318"/>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'oppo'</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'OPPO</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'OPPO</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'ourpalm'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掌趣科技股份有限公司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掌趣小店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'qiandu'</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千度科技</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千度小店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'sina'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新浪科技有限公司</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新浪官方旗舰店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'xiaomi'</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小米科技</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小米官方旗舰店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西安市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`sellerid`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`nickname`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`createtime`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'yijia'</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宜家家居</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宜家家居旗舰店</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'e10adc3949ba59abbe56e057f20f883e'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'2088-01-01 12:00:00'</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p:cNvSpPr txBox="1"/>
          <p:nvPr/>
        </p:nvSpPr>
        <p:spPr>
          <a:xfrm>
            <a:off x="999095" y="1832545"/>
            <a:ext cx="1056888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黑体"/>
                <a:cs typeface="+mn-cs"/>
              </a:rPr>
              <a:t>索引是数据库优化最常用也是最重要的手段之一</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通过索引通常可以帮助用户解决大多数的</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MySQL</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的性能优化问题。</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4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992065" y="2058623"/>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数据准备</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992065" y="2919839"/>
            <a:ext cx="10207869" cy="615553"/>
          </a:xfrm>
          <a:prstGeom prst="rect">
            <a:avLst/>
          </a:prstGeom>
          <a:solidFill>
            <a:srgbClr val="FFFFE4"/>
          </a:solidFill>
          <a:ln>
            <a:solidFill>
              <a:schemeClr val="tx1"/>
            </a:solidFill>
          </a:ln>
        </p:spPr>
        <p:txBody>
          <a:bodyPr wrap="square">
            <a:spAutoFit/>
          </a:bodyPr>
          <a:lstStyle/>
          <a:p>
            <a:r>
              <a:rPr lang="en-US" altLang="zh-CN" sz="1600">
                <a:solidFill>
                  <a:srgbClr val="008000"/>
                </a:solidFill>
                <a:effectLst/>
                <a:latin typeface="Courier New" panose="02070309020205020404" pitchFamily="49" charset="0"/>
              </a:rPr>
              <a:t>-- </a:t>
            </a:r>
            <a:r>
              <a:rPr lang="zh-CN" altLang="en-US" sz="1600">
                <a:solidFill>
                  <a:srgbClr val="008000"/>
                </a:solidFill>
                <a:effectLst/>
                <a:latin typeface="Courier New" panose="02070309020205020404" pitchFamily="49" charset="0"/>
              </a:rPr>
              <a:t>创建组合索引 </a:t>
            </a:r>
            <a:endParaRPr lang="en-US" altLang="zh-CN" sz="1600" b="1">
              <a:solidFill>
                <a:srgbClr val="0000FF"/>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idx_seller_name_sta_addr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tb_seller</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status</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address</a:t>
            </a:r>
            <a:r>
              <a:rPr lang="en-US" altLang="zh-CN" sz="1800" b="1">
                <a:solidFill>
                  <a:srgbClr val="000080"/>
                </a:solidFill>
                <a:effectLst/>
                <a:latin typeface="Courier New" panose="02070309020205020404" pitchFamily="49" charset="0"/>
              </a:rPr>
              <a:t>);</a:t>
            </a:r>
            <a:endParaRPr lang="en-US" altLang="zh-CN" sz="1400">
              <a:effectLst/>
            </a:endParaRPr>
          </a:p>
        </p:txBody>
      </p:sp>
    </p:spTree>
  </p:cSld>
  <p:clrMapOvr>
    <a:masterClrMapping/>
  </p:clrMapOvr>
</p:sld>
</file>

<file path=ppt/slides/slide4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全值匹配</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992063" y="2993648"/>
            <a:ext cx="10207869" cy="646331"/>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tb_seller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name</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小米科技</a:t>
            </a:r>
            <a:r>
              <a:rPr lang="en-US" altLang="zh-CN" sz="1800">
                <a:solidFill>
                  <a:srgbClr val="808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status</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'1'</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and</a:t>
            </a:r>
            <a:r>
              <a:rPr lang="en-US" altLang="zh-CN" sz="1800">
                <a:solidFill>
                  <a:srgbClr val="000000"/>
                </a:solidFill>
                <a:effectLst/>
                <a:latin typeface="Courier New" panose="02070309020205020404" pitchFamily="49" charset="0"/>
              </a:rPr>
              <a:t> address</a:t>
            </a:r>
            <a:r>
              <a:rPr lang="en-US" altLang="zh-CN" sz="1800" b="1">
                <a:solidFill>
                  <a:srgbClr val="000080"/>
                </a:solidFill>
                <a:effectLst/>
                <a:latin typeface="Courier New" panose="02070309020205020404" pitchFamily="49" charset="0"/>
              </a:rPr>
              <a:t>=</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北京市</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2" name="文本框 11"/>
          <p:cNvSpPr txBox="1"/>
          <p:nvPr/>
        </p:nvSpPr>
        <p:spPr>
          <a:xfrm>
            <a:off x="992063" y="2441838"/>
            <a:ext cx="6128238" cy="338554"/>
          </a:xfrm>
          <a:prstGeom prst="rect">
            <a:avLst/>
          </a:prstGeom>
          <a:noFill/>
        </p:spPr>
        <p:txBody>
          <a:bodyPr wrap="square">
            <a:spAutoFit/>
          </a:bodyPr>
          <a:lstStyle/>
          <a:p>
            <a:r>
              <a:rPr lang="zh-CN" altLang="en-US" sz="1600">
                <a:latin typeface="Alibaba PuHuiTi B"/>
              </a:rPr>
              <a:t>该情况下，索引生效，执行效率高。</a:t>
            </a:r>
            <a:endParaRPr lang="zh-CN" altLang="en-US" sz="1600">
              <a:latin typeface="Alibaba PuHuiTi B"/>
            </a:endParaRPr>
          </a:p>
        </p:txBody>
      </p:sp>
    </p:spTree>
  </p:cSld>
  <p:clrMapOvr>
    <a:masterClrMapping/>
  </p:clrMapOvr>
</p:sld>
</file>

<file path=ppt/slides/slide4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最左前缀法则</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721200" y="2721205"/>
            <a:ext cx="10946192" cy="2800767"/>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最左前缀法则</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如果索引了多列，要遵守最左前缀法则。指的是查询从索引的最左前列开始，并且不跳过索引中的列。</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-- 403</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-- 410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-- 410</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违法最左前缀法则</a:t>
            </a:r>
            <a:r>
              <a:rPr lang="zh-CN" altLang="zh-CN" sz="16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a:t>
            </a:r>
            <a:r>
              <a:rPr lang="zh-CN" altLang="zh-CN" sz="16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索引失效：</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status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nulll</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如果符合最左法则，但是出现跳跃某一列，只有最左列索引生效：</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小米科技</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address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北京市</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-- 403</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框 11"/>
          <p:cNvSpPr txBox="1"/>
          <p:nvPr/>
        </p:nvSpPr>
        <p:spPr>
          <a:xfrm>
            <a:off x="867425" y="2228582"/>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该情况下，索引生效，执行效率高。</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Tree>
  </p:cSld>
  <p:clrMapOvr>
    <a:masterClrMapping/>
  </p:clrMapOvr>
</p:sld>
</file>

<file path=ppt/slides/slide4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992063" y="2441838"/>
            <a:ext cx="612823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cs typeface="+mn-cs"/>
              </a:rPr>
              <a:t>该情况下，索引生效，执行效率高。</a:t>
            </a: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p:txBody>
      </p:sp>
      <p:sp>
        <p:nvSpPr>
          <p:cNvPr id="8" name="文本框 7"/>
          <p:cNvSpPr txBox="1"/>
          <p:nvPr/>
        </p:nvSpPr>
        <p:spPr>
          <a:xfrm>
            <a:off x="992062" y="3032946"/>
            <a:ext cx="10388377"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范围查询右边的列，不能使用索引 。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小米科技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status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&gt;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'1'</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address</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北京市</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不要在索引列上进行运算操作， 索引将失效。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substring</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3</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字符串不加单引号，造成索引失效。 </a:t>
            </a:r>
            <a:endParaRPr kumimoji="0" lang="en-US" altLang="zh-CN" sz="16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tb_seller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小米科技</a:t>
            </a:r>
            <a:r>
              <a:rPr kumimoji="0" lang="en-US" altLang="zh-CN" sz="16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and</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status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1</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4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1068863" y="2344060"/>
            <a:ext cx="10388377" cy="369331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-- 1</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、范围查询右边的列，不能使用索引</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根据前面的两个字段</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name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status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查询是走索引的，</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但是最后一个条件</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address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没有用到索引。</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&gt;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-- 2</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、不要在索引列上进行运算操作，</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索引将失效。</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substring</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3</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2</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-- 3</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、字符串不加单引号，造成索引失效。</a:t>
            </a:r>
            <a:r>
              <a:rPr kumimoji="0" lang="zh-CN" altLang="zh-CN" sz="12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status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-- 4</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、尽量使用覆盖索引，避免</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select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需要从原表及磁盘上读取数据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效率低</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从索引树中就可以查询到所有数据</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效率高</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address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效率高</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如果查询列，超出索引列，也会降低性能。</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explain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select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status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password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from</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tb_seller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where</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name</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小米科技</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and</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address</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北京市</a:t>
            </a:r>
            <a:r>
              <a:rPr kumimoji="0" lang="en-US" altLang="zh-CN" sz="12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2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2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效率低</a:t>
            </a:r>
            <a:endParaRPr kumimoji="0" lang="zh-CN" altLang="zh-CN" sz="12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1068863" y="2344060"/>
            <a:ext cx="10388377" cy="4247317"/>
          </a:xfrm>
          <a:prstGeom prst="rect">
            <a:avLst/>
          </a:prstGeom>
          <a:solidFill>
            <a:srgbClr val="FFFFE4"/>
          </a:solidFill>
          <a:ln>
            <a:solidFill>
              <a:schemeClr val="tx1"/>
            </a:solidFill>
          </a:ln>
        </p:spPr>
        <p:txBody>
          <a:bodyPr wrap="square">
            <a:spAutoFit/>
          </a:bodyPr>
          <a:lstStyle/>
          <a:p>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尽量使用覆盖索引，避免</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select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需要从原表及磁盘上读取数据</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效率低</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从索引树中就可以查询到所有数据</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效率高</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status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address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效率高</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如果查询列，超出索引列，也会降低性能。</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status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address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password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小米科技</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and</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address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北京市</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效率低</a:t>
            </a:r>
            <a:endParaRPr lang="en-US" altLang="zh-CN" sz="1200" kern="0">
              <a:solidFill>
                <a:srgbClr val="008000"/>
              </a:solidFill>
              <a:latin typeface="Courier New" panose="02070309020205020404" pitchFamily="49" charset="0"/>
              <a:ea typeface="宋体" pitchFamily="2" charset="-122"/>
              <a:cs typeface="Courier New" panose="02070309020205020404" pitchFamily="49" charset="0"/>
            </a:endParaRPr>
          </a:p>
          <a:p>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用</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or</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分割开的条件，</a:t>
            </a:r>
            <a:r>
              <a:rPr lang="zh-CN" altLang="zh-CN" sz="1200" kern="0">
                <a:solidFill>
                  <a:srgbClr val="008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那么涉及的索引都不会被用到。</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createtime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'2088-01-01 12:00:00'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address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西安市</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黑马程序员</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or</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status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'1'</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以</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开头的</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Like</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模糊查询，索引失效。</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不用索引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不用索引</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弥补不足</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不用</a:t>
            </a:r>
            <a:r>
              <a:rPr lang="en-US" altLang="zh-CN" sz="12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008000"/>
                </a:solidFill>
                <a:effectLst/>
                <a:latin typeface="Courier New" panose="02070309020205020404" pitchFamily="49" charset="0"/>
                <a:ea typeface="宋体" pitchFamily="2" charset="-122"/>
                <a:cs typeface="Courier New" panose="02070309020205020404" pitchFamily="49" charset="0"/>
              </a:rPr>
              <a:t>，使用索引列</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like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200" kern="0">
                <a:solidFill>
                  <a:srgbClr val="808080"/>
                </a:solidFill>
                <a:effectLst/>
                <a:latin typeface="Courier New" panose="02070309020205020404" pitchFamily="49" charset="0"/>
                <a:ea typeface="宋体" pitchFamily="2" charset="-122"/>
                <a:cs typeface="Courier New" panose="02070309020205020404" pitchFamily="49" charset="0"/>
              </a:rPr>
              <a:t>科技</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953029" y="1567128"/>
            <a:ext cx="10749598" cy="4219575"/>
          </a:xfrm>
        </p:spPr>
        <p:txBody>
          <a:bodyPr>
            <a:noAutofit/>
          </a:bodyPr>
          <a:lstStyle/>
          <a:p>
            <a:pPr>
              <a:buFont typeface="Wingdings" panose="05000000000000000000" pitchFamily="2" charset="2"/>
              <a:buChar char="u"/>
            </a:pPr>
            <a:r>
              <a:rPr lang="zh-CN" altLang="en-US" b="1">
                <a:solidFill>
                  <a:schemeClr val="accent5"/>
                </a:solidFill>
                <a:latin typeface="Helvetica Neue" panose="02000503000000020004"/>
              </a:rPr>
              <a:t>其他工具</a:t>
            </a:r>
            <a:endParaRPr lang="zh-CN" altLang="en-US" b="1" dirty="0">
              <a:solidFill>
                <a:schemeClr val="accent5"/>
              </a:solidFill>
              <a:latin typeface="Helvetica Neue" panose="02000503000000020004"/>
            </a:endParaRPr>
          </a:p>
        </p:txBody>
      </p:sp>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、常用工具介绍</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8" name="文本框 7"/>
          <p:cNvSpPr txBox="1"/>
          <p:nvPr/>
        </p:nvSpPr>
        <p:spPr>
          <a:xfrm>
            <a:off x="1187975" y="2363599"/>
            <a:ext cx="10279705" cy="203132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a:solidFill>
                  <a:srgbClr val="454545"/>
                </a:solidFill>
                <a:effectLst/>
                <a:latin typeface="微软雅黑" pitchFamily="34" charset="-122"/>
                <a:ea typeface="微软雅黑" pitchFamily="34" charset="-122"/>
              </a:rPr>
              <a:t>phpMyAdmin</a:t>
            </a:r>
            <a:endParaRPr lang="en-US" altLang="zh-CN" b="0" i="0">
              <a:solidFill>
                <a:srgbClr val="454545"/>
              </a:solidFill>
              <a:effectLst/>
              <a:latin typeface="微软雅黑" pitchFamily="34" charset="-122"/>
              <a:ea typeface="微软雅黑"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a:solidFill>
                <a:srgbClr val="454545"/>
              </a:solidFill>
              <a:latin typeface="微软雅黑" pitchFamily="34" charset="-122"/>
              <a:ea typeface="微软雅黑"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a:solidFill>
                  <a:srgbClr val="454545"/>
                </a:solidFill>
                <a:effectLst/>
                <a:latin typeface="微软雅黑" pitchFamily="34" charset="-122"/>
                <a:ea typeface="微软雅黑" pitchFamily="34" charset="-122"/>
              </a:rPr>
              <a:t>MySQLDumper</a:t>
            </a:r>
            <a:endParaRPr lang="en-US" altLang="zh-CN">
              <a:solidFill>
                <a:srgbClr val="454545"/>
              </a:solidFill>
              <a:latin typeface="微软雅黑" pitchFamily="34" charset="-122"/>
              <a:ea typeface="微软雅黑"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b="0" i="0">
              <a:solidFill>
                <a:srgbClr val="454545"/>
              </a:solidFill>
              <a:effectLst/>
              <a:latin typeface="微软雅黑" pitchFamily="34" charset="-122"/>
              <a:ea typeface="微软雅黑"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a:solidFill>
                  <a:srgbClr val="454545"/>
                </a:solidFill>
                <a:effectLst/>
                <a:latin typeface="微软雅黑" pitchFamily="34" charset="-122"/>
                <a:ea typeface="微软雅黑" pitchFamily="34" charset="-122"/>
              </a:rPr>
              <a:t>MySQL GUI Tools</a:t>
            </a:r>
            <a:endParaRPr lang="en-US" altLang="zh-CN">
              <a:solidFill>
                <a:srgbClr val="454545"/>
              </a:solidFill>
              <a:latin typeface="微软雅黑" pitchFamily="34" charset="-122"/>
              <a:ea typeface="微软雅黑"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b="0" i="0">
              <a:solidFill>
                <a:srgbClr val="454545"/>
              </a:solidFill>
              <a:effectLst/>
              <a:latin typeface="微软雅黑" pitchFamily="34" charset="-122"/>
              <a:ea typeface="微软雅黑"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b="0" i="0">
                <a:solidFill>
                  <a:srgbClr val="454545"/>
                </a:solidFill>
                <a:effectLst/>
                <a:latin typeface="微软雅黑" pitchFamily="34" charset="-122"/>
                <a:ea typeface="微软雅黑" pitchFamily="34" charset="-122"/>
              </a:rPr>
              <a:t>MySQL ODBC Connector</a:t>
            </a:r>
            <a:endParaRPr kumimoji="0" lang="zh-CN" altLang="en-US" sz="1800" b="0" i="0" u="none" strike="noStrike" kern="1200" cap="none" spc="0" normalizeH="0" baseline="0" noProof="0">
              <a:ln>
                <a:noFill/>
              </a:ln>
              <a:solidFill>
                <a:srgbClr val="333333"/>
              </a:solidFill>
              <a:effectLst/>
              <a:uLnTx/>
              <a:uFillTx/>
              <a:latin typeface="Helvetica Neue" panose="02000503000000020004"/>
              <a:ea typeface="黑体"/>
              <a:cs typeface="+mn-cs"/>
            </a:endParaRPr>
          </a:p>
        </p:txBody>
      </p:sp>
    </p:spTree>
  </p:cSld>
  <p:clrMapOvr>
    <a:masterClrMapping/>
  </p:clrMapOvr>
</p:sld>
</file>

<file path=ppt/slides/slide4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使用索引优化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7" y="185925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避免索引失效应用</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其他匹配原则</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992063" y="2467152"/>
            <a:ext cx="10388377" cy="3693319"/>
          </a:xfrm>
          <a:prstGeom prst="rect">
            <a:avLst/>
          </a:prstGeom>
          <a:solidFill>
            <a:srgbClr val="FFFFE4"/>
          </a:solidFill>
          <a:ln>
            <a:solidFill>
              <a:schemeClr val="tx1"/>
            </a:solidFill>
          </a:ln>
        </p:spPr>
        <p:txBody>
          <a:bodyPr wrap="square">
            <a:spAutoFit/>
          </a:bodyPr>
          <a:lstStyle/>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、如果</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MySQL</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评估使用索引比全表更慢，则不使用索引。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这种情况是由数据本身的特点来决定的</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index</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index_address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tb_seller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address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address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北京市</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没有使用索引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address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西安市</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没有使用索引</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is  NULL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is NOT NULL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有时有效，有时索引失效。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index</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index_address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on</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tb_seller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nickname</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nickname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索引有效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explain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select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tb_seller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nickname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无效</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1022795" y="2215070"/>
            <a:ext cx="10146406" cy="4031873"/>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`tb_user`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`id`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11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auto_increment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`username`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`password`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96</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`birthday`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`sex`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`email`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`phone`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45</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`qq`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32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`status`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32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comment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808080"/>
                </a:solidFill>
                <a:effectLst/>
                <a:latin typeface="Courier New" panose="02070309020205020404" pitchFamily="49" charset="0"/>
                <a:ea typeface="宋体" pitchFamily="2" charset="-122"/>
                <a:cs typeface="Courier New" panose="02070309020205020404" pitchFamily="49" charset="0"/>
              </a:rPr>
              <a:t>用户状态</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`create_time`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`update_time`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datetime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default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unique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`unique_user_username`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`username`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9" name="文本框 8"/>
          <p:cNvSpPr txBox="1"/>
          <p:nvPr/>
        </p:nvSpPr>
        <p:spPr>
          <a:xfrm>
            <a:off x="721200" y="2247725"/>
            <a:ext cx="9838362" cy="861774"/>
          </a:xfrm>
          <a:prstGeom prst="rect">
            <a:avLst/>
          </a:prstGeom>
          <a:noFill/>
        </p:spPr>
        <p:txBody>
          <a:bodyPr wrap="square">
            <a:spAutoFit/>
          </a:bodyPr>
          <a:lstStyle/>
          <a:p>
            <a:r>
              <a:rPr lang="zh-CN" altLang="en-US" sz="1600">
                <a:latin typeface="Alibaba PuHuiTi B"/>
              </a:rPr>
              <a:t>当使用load 命令导入数据的时候，适当的设置可以提高导入的效率。对于 InnoDB 类型的表，有以下几种方式可以提高导入的效率：</a:t>
            </a:r>
            <a:endParaRPr lang="zh-CN" altLang="en-US" sz="1600">
              <a:latin typeface="Alibaba PuHuiTi B"/>
            </a:endParaRPr>
          </a:p>
          <a:p>
            <a:endParaRPr lang="zh-CN" altLang="en-US"/>
          </a:p>
        </p:txBody>
      </p:sp>
      <p:sp>
        <p:nvSpPr>
          <p:cNvPr id="13" name="文本框 12"/>
          <p:cNvSpPr txBox="1"/>
          <p:nvPr/>
        </p:nvSpPr>
        <p:spPr>
          <a:xfrm>
            <a:off x="721200" y="2952136"/>
            <a:ext cx="6128238" cy="338554"/>
          </a:xfrm>
          <a:prstGeom prst="rect">
            <a:avLst/>
          </a:prstGeom>
          <a:noFill/>
        </p:spPr>
        <p:txBody>
          <a:bodyPr wrap="square">
            <a:spAutoFit/>
          </a:bodyPr>
          <a:lstStyle/>
          <a:p>
            <a:r>
              <a:rPr lang="zh-CN" altLang="en-US" sz="1600"/>
              <a:t>1） 主键顺序插入</a:t>
            </a:r>
            <a:endParaRPr lang="zh-CN" altLang="en-US" sz="1600"/>
          </a:p>
        </p:txBody>
      </p:sp>
      <p:sp>
        <p:nvSpPr>
          <p:cNvPr id="16" name="文本框 15"/>
          <p:cNvSpPr txBox="1"/>
          <p:nvPr/>
        </p:nvSpPr>
        <p:spPr>
          <a:xfrm>
            <a:off x="839490" y="3429000"/>
            <a:ext cx="10513014" cy="830997"/>
          </a:xfrm>
          <a:prstGeom prst="rect">
            <a:avLst/>
          </a:prstGeom>
          <a:noFill/>
        </p:spPr>
        <p:txBody>
          <a:bodyPr wrap="square">
            <a:spAutoFit/>
          </a:bodyPr>
          <a:lstStyle/>
          <a:p>
            <a:r>
              <a:rPr lang="zh-CN" altLang="en-US" sz="1600">
                <a:latin typeface="Alibaba PuHuiTi B"/>
              </a:rPr>
              <a:t>因为InnoDB类型的表是按照主键的顺序保存的，所以将导入的数据按照主键的顺序排列，可以有效的提高导入数据的效率。如果InnoDB表没有主键，那么系统会自动默认创建一个内部列作为主键，所以如果可以给表创建一个主键，将可以利用这点，来提高导入数据的效率。</a:t>
            </a:r>
            <a:endParaRPr lang="zh-CN" altLang="en-US" sz="1600">
              <a:latin typeface="Alibaba PuHuiTi B"/>
            </a:endParaRPr>
          </a:p>
        </p:txBody>
      </p:sp>
      <p:pic>
        <p:nvPicPr>
          <p:cNvPr id="23" name="图片 22"/>
          <p:cNvPicPr>
            <a:picLocks noChangeAspect="1"/>
          </p:cNvPicPr>
          <p:nvPr/>
        </p:nvPicPr>
        <p:blipFill>
          <a:blip r:embed="rId1"/>
          <a:stretch>
            <a:fillRect/>
          </a:stretch>
        </p:blipFill>
        <p:spPr>
          <a:xfrm>
            <a:off x="6668432" y="4387912"/>
            <a:ext cx="3045053" cy="1693463"/>
          </a:xfrm>
          <a:prstGeom prst="rect">
            <a:avLst/>
          </a:prstGeom>
        </p:spPr>
      </p:pic>
      <p:pic>
        <p:nvPicPr>
          <p:cNvPr id="25" name="图片 24"/>
          <p:cNvPicPr>
            <a:picLocks noChangeAspect="1"/>
          </p:cNvPicPr>
          <p:nvPr/>
        </p:nvPicPr>
        <p:blipFill>
          <a:blip r:embed="rId2"/>
          <a:stretch>
            <a:fillRect/>
          </a:stretch>
        </p:blipFill>
        <p:spPr>
          <a:xfrm>
            <a:off x="1138987" y="4508936"/>
            <a:ext cx="3696996" cy="1518551"/>
          </a:xfrm>
          <a:prstGeom prst="rect">
            <a:avLst/>
          </a:prstGeom>
        </p:spPr>
      </p:pic>
      <p:sp>
        <p:nvSpPr>
          <p:cNvPr id="26" name="箭头: 右 25"/>
          <p:cNvSpPr/>
          <p:nvPr/>
        </p:nvSpPr>
        <p:spPr>
          <a:xfrm>
            <a:off x="5090746" y="5011615"/>
            <a:ext cx="1090246" cy="471945"/>
          </a:xfrm>
          <a:prstGeom prst="rightArrow">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Tree>
  </p:cSld>
  <p:clrMapOvr>
    <a:masterClrMapping/>
  </p:clrMapOvr>
</p:sld>
</file>

<file path=ppt/slides/slide4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20" name="文本框 19"/>
          <p:cNvSpPr txBox="1"/>
          <p:nvPr/>
        </p:nvSpPr>
        <p:spPr>
          <a:xfrm>
            <a:off x="721200" y="2320578"/>
            <a:ext cx="11416987" cy="35394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-- 1</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、首先，检查一个全局系统变量</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'local_infile'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的状态，</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如果得到如下显示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Value=OFF</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，则说明这是不可用的</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show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variables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like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'local_infile'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-- 2</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、修改</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local_infile</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值为</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on</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，开启</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local_infile</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set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global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local_infile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宋体" pitchFamily="2" charset="-122"/>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-- 3</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、加载数据</a:t>
            </a:r>
            <a:r>
              <a:rPr kumimoji="0" lang="zh-CN" altLang="zh-CN" sz="16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脚本文件介绍</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sql1.log  ----&gt;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主键有序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sql2.log  ----&gt;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主键无序</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load</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data</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local</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infile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'D:\\sql_data\\sql1.log'</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tb_user fields terminated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lines terminated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by</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大批量插入数据</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20" name="文本框 19"/>
          <p:cNvSpPr txBox="1"/>
          <p:nvPr/>
        </p:nvSpPr>
        <p:spPr>
          <a:xfrm>
            <a:off x="811556" y="3564006"/>
            <a:ext cx="10275544" cy="2062103"/>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关闭唯一性校验</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UNIQUE_CHECKS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truncate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tb_user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load</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data</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local</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infile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'D:\\sql_data\\sql1.log'</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tb_user fields terminated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lines terminated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by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'\n'</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SET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UNIQUE_CHECKS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p:cNvSpPr txBox="1"/>
          <p:nvPr/>
        </p:nvSpPr>
        <p:spPr>
          <a:xfrm>
            <a:off x="721200" y="2226671"/>
            <a:ext cx="6128238" cy="369332"/>
          </a:xfrm>
          <a:prstGeom prst="rect">
            <a:avLst/>
          </a:prstGeom>
          <a:noFill/>
        </p:spPr>
        <p:txBody>
          <a:bodyPr wrap="square">
            <a:spAutoFit/>
          </a:bodyPr>
          <a:lstStyle/>
          <a:p>
            <a:r>
              <a:rPr lang="en-US" altLang="zh-CN"/>
              <a:t> 2 )</a:t>
            </a:r>
            <a:r>
              <a:rPr lang="zh-CN" altLang="en-US"/>
              <a:t>、关闭唯一性校验</a:t>
            </a:r>
            <a:endParaRPr lang="zh-CN" altLang="en-US"/>
          </a:p>
        </p:txBody>
      </p:sp>
      <p:sp>
        <p:nvSpPr>
          <p:cNvPr id="10" name="文本框 9"/>
          <p:cNvSpPr txBox="1"/>
          <p:nvPr/>
        </p:nvSpPr>
        <p:spPr>
          <a:xfrm>
            <a:off x="811556" y="2752481"/>
            <a:ext cx="9824021" cy="584775"/>
          </a:xfrm>
          <a:prstGeom prst="rect">
            <a:avLst/>
          </a:prstGeom>
          <a:noFill/>
        </p:spPr>
        <p:txBody>
          <a:bodyPr wrap="square">
            <a:spAutoFit/>
          </a:bodyPr>
          <a:lstStyle/>
          <a:p>
            <a:r>
              <a:rPr lang="zh-CN" altLang="en-US" sz="1600"/>
              <a:t>在导入数据前执行 SET UNIQUE_CHECKS=0，关闭唯一性校验，在导入结束后执行SET UNIQUE_CHECKS=1，恢复唯一性校验，可以提高导入的效率。</a:t>
            </a:r>
            <a:endParaRPr lang="zh-CN" altLang="en-US" sz="1600"/>
          </a:p>
        </p:txBody>
      </p:sp>
    </p:spTree>
  </p:cSld>
  <p:clrMapOvr>
    <a:masterClrMapping/>
  </p:clrMapOvr>
</p:sld>
</file>

<file path=ppt/slides/slide4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20" name="文本框 19"/>
          <p:cNvSpPr txBox="1"/>
          <p:nvPr/>
        </p:nvSpPr>
        <p:spPr>
          <a:xfrm>
            <a:off x="867425" y="2903644"/>
            <a:ext cx="10275544" cy="3046988"/>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如果需要同时对一张表插入很多行数据时，应该尽量使用多个值表的</a:t>
            </a:r>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insert</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语句，这种方式将大大的缩减客户端与数据库之间的连接、关闭等消耗。使得效率比分开执行的单个</a:t>
            </a:r>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insert</a:t>
            </a:r>
            <a:r>
              <a:rPr lang="zh-CN" altLang="en-US" sz="1600" kern="0">
                <a:solidFill>
                  <a:srgbClr val="008000"/>
                </a:solidFill>
                <a:effectLst/>
                <a:latin typeface="Courier New" panose="02070309020205020404" pitchFamily="49" charset="0"/>
                <a:ea typeface="Alibaba PuHuiTi B"/>
                <a:cs typeface="Times New Roman" panose="02020603050405020304" pitchFamily="18" charset="0"/>
              </a:rPr>
              <a:t>语句快。</a:t>
            </a:r>
            <a:endParaRPr lang="zh-CN" altLang="en-US" sz="1600" kern="0">
              <a:solidFill>
                <a:srgbClr val="008000"/>
              </a:solidFill>
              <a:effectLst/>
              <a:latin typeface="Courier New" panose="02070309020205020404" pitchFamily="49" charset="0"/>
              <a:ea typeface="Alibaba PuHuiTi B"/>
              <a:cs typeface="Times New Roman" panose="02020603050405020304" pitchFamily="18" charset="0"/>
            </a:endParaRPr>
          </a:p>
          <a:p>
            <a:endParaRPr lang="en-US" altLang="zh-CN" sz="1600" kern="0">
              <a:solidFill>
                <a:srgbClr val="008000"/>
              </a:solidFill>
              <a:effectLst/>
              <a:latin typeface="Courier New" panose="02070309020205020404" pitchFamily="49" charset="0"/>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原始方式为：</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1</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'Tom'</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2</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'Cat'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3</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'Jerry'</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优化后的方案为</a:t>
            </a:r>
            <a:r>
              <a:rPr lang="zh-CN" altLang="zh-CN" sz="1600" kern="0">
                <a:solidFill>
                  <a:srgbClr val="008000"/>
                </a:solidFill>
                <a:effectLst/>
                <a:latin typeface="等线" panose="02010600030101010101" pitchFamily="2" charset="-122"/>
                <a:ea typeface="Alibaba PuHuiTi B"/>
                <a:cs typeface="Times New Roman" panose="02020603050405020304" pitchFamily="18" charset="0"/>
              </a:rPr>
              <a:t> </a:t>
            </a:r>
            <a:r>
              <a:rPr lang="zh-CN" altLang="zh-CN" sz="1600" kern="0">
                <a:solidFill>
                  <a:srgbClr val="008000"/>
                </a:solidFill>
                <a:effectLst/>
                <a:latin typeface="Courier New" panose="02070309020205020404" pitchFamily="49" charset="0"/>
                <a:ea typeface="Alibaba PuHuiTi B"/>
                <a:cs typeface="Courier New" panose="02070309020205020404" pitchFamily="49" charset="0"/>
              </a:rPr>
              <a:t>：</a:t>
            </a:r>
            <a:r>
              <a:rPr lang="zh-CN" altLang="zh-CN" sz="1600" kern="0">
                <a:solidFill>
                  <a:srgbClr val="008000"/>
                </a:solidFill>
                <a:effectLst/>
                <a:latin typeface="等线" panose="02010600030101010101" pitchFamily="2" charset="-122"/>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endParaRPr lang="zh-CN" altLang="zh-CN" sz="1600" kern="100">
              <a:effectLst/>
              <a:latin typeface="等线" panose="02010600030101010101" pitchFamily="2" charset="-122"/>
              <a:ea typeface="Alibaba PuHuiTi B"/>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insert</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into</a:t>
            </a:r>
            <a:r>
              <a:rPr lang="en-US" altLang="zh-CN" sz="1600" kern="0">
                <a:solidFill>
                  <a:srgbClr val="000000"/>
                </a:solidFill>
                <a:effectLst/>
                <a:latin typeface="Courier New" panose="02070309020205020404" pitchFamily="49" charset="0"/>
                <a:ea typeface="Alibaba PuHuiTi B"/>
                <a:cs typeface="Times New Roman" panose="02020603050405020304" pitchFamily="18" charset="0"/>
              </a:rPr>
              <a:t> tb_test </a:t>
            </a:r>
            <a:r>
              <a:rPr lang="en-US" altLang="zh-CN" sz="1600" b="1" kern="0">
                <a:solidFill>
                  <a:srgbClr val="0000FF"/>
                </a:solidFill>
                <a:effectLst/>
                <a:latin typeface="Courier New" panose="02070309020205020404" pitchFamily="49" charset="0"/>
                <a:ea typeface="Alibaba PuHuiTi B"/>
                <a:cs typeface="Times New Roman" panose="02020603050405020304" pitchFamily="18" charset="0"/>
              </a:rPr>
              <a:t>values</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1</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'Tom'</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2</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'Cat'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zh-CN" altLang="zh-CN" sz="1600" kern="0">
                <a:solidFill>
                  <a:srgbClr val="000000"/>
                </a:solidFill>
                <a:effectLst/>
                <a:latin typeface="Courier New" panose="02070309020205020404" pitchFamily="49" charset="0"/>
                <a:ea typeface="Alibaba PuHuiTi B"/>
                <a:cs typeface="Courier New" panose="02070309020205020404" pitchFamily="49" charset="0"/>
              </a:rPr>
              <a:t>，</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FF8000"/>
                </a:solidFill>
                <a:effectLst/>
                <a:latin typeface="Courier New" panose="02070309020205020404" pitchFamily="49" charset="0"/>
                <a:ea typeface="Alibaba PuHuiTi B"/>
                <a:cs typeface="Times New Roman" panose="02020603050405020304" pitchFamily="18" charset="0"/>
              </a:rPr>
              <a:t>3</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r>
              <a:rPr lang="en-US" altLang="zh-CN" sz="1600" kern="0">
                <a:solidFill>
                  <a:srgbClr val="808080"/>
                </a:solidFill>
                <a:effectLst/>
                <a:latin typeface="Courier New" panose="02070309020205020404" pitchFamily="49" charset="0"/>
                <a:ea typeface="Alibaba PuHuiTi B"/>
                <a:cs typeface="Times New Roman" panose="02020603050405020304" pitchFamily="18" charset="0"/>
              </a:rPr>
              <a:t>'Jerry'</a:t>
            </a:r>
            <a:r>
              <a:rPr lang="en-US" altLang="zh-CN" sz="1600" b="1" kern="0">
                <a:solidFill>
                  <a:srgbClr val="000080"/>
                </a:solidFill>
                <a:effectLst/>
                <a:latin typeface="Courier New" panose="02070309020205020404" pitchFamily="49" charset="0"/>
                <a:ea typeface="Alibaba PuHuiTi B"/>
                <a:cs typeface="Times New Roman" panose="02020603050405020304" pitchFamily="18" charset="0"/>
              </a:rPr>
              <a:t>);</a:t>
            </a:r>
            <a:endParaRPr lang="zh-CN" altLang="zh-CN" sz="1600" kern="100">
              <a:effectLst/>
              <a:latin typeface="等线" panose="02010600030101010101" pitchFamily="2" charset="-122"/>
              <a:ea typeface="Alibaba PuHuiTi B"/>
              <a:cs typeface="Times New Roman" panose="02020603050405020304" pitchFamily="18" charset="0"/>
            </a:endParaRPr>
          </a:p>
        </p:txBody>
      </p:sp>
      <p:sp>
        <p:nvSpPr>
          <p:cNvPr id="10" name="文本框 9"/>
          <p:cNvSpPr txBox="1"/>
          <p:nvPr/>
        </p:nvSpPr>
        <p:spPr>
          <a:xfrm>
            <a:off x="811556" y="2734367"/>
            <a:ext cx="9824021"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p:cNvSpPr txBox="1"/>
          <p:nvPr/>
        </p:nvSpPr>
        <p:spPr>
          <a:xfrm>
            <a:off x="811556" y="2212285"/>
            <a:ext cx="8279690" cy="338554"/>
          </a:xfrm>
          <a:prstGeom prst="rect">
            <a:avLst/>
          </a:prstGeom>
          <a:noFill/>
        </p:spPr>
        <p:txBody>
          <a:bodyPr wrap="square">
            <a:spAutoFit/>
          </a:bodyPr>
          <a:lstStyle/>
          <a:p>
            <a:r>
              <a:rPr lang="zh-CN" altLang="en-US" sz="1600">
                <a:latin typeface="Alibaba PuHuiTi B"/>
              </a:rPr>
              <a:t>当进行数据的insert操作的时候，可以考虑采用以下几种优化方案</a:t>
            </a:r>
            <a:r>
              <a:rPr lang="en-US" altLang="zh-CN" sz="1600">
                <a:latin typeface="Alibaba PuHuiTi B"/>
              </a:rPr>
              <a:t>:</a:t>
            </a:r>
            <a:endParaRPr lang="zh-CN" altLang="en-US" sz="1600">
              <a:latin typeface="Alibaba PuHuiTi B"/>
            </a:endParaRPr>
          </a:p>
        </p:txBody>
      </p:sp>
    </p:spTree>
  </p:cSld>
  <p:clrMapOvr>
    <a:masterClrMapping/>
  </p:clrMapOvr>
</p:sld>
</file>

<file path=ppt/slides/slide4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20" name="文本框 19"/>
          <p:cNvSpPr txBox="1"/>
          <p:nvPr/>
        </p:nvSpPr>
        <p:spPr>
          <a:xfrm>
            <a:off x="958225" y="2570890"/>
            <a:ext cx="10275544"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在事务中进行数据插入。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begin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commit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cSld>
  <p:clrMapOvr>
    <a:masterClrMapping/>
  </p:clrMapOvr>
</p:sld>
</file>

<file path=ppt/slides/slide4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insert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20" name="文本框 19"/>
          <p:cNvSpPr txBox="1"/>
          <p:nvPr/>
        </p:nvSpPr>
        <p:spPr>
          <a:xfrm>
            <a:off x="958225" y="2375017"/>
            <a:ext cx="10275544" cy="310854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数据有序插入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4</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'Tim'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5</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'Rose'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endPar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Alibaba PuHuiTi B"/>
                <a:cs typeface="Courier New" panose="02070309020205020404" pitchFamily="49" charset="0"/>
              </a:rPr>
              <a:t>优化后</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1</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'Tom'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2</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'Cat'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3</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'Jerry'</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4</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'Tim'</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insert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into</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Alibaba PuHuiTi B"/>
                <a:cs typeface="Times New Roman" panose="02020603050405020304" pitchFamily="18" charset="0"/>
              </a:rPr>
              <a:t> tb_test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Alibaba PuHuiTi B"/>
                <a:cs typeface="Times New Roman" panose="02020603050405020304" pitchFamily="18" charset="0"/>
              </a:rPr>
              <a:t>values</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FF8000"/>
                </a:solidFill>
                <a:effectLst/>
                <a:uLnTx/>
                <a:uFillTx/>
                <a:latin typeface="Courier New" panose="02070309020205020404" pitchFamily="49" charset="0"/>
                <a:ea typeface="Alibaba PuHuiTi B"/>
                <a:cs typeface="Times New Roman" panose="02020603050405020304" pitchFamily="18" charset="0"/>
              </a:rPr>
              <a:t>5</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Alibaba PuHuiTi B"/>
                <a:cs typeface="Times New Roman" panose="02020603050405020304" pitchFamily="18" charset="0"/>
              </a:rPr>
              <a:t>'Rose'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Alibaba PuHuiTi B"/>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Alibaba PuHuiTi B"/>
              <a:cs typeface="Times New Roman" panose="02020603050405020304" pitchFamily="18" charset="0"/>
            </a:endParaRPr>
          </a:p>
        </p:txBody>
      </p:sp>
    </p:spTree>
  </p:cSld>
  <p:clrMapOvr>
    <a:masterClrMapping/>
  </p:clrMapOvr>
</p:sld>
</file>

<file path=ppt/slides/slide4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591486"/>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20" name="文本框 19"/>
          <p:cNvSpPr txBox="1"/>
          <p:nvPr/>
        </p:nvSpPr>
        <p:spPr>
          <a:xfrm>
            <a:off x="1104895" y="2350810"/>
            <a:ext cx="10275544" cy="4154984"/>
          </a:xfrm>
          <a:prstGeom prst="rect">
            <a:avLst/>
          </a:prstGeom>
          <a:solidFill>
            <a:srgbClr val="FFFFE4"/>
          </a:solidFill>
          <a:ln>
            <a:solidFill>
              <a:schemeClr val="tx1"/>
            </a:solidFill>
          </a:ln>
        </p:spPr>
        <p:txBody>
          <a:bodyPr wrap="square">
            <a:spAutoFit/>
          </a:bodyPr>
          <a:lstStyle/>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`id` </a:t>
            </a:r>
            <a:r>
              <a:rPr lang="en-US" altLang="zh-CN" sz="12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AUTO_INCREMENT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2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itchFamily="2" charset="-122"/>
                <a:cs typeface="Times New Roman" panose="02020603050405020304" pitchFamily="18" charset="0"/>
              </a:rPr>
              <a:t>100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 </a:t>
            </a:r>
            <a:r>
              <a:rPr lang="en-US" altLang="zh-CN" sz="12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 </a:t>
            </a:r>
            <a:r>
              <a:rPr lang="en-US" altLang="zh-CN" sz="12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FF8000"/>
                </a:solidFill>
                <a:effectLst/>
                <a:latin typeface="Courier New" panose="02070309020205020404" pitchFamily="49" charset="0"/>
                <a:ea typeface="宋体"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DEFAULT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NULL</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'1'</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'Tom'</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'25'</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'2300'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'Jerry'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'Luci'</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'25'</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'2800'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'4'</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'Jay'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'36'</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'5'</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'Tom2'</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'21'</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'2200'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'6'</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'Jerry2'</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'31'</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'3300'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'7'</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'Luci2'</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'26'</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'2700'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'8'</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'Jay2'</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'33'</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'3500'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'9'</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'Tom3'</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'23'</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'2400'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'10'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'Jerry3'</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'32'</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'3100'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'11'</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'Luci3'</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'26'</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'2900'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 </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`name`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'12'</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'Jay3'</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'37'</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808080"/>
                </a:solidFill>
                <a:effectLst/>
                <a:latin typeface="Courier New" panose="02070309020205020404" pitchFamily="49" charset="0"/>
                <a:ea typeface="宋体" pitchFamily="2" charset="-122"/>
                <a:cs typeface="Times New Roman" panose="02020603050405020304" pitchFamily="18" charset="0"/>
              </a:rPr>
              <a:t>'4500'</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index</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idx_emp_age_salary </a:t>
            </a:r>
            <a:r>
              <a:rPr lang="en-US" altLang="zh-CN" sz="1200" b="1" kern="0">
                <a:solidFill>
                  <a:srgbClr val="0000FF"/>
                </a:solidFill>
                <a:effectLst/>
                <a:latin typeface="Courier New" panose="02070309020205020404" pitchFamily="49" charset="0"/>
                <a:ea typeface="宋体" pitchFamily="2" charset="-122"/>
                <a:cs typeface="Times New Roman" panose="02020603050405020304" pitchFamily="18" charset="0"/>
              </a:rPr>
              <a:t>on</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 emp</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age</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200" kern="0">
                <a:solidFill>
                  <a:srgbClr val="000000"/>
                </a:solidFill>
                <a:effectLst/>
                <a:latin typeface="Courier New" panose="02070309020205020404" pitchFamily="49" charset="0"/>
                <a:ea typeface="宋体" pitchFamily="2" charset="-122"/>
                <a:cs typeface="Times New Roman" panose="02020603050405020304" pitchFamily="18" charset="0"/>
              </a:rPr>
              <a:t>salary</a:t>
            </a:r>
            <a:r>
              <a:rPr lang="en-US" altLang="zh-CN" sz="12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p:cNvSpPr txBox="1"/>
          <p:nvPr/>
        </p:nvSpPr>
        <p:spPr>
          <a:xfrm>
            <a:off x="1104895" y="1986537"/>
            <a:ext cx="6128238" cy="338554"/>
          </a:xfrm>
          <a:prstGeom prst="rect">
            <a:avLst/>
          </a:prstGeom>
          <a:noFill/>
        </p:spPr>
        <p:txBody>
          <a:bodyPr wrap="square">
            <a:spAutoFit/>
          </a:bodyPr>
          <a:lstStyle/>
          <a:p>
            <a:pPr marL="285750" indent="-285750">
              <a:buFont typeface="Arial" panose="020B0604020202020204" pitchFamily="34" charset="0"/>
              <a:buChar char="•"/>
            </a:pPr>
            <a:r>
              <a:rPr lang="en-US" altLang="zh-CN" sz="1600"/>
              <a:t>1</a:t>
            </a:r>
            <a:r>
              <a:rPr lang="zh-CN" altLang="en-US" sz="1600"/>
              <a:t>、环境准备</a:t>
            </a:r>
            <a:endParaRPr lang="zh-CN" altLang="en-US" sz="1600"/>
          </a:p>
        </p:txBody>
      </p:sp>
    </p:spTree>
  </p:cSld>
  <p:clrMapOvr>
    <a:masterClrMapping/>
  </p:clrMapOvr>
</p:sld>
</file>

<file path=ppt/slides/slide4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867425" y="2286135"/>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a:solidFill>
                  <a:prstClr val="black"/>
                </a:solidFill>
                <a:latin typeface="Calibri"/>
                <a:ea typeface="黑体"/>
              </a:rPr>
              <a:t>2</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、两种排序方式</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p:cNvSpPr txBox="1"/>
          <p:nvPr/>
        </p:nvSpPr>
        <p:spPr>
          <a:xfrm>
            <a:off x="1014041" y="3025885"/>
            <a:ext cx="10975736" cy="1077218"/>
          </a:xfrm>
          <a:prstGeom prst="rect">
            <a:avLst/>
          </a:prstGeom>
          <a:noFill/>
        </p:spPr>
        <p:txBody>
          <a:bodyPr wrap="square">
            <a:spAutoFit/>
          </a:bodyPr>
          <a:lstStyle/>
          <a:p>
            <a:r>
              <a:rPr lang="zh-CN" altLang="en-US" sz="1600"/>
              <a:t>第一种是通过对返回数据进行排序，也就是通常说的 </a:t>
            </a:r>
            <a:r>
              <a:rPr lang="en-US" altLang="zh-CN" sz="1600"/>
              <a:t>filesort </a:t>
            </a:r>
            <a:r>
              <a:rPr lang="zh-CN" altLang="en-US" sz="1600"/>
              <a:t>排序，所有不是通过索引直接返回排序结果的排序都叫 </a:t>
            </a:r>
            <a:r>
              <a:rPr lang="en-US" altLang="zh-CN" sz="1600"/>
              <a:t>FileSort </a:t>
            </a:r>
            <a:r>
              <a:rPr lang="zh-CN" altLang="en-US" sz="1600"/>
              <a:t>排序。</a:t>
            </a:r>
            <a:endParaRPr lang="en-US" altLang="zh-CN" sz="1600"/>
          </a:p>
          <a:p>
            <a:endParaRPr lang="en-US" altLang="zh-CN" sz="1600"/>
          </a:p>
          <a:p>
            <a:r>
              <a:rPr lang="zh-CN" altLang="en-US" sz="1600"/>
              <a:t>第二种通过有序索引顺序扫描直接返回有序数据，这种情况即为 </a:t>
            </a:r>
            <a:r>
              <a:rPr lang="en-US" altLang="zh-CN" sz="1600"/>
              <a:t>using index</a:t>
            </a:r>
            <a:r>
              <a:rPr lang="zh-CN" altLang="en-US" sz="1600"/>
              <a:t>，不需要额外排序，操作效率高。</a:t>
            </a:r>
            <a:endParaRPr lang="zh-CN" altLang="en-US" sz="16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53029" y="2902391"/>
            <a:ext cx="1829082" cy="1788882"/>
          </a:xfrm>
          <a:prstGeom prst="rect">
            <a:avLst/>
          </a:prstGeom>
        </p:spPr>
      </p:pic>
      <p:sp>
        <p:nvSpPr>
          <p:cNvPr id="10" name="流程图: 磁盘 9"/>
          <p:cNvSpPr/>
          <p:nvPr/>
        </p:nvSpPr>
        <p:spPr>
          <a:xfrm>
            <a:off x="6096000" y="2750834"/>
            <a:ext cx="4348264" cy="2091447"/>
          </a:xfrm>
          <a:prstGeom prst="flowChartMagneticDisk">
            <a:avLst/>
          </a:prstGeom>
          <a:solidFill>
            <a:srgbClr val="92D050"/>
          </a:solidFill>
        </p:spPr>
        <p:style>
          <a:lnRef idx="2">
            <a:schemeClr val="accent3"/>
          </a:lnRef>
          <a:fillRef idx="1">
            <a:schemeClr val="lt1"/>
          </a:fillRef>
          <a:effectRef idx="0">
            <a:schemeClr val="accent3"/>
          </a:effectRef>
          <a:fontRef idx="minor">
            <a:schemeClr val="dk1"/>
          </a:fontRef>
        </p:style>
        <p:txBody>
          <a:bodyPr rtlCol="0" anchor="ctr"/>
          <a:lstStyle/>
          <a:p>
            <a:pPr algn="ctr"/>
            <a:r>
              <a:rPr lang="en-US" altLang="zh-CN" sz="4000" b="1">
                <a:solidFill>
                  <a:schemeClr val="accent2"/>
                </a:solidFill>
              </a:rPr>
              <a:t>MySQL</a:t>
            </a:r>
            <a:endParaRPr lang="zh-CN" altLang="en-US" sz="4000" b="1">
              <a:solidFill>
                <a:schemeClr val="accent2"/>
              </a:solidFill>
            </a:endParaRPr>
          </a:p>
        </p:txBody>
      </p:sp>
      <p:cxnSp>
        <p:nvCxnSpPr>
          <p:cNvPr id="12" name="直接箭头连接符 11"/>
          <p:cNvCxnSpPr/>
          <p:nvPr/>
        </p:nvCxnSpPr>
        <p:spPr>
          <a:xfrm>
            <a:off x="2907665" y="4106545"/>
            <a:ext cx="29083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3481610" y="3612518"/>
            <a:ext cx="6094378" cy="369332"/>
          </a:xfrm>
          <a:prstGeom prst="rect">
            <a:avLst/>
          </a:prstGeom>
          <a:noFill/>
        </p:spPr>
        <p:txBody>
          <a:bodyPr wrap="square">
            <a:spAutoFit/>
          </a:bodyPr>
          <a:lstStyle/>
          <a:p>
            <a:r>
              <a:rPr lang="zh-CN" altLang="en-US">
                <a:solidFill>
                  <a:prstClr val="black"/>
                </a:solidFill>
                <a:latin typeface="Calibri"/>
                <a:ea typeface="黑体"/>
              </a:rPr>
              <a:t>连接</a:t>
            </a:r>
            <a:endParaRPr lang="zh-CN" altLang="en-US"/>
          </a:p>
        </p:txBody>
      </p:sp>
    </p:spTree>
  </p:cSld>
  <p:clrMapOvr>
    <a:masterClrMapping/>
  </p:clrMapOvr>
</p:sld>
</file>

<file path=ppt/slides/slide4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order by</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语句</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8" name="文本框 7"/>
          <p:cNvSpPr txBox="1"/>
          <p:nvPr/>
        </p:nvSpPr>
        <p:spPr>
          <a:xfrm>
            <a:off x="656409" y="2222952"/>
            <a:ext cx="6128238"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lang="en-US" altLang="zh-CN" sz="1600">
                <a:solidFill>
                  <a:prstClr val="black"/>
                </a:solidFill>
                <a:latin typeface="Calibri"/>
                <a:ea typeface="黑体"/>
              </a:rPr>
              <a:t>3</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a:t>
            </a:r>
            <a:r>
              <a:rPr kumimoji="0" lang="en-US" altLang="zh-CN" sz="16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600" b="0" i="0" u="none" strike="noStrike" kern="1200" cap="none" spc="0" normalizeH="0" baseline="0" noProof="0">
                <a:ln>
                  <a:noFill/>
                </a:ln>
                <a:solidFill>
                  <a:prstClr val="black"/>
                </a:solidFill>
                <a:effectLst/>
                <a:uLnTx/>
                <a:uFillTx/>
                <a:latin typeface="Calibri"/>
                <a:ea typeface="黑体"/>
                <a:cs typeface="+mn-cs"/>
              </a:rPr>
              <a:t>的优化</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p:cNvSpPr txBox="1"/>
          <p:nvPr/>
        </p:nvSpPr>
        <p:spPr>
          <a:xfrm>
            <a:off x="867425" y="2633596"/>
            <a:ext cx="10975736" cy="332398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Calibri"/>
                <a:ea typeface="黑体"/>
                <a:cs typeface="+mn-cs"/>
              </a:rPr>
              <a:t>通过创建合适的索引，能够减少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的出现，但是在某些情况下，条件限制不能让</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消失，那就需要加快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的排序操作。对于</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Filesort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有两种排序算法：</a:t>
            </a: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1</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 两次扫描算法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MySQL4.1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之前，使用该方式排序。首先根据条件取出排序字段和行指针信息，然后在排序区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中排序，如果</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不够，则在临时表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temporary table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中存储排序结果。完成排序之后，再根据行指针回表读取记录，该操作可能会导致大量随机</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I/O</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操作。</a:t>
            </a: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2</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）一次扫描算法：一次性取出满足条件的所有字段，然后在排序区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  buffer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中排序后直接输出结果集。排序时内存开销较大，但是排序效率比两次扫描算法要高。</a:t>
            </a: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a:ln>
                  <a:noFill/>
                </a:ln>
                <a:solidFill>
                  <a:prstClr val="black"/>
                </a:solidFill>
                <a:effectLst/>
                <a:uLnTx/>
                <a:uFillTx/>
                <a:latin typeface="Calibri"/>
                <a:ea typeface="黑体"/>
                <a:cs typeface="+mn-cs"/>
              </a:rPr>
              <a:t>MySQL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通过比较系统变量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的大小和</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Query</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语句取出的字段总大小， 来判定是否那种排序算法，如果</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更大，那么使用第二种优化之后的算法；否则使用第一种。</a:t>
            </a: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a:ln>
                  <a:noFill/>
                </a:ln>
                <a:solidFill>
                  <a:prstClr val="black"/>
                </a:solidFill>
                <a:effectLst/>
                <a:uLnTx/>
                <a:uFillTx/>
                <a:latin typeface="Calibri"/>
                <a:ea typeface="黑体"/>
                <a:cs typeface="+mn-cs"/>
              </a:rPr>
              <a:t>可以适当提高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sort_buffer_size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和 </a:t>
            </a:r>
            <a:r>
              <a:rPr kumimoji="0" lang="en-US" altLang="zh-CN" sz="1400" b="0" i="0" u="none" strike="noStrike" kern="1200" cap="none" spc="0" normalizeH="0" baseline="0" noProof="0">
                <a:ln>
                  <a:noFill/>
                </a:ln>
                <a:solidFill>
                  <a:prstClr val="black"/>
                </a:solidFill>
                <a:effectLst/>
                <a:uLnTx/>
                <a:uFillTx/>
                <a:latin typeface="Calibri"/>
                <a:ea typeface="黑体"/>
                <a:cs typeface="+mn-cs"/>
              </a:rPr>
              <a:t>max_length_for_sort_data  </a:t>
            </a:r>
            <a:r>
              <a:rPr kumimoji="0" lang="zh-CN" altLang="en-US" sz="1400" b="0" i="0" u="none" strike="noStrike" kern="1200" cap="none" spc="0" normalizeH="0" baseline="0" noProof="0">
                <a:ln>
                  <a:noFill/>
                </a:ln>
                <a:solidFill>
                  <a:prstClr val="black"/>
                </a:solidFill>
                <a:effectLst/>
                <a:uLnTx/>
                <a:uFillTx/>
                <a:latin typeface="Calibri"/>
                <a:ea typeface="黑体"/>
                <a:cs typeface="+mn-cs"/>
              </a:rPr>
              <a:t>系统变量，来增大排序区的大小，提高排序的效率。</a:t>
            </a:r>
            <a:endParaRPr kumimoji="0" lang="zh-CN" altLang="en-US" sz="14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4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group by</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1006718" y="2295474"/>
            <a:ext cx="10291397" cy="1323439"/>
          </a:xfrm>
          <a:prstGeom prst="rect">
            <a:avLst/>
          </a:prstGeom>
          <a:noFill/>
        </p:spPr>
        <p:txBody>
          <a:bodyPr wrap="square">
            <a:spAutoFit/>
          </a:bodyPr>
          <a:lstStyle/>
          <a:p>
            <a:r>
              <a:rPr lang="zh-CN" altLang="en-US" sz="1600">
                <a:latin typeface="Alibaba PuHuiTi B"/>
              </a:rPr>
              <a:t>于GROUP BY 实际上也同样会进行排序操作，而且与ORDER BY 相比，GROUP BY 主要只是多了排序之后的分组操作。当然，如果在分组的时候还使用了其他的一些聚合函数，那么还需要一些聚合函数的计算。所以，在GROUP BY 的实现过程中，与 ORDER BY 一样也可以利用到索引。</a:t>
            </a:r>
            <a:endParaRPr lang="en-US" altLang="zh-CN" sz="1600">
              <a:latin typeface="Alibaba PuHuiTi B"/>
            </a:endParaRPr>
          </a:p>
          <a:p>
            <a:endParaRPr lang="en-US" altLang="zh-CN" sz="1600">
              <a:latin typeface="Alibaba PuHuiTi B"/>
            </a:endParaRPr>
          </a:p>
          <a:p>
            <a:r>
              <a:rPr lang="zh-CN" altLang="en-US" sz="1600">
                <a:latin typeface="Alibaba PuHuiTi B"/>
              </a:rPr>
              <a:t>如果查询包含 </a:t>
            </a:r>
            <a:r>
              <a:rPr lang="en-US" altLang="zh-CN" sz="1600">
                <a:latin typeface="Alibaba PuHuiTi B"/>
              </a:rPr>
              <a:t>group by </a:t>
            </a:r>
            <a:r>
              <a:rPr lang="zh-CN" altLang="en-US" sz="1600">
                <a:latin typeface="Alibaba PuHuiTi B"/>
              </a:rPr>
              <a:t>但是用户想要避免排序结果的消耗， 则可以执行</a:t>
            </a:r>
            <a:r>
              <a:rPr lang="en-US" altLang="zh-CN" sz="1600">
                <a:latin typeface="Alibaba PuHuiTi B"/>
              </a:rPr>
              <a:t>order by null </a:t>
            </a:r>
            <a:r>
              <a:rPr lang="zh-CN" altLang="en-US" sz="1600">
                <a:latin typeface="Alibaba PuHuiTi B"/>
              </a:rPr>
              <a:t>禁止排序。如下 ：</a:t>
            </a:r>
            <a:endParaRPr lang="zh-CN" altLang="en-US" sz="1600">
              <a:latin typeface="Alibaba PuHuiTi B"/>
            </a:endParaRPr>
          </a:p>
        </p:txBody>
      </p:sp>
      <p:sp>
        <p:nvSpPr>
          <p:cNvPr id="16" name="文本框 15"/>
          <p:cNvSpPr txBox="1"/>
          <p:nvPr/>
        </p:nvSpPr>
        <p:spPr>
          <a:xfrm>
            <a:off x="1121019" y="3814794"/>
            <a:ext cx="10177096" cy="2031325"/>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idx_emp_age_salary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emp</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lang="en-US" altLang="zh-CN">
              <a:solidFill>
                <a:srgbClr val="00000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count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endParaRPr lang="en-US" altLang="zh-CN" sz="1800" b="1">
              <a:solidFill>
                <a:srgbClr val="000080"/>
              </a:solidFill>
              <a:effectLst/>
              <a:latin typeface="Courier New" panose="02070309020205020404" pitchFamily="49" charset="0"/>
            </a:endParaRPr>
          </a:p>
          <a:p>
            <a:endParaRPr lang="en-US" altLang="zh-CN" b="1">
              <a:solidFill>
                <a:srgbClr val="000080"/>
              </a:solidFill>
              <a:latin typeface="Courier New" panose="02070309020205020404" pitchFamily="49" charset="0"/>
            </a:endParaRPr>
          </a:p>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age</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count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emp </a:t>
            </a:r>
            <a:r>
              <a:rPr lang="en-US" altLang="zh-CN" sz="1800" b="1">
                <a:solidFill>
                  <a:srgbClr val="0000FF"/>
                </a:solidFill>
                <a:effectLst/>
                <a:latin typeface="Courier New" panose="02070309020205020404" pitchFamily="49" charset="0"/>
              </a:rPr>
              <a:t>group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age </a:t>
            </a:r>
            <a:r>
              <a:rPr lang="en-US" altLang="zh-CN" sz="1800" b="1">
                <a:solidFill>
                  <a:srgbClr val="0000FF"/>
                </a:solidFill>
                <a:effectLst/>
                <a:latin typeface="Courier New" panose="02070309020205020404" pitchFamily="49" charset="0"/>
              </a:rPr>
              <a:t>order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by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endParaRPr lang="en-US" altLang="zh-CN" sz="1800" b="1">
              <a:solidFill>
                <a:srgbClr val="000080"/>
              </a:solidFill>
              <a:effectLst/>
              <a:latin typeface="Courier New" panose="02070309020205020404" pitchFamily="49" charset="0"/>
            </a:endParaRPr>
          </a:p>
          <a:p>
            <a:endParaRPr lang="en-US" altLang="zh-CN">
              <a:effectLst/>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index</a:t>
            </a:r>
            <a:r>
              <a:rPr lang="en-US" altLang="zh-CN" sz="1800">
                <a:solidFill>
                  <a:srgbClr val="000000"/>
                </a:solidFill>
                <a:effectLst/>
                <a:latin typeface="Courier New" panose="02070309020205020404" pitchFamily="49" charset="0"/>
              </a:rPr>
              <a:t> idx_emp_age_salary </a:t>
            </a:r>
            <a:r>
              <a:rPr lang="en-US" altLang="zh-CN" sz="1800" b="1">
                <a:solidFill>
                  <a:srgbClr val="0000FF"/>
                </a:solidFill>
                <a:effectLst/>
                <a:latin typeface="Courier New" panose="02070309020205020404" pitchFamily="49" charset="0"/>
              </a:rPr>
              <a:t>on</a:t>
            </a:r>
            <a:r>
              <a:rPr lang="en-US" altLang="zh-CN" sz="1800">
                <a:solidFill>
                  <a:srgbClr val="000000"/>
                </a:solidFill>
                <a:effectLst/>
                <a:latin typeface="Courier New" panose="02070309020205020404" pitchFamily="49" charset="0"/>
              </a:rPr>
              <a:t> emp</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age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salary</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a:t>
            </a:r>
            <a:endParaRPr lang="en-US" altLang="zh-CN">
              <a:effectLst/>
            </a:endParaRPr>
          </a:p>
        </p:txBody>
      </p:sp>
    </p:spTree>
  </p:cSld>
  <p:clrMapOvr>
    <a:masterClrMapping/>
  </p:clrMapOvr>
</p:sld>
</file>

<file path=ppt/slides/slide4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优化子查询</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811556" y="2215070"/>
            <a:ext cx="1097573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Alibaba PuHuiTi B"/>
                <a:ea typeface="黑体"/>
              </a:rPr>
              <a:t>使用子查询可以一次性的完成很多逻辑上需要多个步骤才能完成的</a:t>
            </a:r>
            <a:r>
              <a:rPr kumimoji="0" lang="en-US" altLang="zh-CN" sz="1600" b="0" i="0" u="none" strike="noStrike" kern="1200" cap="none" spc="0" normalizeH="0" baseline="0" noProof="0">
                <a:ln>
                  <a:noFill/>
                </a:ln>
                <a:solidFill>
                  <a:prstClr val="black"/>
                </a:solidFill>
                <a:effectLst/>
                <a:uLnTx/>
                <a:uFillTx/>
                <a:latin typeface="Alibaba PuHuiTi B"/>
                <a:ea typeface="黑体"/>
              </a:rPr>
              <a:t>SQL</a:t>
            </a:r>
            <a:r>
              <a:rPr kumimoji="0" lang="zh-CN" altLang="en-US" sz="1600" b="0" i="0" u="none" strike="noStrike" kern="1200" cap="none" spc="0" normalizeH="0" baseline="0" noProof="0">
                <a:ln>
                  <a:noFill/>
                </a:ln>
                <a:solidFill>
                  <a:prstClr val="black"/>
                </a:solidFill>
                <a:effectLst/>
                <a:uLnTx/>
                <a:uFillTx/>
                <a:latin typeface="Alibaba PuHuiTi B"/>
                <a:ea typeface="黑体"/>
              </a:rPr>
              <a:t>操作，同时也可以避免事务或者表锁死，并且写起来也很容易。但是，有些情况下，子查询是可以被更高效的连接（</a:t>
            </a:r>
            <a:r>
              <a:rPr kumimoji="0" lang="en-US" altLang="zh-CN" sz="1600" b="0" i="0" u="none" strike="noStrike" kern="1200" cap="none" spc="0" normalizeH="0" baseline="0" noProof="0">
                <a:ln>
                  <a:noFill/>
                </a:ln>
                <a:solidFill>
                  <a:prstClr val="black"/>
                </a:solidFill>
                <a:effectLst/>
                <a:uLnTx/>
                <a:uFillTx/>
                <a:latin typeface="Alibaba PuHuiTi B"/>
                <a:ea typeface="黑体"/>
              </a:rPr>
              <a:t>JOIN</a:t>
            </a:r>
            <a:r>
              <a:rPr kumimoji="0" lang="zh-CN" altLang="en-US" sz="1600" b="0" i="0" u="none" strike="noStrike" kern="1200" cap="none" spc="0" normalizeH="0" baseline="0" noProof="0">
                <a:ln>
                  <a:noFill/>
                </a:ln>
                <a:solidFill>
                  <a:prstClr val="black"/>
                </a:solidFill>
                <a:effectLst/>
                <a:uLnTx/>
                <a:uFillTx/>
                <a:latin typeface="Alibaba PuHuiTi B"/>
                <a:ea typeface="黑体"/>
              </a:rPr>
              <a:t>）替代。</a:t>
            </a:r>
            <a:endParaRPr kumimoji="0" lang="zh-CN" altLang="en-US" sz="1600" b="0" i="0" u="none" strike="noStrike" kern="1200" cap="none" spc="0" normalizeH="0" baseline="0" noProof="0">
              <a:ln>
                <a:noFill/>
              </a:ln>
              <a:solidFill>
                <a:prstClr val="black"/>
              </a:solidFill>
              <a:effectLst/>
              <a:uLnTx/>
              <a:uFillTx/>
              <a:latin typeface="Alibaba PuHuiTi B"/>
              <a:ea typeface="黑体"/>
            </a:endParaRPr>
          </a:p>
        </p:txBody>
      </p:sp>
      <p:sp>
        <p:nvSpPr>
          <p:cNvPr id="10" name="文本框 9"/>
          <p:cNvSpPr txBox="1"/>
          <p:nvPr/>
        </p:nvSpPr>
        <p:spPr>
          <a:xfrm>
            <a:off x="721200" y="3383417"/>
            <a:ext cx="10868758" cy="369332"/>
          </a:xfrm>
          <a:prstGeom prst="rect">
            <a:avLst/>
          </a:prstGeom>
          <a:solidFill>
            <a:srgbClr val="FFFFE4"/>
          </a:solidFill>
          <a:ln>
            <a:solidFill>
              <a:schemeClr val="tx1"/>
            </a:solidFill>
          </a:ln>
        </p:spPr>
        <p:txBody>
          <a:bodyPr wrap="square">
            <a:spAutoFit/>
          </a:bodyPr>
          <a:lstStyle/>
          <a:p>
            <a:r>
              <a:rPr lang="en-US" altLang="zh-CN" sz="1800">
                <a:solidFill>
                  <a:srgbClr val="000000"/>
                </a:solidFill>
                <a:effectLst/>
                <a:latin typeface="Courier New" panose="02070309020205020404" pitchFamily="49" charset="0"/>
              </a:rPr>
              <a:t>explain </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user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in</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b="1">
                <a:solidFill>
                  <a:srgbClr val="0000FF"/>
                </a:solidFill>
                <a:effectLst/>
                <a:latin typeface="Courier New" panose="02070309020205020404" pitchFamily="49" charset="0"/>
              </a:rPr>
              <a:t>select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uid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from</a:t>
            </a:r>
            <a:r>
              <a:rPr lang="en-US" altLang="zh-CN" sz="1800">
                <a:solidFill>
                  <a:srgbClr val="000000"/>
                </a:solidFill>
                <a:effectLst/>
                <a:latin typeface="Courier New" panose="02070309020205020404" pitchFamily="49" charset="0"/>
              </a:rPr>
              <a:t> user_role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a:effectLst/>
            </a:endParaRPr>
          </a:p>
        </p:txBody>
      </p:sp>
      <p:pic>
        <p:nvPicPr>
          <p:cNvPr id="7" name="图片 6"/>
          <p:cNvPicPr>
            <a:picLocks noChangeAspect="1"/>
          </p:cNvPicPr>
          <p:nvPr/>
        </p:nvPicPr>
        <p:blipFill>
          <a:blip r:embed="rId1"/>
          <a:stretch>
            <a:fillRect/>
          </a:stretch>
        </p:blipFill>
        <p:spPr>
          <a:xfrm>
            <a:off x="721200" y="4336322"/>
            <a:ext cx="10907720" cy="692440"/>
          </a:xfrm>
          <a:prstGeom prst="rect">
            <a:avLst/>
          </a:prstGeom>
        </p:spPr>
      </p:pic>
    </p:spTree>
  </p:cSld>
  <p:clrMapOvr>
    <a:masterClrMapping/>
  </p:clrMapOvr>
</p:sld>
</file>

<file path=ppt/slides/slide4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lang="zh-CN" altLang="en-US">
                <a:solidFill>
                  <a:srgbClr val="FF0000"/>
                </a:solidFill>
                <a:latin typeface="Calibri"/>
                <a:ea typeface="黑体"/>
              </a:rPr>
              <a:t>子</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2" name="文本框 11"/>
          <p:cNvSpPr txBox="1"/>
          <p:nvPr/>
        </p:nvSpPr>
        <p:spPr>
          <a:xfrm>
            <a:off x="589316" y="4379965"/>
            <a:ext cx="11289092"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连接</a:t>
            </a:r>
            <a:r>
              <a:rPr kumimoji="0" lang="en-US" altLang="zh-CN"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(Join)</a:t>
            </a: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查询之所以更有效率一些 ，是因为</a:t>
            </a:r>
            <a:r>
              <a:rPr kumimoji="0" lang="en-US" altLang="zh-CN"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MySQL</a:t>
            </a:r>
            <a:r>
              <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rPr>
              <a:t>不需要在内存中创建临时表来完成这个逻辑上需要两个步骤的查询工作。</a:t>
            </a:r>
            <a:endParaRPr kumimoji="0" lang="zh-CN" altLang="en-US" sz="1600" b="0" i="0" u="none" strike="noStrike" kern="1200" cap="none" spc="0" normalizeH="0" baseline="0" noProof="0">
              <a:ln>
                <a:noFill/>
              </a:ln>
              <a:solidFill>
                <a:prstClr val="black"/>
              </a:solidFill>
              <a:effectLst/>
              <a:highlight>
                <a:srgbClr val="FFFF00"/>
              </a:highlight>
              <a:uLnTx/>
              <a:uFillTx/>
              <a:latin typeface="Alibaba PuHuiTi B"/>
              <a:ea typeface="黑体"/>
              <a:cs typeface="+mn-cs"/>
            </a:endParaRPr>
          </a:p>
        </p:txBody>
      </p:sp>
      <p:sp>
        <p:nvSpPr>
          <p:cNvPr id="13" name="文本框 12"/>
          <p:cNvSpPr txBox="1"/>
          <p:nvPr/>
        </p:nvSpPr>
        <p:spPr>
          <a:xfrm>
            <a:off x="721200" y="2422229"/>
            <a:ext cx="10868758"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explain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select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from</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user</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user_role ur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where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ur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uid</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pic>
        <p:nvPicPr>
          <p:cNvPr id="14" name="图片 13"/>
          <p:cNvPicPr>
            <a:picLocks noChangeAspect="1"/>
          </p:cNvPicPr>
          <p:nvPr/>
        </p:nvPicPr>
        <p:blipFill>
          <a:blip r:embed="rId1"/>
          <a:stretch>
            <a:fillRect/>
          </a:stretch>
        </p:blipFill>
        <p:spPr>
          <a:xfrm>
            <a:off x="721200" y="3347662"/>
            <a:ext cx="10975736" cy="718778"/>
          </a:xfrm>
          <a:prstGeom prst="rect">
            <a:avLst/>
          </a:prstGeom>
        </p:spPr>
      </p:pic>
      <p:sp>
        <p:nvSpPr>
          <p:cNvPr id="15" name="文本框 14"/>
          <p:cNvSpPr txBox="1"/>
          <p:nvPr/>
        </p:nvSpPr>
        <p:spPr>
          <a:xfrm>
            <a:off x="589316" y="4467885"/>
            <a:ext cx="6128238" cy="369332"/>
          </a:xfrm>
          <a:prstGeom prst="rect">
            <a:avLst/>
          </a:prstGeom>
          <a:noFill/>
        </p:spPr>
        <p:txBody>
          <a:bodyPr wrap="square">
            <a:spAutoFit/>
          </a:bodyPr>
          <a:lstStyle/>
          <a:p>
            <a:r>
              <a:rPr lang="en-US" altLang="zh-CN" b="0" i="0">
                <a:solidFill>
                  <a:srgbClr val="4D4D4D"/>
                </a:solidFill>
                <a:effectLst/>
                <a:highlight>
                  <a:srgbClr val="FFFF00"/>
                </a:highlight>
                <a:latin typeface="-apple-system"/>
              </a:rPr>
              <a:t>system&gt;const&gt;eq_ref&gt;ref&gt;range&gt;index&gt;ALL</a:t>
            </a:r>
            <a:endParaRPr lang="zh-CN" altLang="en-US">
              <a:highlight>
                <a:srgbClr val="FFFF00"/>
              </a:highlight>
            </a:endParaRPr>
          </a:p>
        </p:txBody>
      </p:sp>
    </p:spTree>
  </p:cSld>
  <p:clrMapOvr>
    <a:masterClrMapping/>
  </p:clrMapOvr>
</p:sld>
</file>

<file path=ppt/slides/slide4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0" lang="zh-CN" altLang="en-US" sz="2000" b="0" i="0" u="none" strike="noStrike" kern="1200" cap="none" spc="0" normalizeH="0" baseline="0" noProof="0">
                <a:ln>
                  <a:noFill/>
                </a:ln>
                <a:solidFill>
                  <a:srgbClr val="AD2A26"/>
                </a:solidFill>
                <a:effectLst/>
                <a:uLnTx/>
                <a:uFillTx/>
                <a:ea typeface="Alibaba PuHuiTi Medium" pitchFamily="18" charset="-122"/>
              </a:rPr>
              <a:t>的优化</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7444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优化</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1" name="文本框 10"/>
          <p:cNvSpPr txBox="1"/>
          <p:nvPr/>
        </p:nvSpPr>
        <p:spPr>
          <a:xfrm>
            <a:off x="811556" y="1730260"/>
            <a:ext cx="10568883"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a:ln>
                  <a:noFill/>
                </a:ln>
                <a:solidFill>
                  <a:srgbClr val="FF0000"/>
                </a:solidFill>
                <a:effectLst/>
                <a:uLnTx/>
                <a:uFillTx/>
                <a:latin typeface="Calibri"/>
                <a:ea typeface="黑体"/>
                <a:cs typeface="+mn-cs"/>
              </a:rPr>
              <a:t>优化</a:t>
            </a:r>
            <a:r>
              <a:rPr kumimoji="0" lang="en-US" altLang="zh-CN" sz="1800" b="0" i="0" u="none" strike="noStrike" kern="1200" cap="none" spc="0" normalizeH="0" baseline="0" noProof="0">
                <a:ln>
                  <a:noFill/>
                </a:ln>
                <a:solidFill>
                  <a:srgbClr val="FF0000"/>
                </a:solidFill>
                <a:effectLst/>
                <a:uLnTx/>
                <a:uFillTx/>
                <a:latin typeface="Calibri"/>
                <a:ea typeface="黑体"/>
                <a:cs typeface="+mn-cs"/>
              </a:rPr>
              <a:t>limit</a:t>
            </a:r>
            <a:r>
              <a:rPr kumimoji="0" lang="zh-CN" altLang="en-US" sz="1800" b="0" i="0" u="none" strike="noStrike" kern="1200" cap="none" spc="0" normalizeH="0" baseline="0" noProof="0">
                <a:ln>
                  <a:noFill/>
                </a:ln>
                <a:solidFill>
                  <a:srgbClr val="FF0000"/>
                </a:solidFill>
                <a:effectLst/>
                <a:uLnTx/>
                <a:uFillTx/>
                <a:latin typeface="Calibri"/>
                <a:ea typeface="黑体"/>
                <a:cs typeface="+mn-cs"/>
              </a:rPr>
              <a:t>查询</a:t>
            </a:r>
            <a:endParaRPr kumimoji="0" lang="zh-CN" altLang="en-US" sz="1800" b="0" i="0" u="none" strike="noStrike" kern="1200" cap="none" spc="0" normalizeH="0" baseline="0" noProof="0">
              <a:ln>
                <a:noFill/>
              </a:ln>
              <a:solidFill>
                <a:srgbClr val="FF0000"/>
              </a:solidFill>
              <a:effectLst/>
              <a:uLnTx/>
              <a:uFillTx/>
              <a:latin typeface="Calibri"/>
              <a:ea typeface="黑体"/>
              <a:cs typeface="+mn-cs"/>
            </a:endParaRPr>
          </a:p>
        </p:txBody>
      </p:sp>
      <p:sp>
        <p:nvSpPr>
          <p:cNvPr id="10" name="文本框 9"/>
          <p:cNvSpPr txBox="1"/>
          <p:nvPr/>
        </p:nvSpPr>
        <p:spPr>
          <a:xfrm>
            <a:off x="721199" y="2389142"/>
            <a:ext cx="10568883" cy="584775"/>
          </a:xfrm>
          <a:prstGeom prst="rect">
            <a:avLst/>
          </a:prstGeom>
          <a:noFill/>
        </p:spPr>
        <p:txBody>
          <a:bodyPr wrap="square">
            <a:spAutoFit/>
          </a:bodyPr>
          <a:lstStyle/>
          <a:p>
            <a:r>
              <a:rPr lang="zh-CN" altLang="en-US" sz="1600"/>
              <a:t>一般分页查询时，通过创建覆盖索引能够比较好地提高性能。一个常见又非常头疼的问题就是 limit </a:t>
            </a:r>
            <a:r>
              <a:rPr lang="en-US" altLang="zh-CN" sz="1600"/>
              <a:t>9</a:t>
            </a:r>
            <a:r>
              <a:rPr lang="zh-CN" altLang="en-US" sz="1600"/>
              <a:t>00000,10  ，此时需要MySQL排序前</a:t>
            </a:r>
            <a:r>
              <a:rPr lang="en-US" altLang="zh-CN" sz="1600"/>
              <a:t>9</a:t>
            </a:r>
            <a:r>
              <a:rPr lang="zh-CN" altLang="en-US" sz="1600"/>
              <a:t>00010 记录，仅仅返回</a:t>
            </a:r>
            <a:r>
              <a:rPr lang="en-US" altLang="zh-CN" sz="1600"/>
              <a:t>9</a:t>
            </a:r>
            <a:r>
              <a:rPr lang="zh-CN" altLang="en-US" sz="1600"/>
              <a:t>00000 - </a:t>
            </a:r>
            <a:r>
              <a:rPr lang="en-US" altLang="zh-CN" sz="1600"/>
              <a:t>9</a:t>
            </a:r>
            <a:r>
              <a:rPr lang="zh-CN" altLang="en-US" sz="1600"/>
              <a:t>00010 的记录，其他记录丢弃，查询排序的代价非常大 。</a:t>
            </a:r>
            <a:endParaRPr lang="zh-CN" altLang="en-US" sz="1600"/>
          </a:p>
        </p:txBody>
      </p:sp>
      <p:sp>
        <p:nvSpPr>
          <p:cNvPr id="16" name="文本框 15"/>
          <p:cNvSpPr txBox="1"/>
          <p:nvPr/>
        </p:nvSpPr>
        <p:spPr>
          <a:xfrm>
            <a:off x="721199" y="3170003"/>
            <a:ext cx="6128238" cy="338554"/>
          </a:xfrm>
          <a:prstGeom prst="rect">
            <a:avLst/>
          </a:prstGeom>
          <a:noFill/>
        </p:spPr>
        <p:txBody>
          <a:bodyPr wrap="square">
            <a:spAutoFit/>
          </a:bodyPr>
          <a:lstStyle/>
          <a:p>
            <a:r>
              <a:rPr lang="en-US" altLang="zh-CN" sz="1600"/>
              <a:t>1</a:t>
            </a:r>
            <a:r>
              <a:rPr lang="zh-CN" altLang="en-US" sz="1600"/>
              <a:t>、优化思路一</a:t>
            </a:r>
            <a:endParaRPr lang="zh-CN" altLang="en-US" sz="1600"/>
          </a:p>
        </p:txBody>
      </p:sp>
      <p:sp>
        <p:nvSpPr>
          <p:cNvPr id="17" name="文本框 16"/>
          <p:cNvSpPr txBox="1"/>
          <p:nvPr/>
        </p:nvSpPr>
        <p:spPr>
          <a:xfrm>
            <a:off x="721199" y="3618942"/>
            <a:ext cx="10040586" cy="338554"/>
          </a:xfrm>
          <a:prstGeom prst="rect">
            <a:avLst/>
          </a:prstGeom>
          <a:noFill/>
        </p:spPr>
        <p:txBody>
          <a:bodyPr wrap="square">
            <a:spAutoFit/>
          </a:bodyPr>
          <a:lstStyle/>
          <a:p>
            <a:r>
              <a:rPr lang="zh-CN" altLang="en-US" sz="1600">
                <a:latin typeface="Alibaba PuHuiTi B"/>
              </a:rPr>
              <a:t>在索引上完成排序分页操作，最后根据主键关联回原表查询所需要的其他列内容。</a:t>
            </a:r>
            <a:endParaRPr lang="zh-CN" altLang="en-US" sz="1600">
              <a:latin typeface="Alibaba PuHuiTi B"/>
            </a:endParaRPr>
          </a:p>
        </p:txBody>
      </p:sp>
      <p:sp>
        <p:nvSpPr>
          <p:cNvPr id="18" name="文本框 17"/>
          <p:cNvSpPr txBox="1"/>
          <p:nvPr/>
        </p:nvSpPr>
        <p:spPr>
          <a:xfrm>
            <a:off x="811556" y="4433244"/>
            <a:ext cx="6128238" cy="338554"/>
          </a:xfrm>
          <a:prstGeom prst="rect">
            <a:avLst/>
          </a:prstGeom>
          <a:noFill/>
        </p:spPr>
        <p:txBody>
          <a:bodyPr wrap="square">
            <a:spAutoFit/>
          </a:bodyPr>
          <a:lstStyle/>
          <a:p>
            <a:r>
              <a:rPr lang="en-US" altLang="zh-CN" sz="1600"/>
              <a:t>2</a:t>
            </a:r>
            <a:r>
              <a:rPr lang="zh-CN" altLang="en-US" sz="1600"/>
              <a:t>、优化思路二</a:t>
            </a:r>
            <a:endParaRPr lang="zh-CN" altLang="en-US" sz="1600"/>
          </a:p>
        </p:txBody>
      </p:sp>
      <p:sp>
        <p:nvSpPr>
          <p:cNvPr id="19" name="文本框 18"/>
          <p:cNvSpPr txBox="1"/>
          <p:nvPr/>
        </p:nvSpPr>
        <p:spPr>
          <a:xfrm>
            <a:off x="721199" y="4927265"/>
            <a:ext cx="10325183" cy="369332"/>
          </a:xfrm>
          <a:prstGeom prst="rect">
            <a:avLst/>
          </a:prstGeom>
          <a:noFill/>
        </p:spPr>
        <p:txBody>
          <a:bodyPr wrap="square">
            <a:spAutoFit/>
          </a:bodyPr>
          <a:lstStyle/>
          <a:p>
            <a:r>
              <a:rPr lang="zh-CN" altLang="en-US" sz="1600">
                <a:latin typeface="Alibaba PuHuiTi B"/>
              </a:rPr>
              <a:t>该方案适用于主键自增的表，可以把Limit 查询转换成某个位置的查询 </a:t>
            </a:r>
            <a:r>
              <a:rPr lang="zh-CN" altLang="en-US"/>
              <a:t>。</a:t>
            </a:r>
            <a:endParaRPr lang="zh-CN" altLang="en-US"/>
          </a:p>
        </p:txBody>
      </p:sp>
    </p:spTree>
  </p:cSld>
  <p:clrMapOvr>
    <a:masterClrMapping/>
  </p:clrMapOvr>
</p:sld>
</file>

<file path=ppt/slides/slide4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a:t>
            </a:r>
            <a:r>
              <a:rPr kumimoji="1" lang="en-US" altLang="zh-CN"/>
              <a:t>JDBC</a:t>
            </a:r>
            <a:r>
              <a:rPr kumimoji="1" lang="zh-CN" altLang="en-US"/>
              <a:t>操作</a:t>
            </a:r>
            <a:endParaRPr kumimoji="1" lang="zh-CN" altLang="en-US" dirty="0"/>
          </a:p>
        </p:txBody>
      </p:sp>
    </p:spTree>
  </p:cSld>
  <p:clrMapOvr>
    <a:masterClrMapping/>
  </p:clrMapOvr>
</p:sld>
</file>

<file path=ppt/slides/slide4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a:t>MySQL</a:t>
            </a:r>
            <a:r>
              <a:rPr kumimoji="1" lang="zh-CN" altLang="en-US"/>
              <a:t>的</a:t>
            </a:r>
            <a:r>
              <a:rPr kumimoji="1" lang="en-US" altLang="zh-CN"/>
              <a:t>JDBC</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概述</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867425" y="1769559"/>
            <a:ext cx="9797644" cy="1323439"/>
          </a:xfrm>
          <a:prstGeom prst="rect">
            <a:avLst/>
          </a:prstGeom>
          <a:noFill/>
        </p:spPr>
        <p:txBody>
          <a:bodyPr wrap="square">
            <a:spAutoFit/>
          </a:bodyPr>
          <a:lstStyle/>
          <a:p>
            <a:pPr indent="266700" algn="just"/>
            <a:r>
              <a:rPr lang="en-US" altLang="zh-CN" sz="1600" kern="100">
                <a:effectLst/>
                <a:latin typeface="Alibaba PuHuiTi B"/>
                <a:ea typeface="宋体" pitchFamily="2" charset="-122"/>
                <a:cs typeface="Times New Roman" panose="02020603050405020304" pitchFamily="18" charset="0"/>
              </a:rPr>
              <a:t>JDBC</a:t>
            </a:r>
            <a:r>
              <a:rPr lang="zh-CN" altLang="zh-CN" sz="1600" kern="100">
                <a:effectLst/>
                <a:latin typeface="Alibaba PuHuiTi B"/>
                <a:ea typeface="宋体" pitchFamily="2" charset="-122"/>
                <a:cs typeface="Times New Roman" panose="02020603050405020304" pitchFamily="18" charset="0"/>
              </a:rPr>
              <a:t>（</a:t>
            </a:r>
            <a:r>
              <a:rPr lang="en-US" altLang="zh-CN" sz="1600" kern="100">
                <a:effectLst/>
                <a:latin typeface="Alibaba PuHuiTi B"/>
                <a:ea typeface="宋体" pitchFamily="2" charset="-122"/>
                <a:cs typeface="Times New Roman" panose="02020603050405020304" pitchFamily="18" charset="0"/>
              </a:rPr>
              <a:t>Java DataBase Connectivity,java</a:t>
            </a:r>
            <a:r>
              <a:rPr lang="zh-CN" altLang="zh-CN" sz="1600" kern="100">
                <a:effectLst/>
                <a:latin typeface="Alibaba PuHuiTi B"/>
                <a:ea typeface="宋体" pitchFamily="2" charset="-122"/>
                <a:cs typeface="Times New Roman" panose="02020603050405020304" pitchFamily="18" charset="0"/>
              </a:rPr>
              <a:t>数据库连接）是一种用于执行</a:t>
            </a:r>
            <a:r>
              <a:rPr lang="en-US" altLang="zh-CN" sz="1600" kern="100">
                <a:effectLst/>
                <a:latin typeface="Alibaba PuHuiTi B"/>
                <a:ea typeface="宋体" pitchFamily="2" charset="-122"/>
                <a:cs typeface="Times New Roman" panose="02020603050405020304" pitchFamily="18" charset="0"/>
              </a:rPr>
              <a:t>SQL</a:t>
            </a:r>
            <a:r>
              <a:rPr lang="zh-CN" altLang="zh-CN" sz="1600" kern="100">
                <a:effectLst/>
                <a:latin typeface="Alibaba PuHuiTi B"/>
                <a:ea typeface="宋体" pitchFamily="2" charset="-122"/>
                <a:cs typeface="Times New Roman" panose="02020603050405020304" pitchFamily="18" charset="0"/>
              </a:rPr>
              <a:t>语句的</a:t>
            </a:r>
            <a:r>
              <a:rPr lang="en-US" altLang="zh-CN" sz="1600" kern="100">
                <a:effectLst/>
                <a:latin typeface="Alibaba PuHuiTi B"/>
                <a:ea typeface="宋体" pitchFamily="2" charset="-122"/>
                <a:cs typeface="Times New Roman" panose="02020603050405020304" pitchFamily="18" charset="0"/>
              </a:rPr>
              <a:t>Java API</a:t>
            </a:r>
            <a:r>
              <a:rPr lang="zh-CN" altLang="zh-CN" sz="1600" kern="100">
                <a:effectLst/>
                <a:latin typeface="Alibaba PuHuiTi B"/>
                <a:ea typeface="宋体" pitchFamily="2" charset="-122"/>
                <a:cs typeface="Times New Roman" panose="02020603050405020304" pitchFamily="18" charset="0"/>
              </a:rPr>
              <a:t>。</a:t>
            </a:r>
            <a:r>
              <a:rPr lang="en-US" altLang="zh-CN" sz="1600" kern="100">
                <a:solidFill>
                  <a:srgbClr val="FF0000"/>
                </a:solidFill>
                <a:effectLst/>
                <a:latin typeface="Alibaba PuHuiTi B"/>
                <a:ea typeface="宋体" pitchFamily="2" charset="-122"/>
                <a:cs typeface="Times New Roman" panose="02020603050405020304" pitchFamily="18" charset="0"/>
              </a:rPr>
              <a:t>JDBC</a:t>
            </a:r>
            <a:r>
              <a:rPr lang="zh-CN" altLang="zh-CN" sz="1600" kern="100">
                <a:solidFill>
                  <a:srgbClr val="FF0000"/>
                </a:solidFill>
                <a:effectLst/>
                <a:latin typeface="Alibaba PuHuiTi B"/>
                <a:ea typeface="宋体" pitchFamily="2" charset="-122"/>
                <a:cs typeface="Times New Roman" panose="02020603050405020304" pitchFamily="18" charset="0"/>
              </a:rPr>
              <a:t>是</a:t>
            </a:r>
            <a:r>
              <a:rPr lang="en-US" altLang="zh-CN" sz="1600" kern="100">
                <a:solidFill>
                  <a:srgbClr val="FF0000"/>
                </a:solidFill>
                <a:effectLst/>
                <a:latin typeface="Alibaba PuHuiTi B"/>
                <a:ea typeface="宋体" pitchFamily="2" charset="-122"/>
                <a:cs typeface="Times New Roman" panose="02020603050405020304" pitchFamily="18" charset="0"/>
              </a:rPr>
              <a:t>Java</a:t>
            </a:r>
            <a:r>
              <a:rPr lang="zh-CN" altLang="zh-CN" sz="1600" kern="100">
                <a:solidFill>
                  <a:srgbClr val="FF0000"/>
                </a:solidFill>
                <a:effectLst/>
                <a:latin typeface="Alibaba PuHuiTi B"/>
                <a:ea typeface="宋体" pitchFamily="2" charset="-122"/>
                <a:cs typeface="Times New Roman" panose="02020603050405020304" pitchFamily="18" charset="0"/>
              </a:rPr>
              <a:t>访问数据库的标准规范</a:t>
            </a:r>
            <a:r>
              <a:rPr lang="zh-CN" altLang="zh-CN" sz="1600" kern="100">
                <a:effectLst/>
                <a:latin typeface="Alibaba PuHuiTi B"/>
                <a:ea typeface="宋体" pitchFamily="2" charset="-122"/>
                <a:cs typeface="Times New Roman" panose="02020603050405020304" pitchFamily="18" charset="0"/>
              </a:rPr>
              <a:t>，可以为不同的关系型数据库提供统一访问，</a:t>
            </a:r>
            <a:r>
              <a:rPr lang="zh-CN" altLang="zh-CN" sz="1600" kern="100">
                <a:solidFill>
                  <a:srgbClr val="FF0000"/>
                </a:solidFill>
                <a:effectLst/>
                <a:latin typeface="Alibaba PuHuiTi B"/>
                <a:ea typeface="宋体" pitchFamily="2" charset="-122"/>
                <a:cs typeface="Times New Roman" panose="02020603050405020304" pitchFamily="18" charset="0"/>
              </a:rPr>
              <a:t>它由一组用</a:t>
            </a:r>
            <a:r>
              <a:rPr lang="en-US" altLang="zh-CN" sz="1600" kern="100">
                <a:solidFill>
                  <a:srgbClr val="FF0000"/>
                </a:solidFill>
                <a:effectLst/>
                <a:latin typeface="Alibaba PuHuiTi B"/>
                <a:ea typeface="宋体" pitchFamily="2" charset="-122"/>
                <a:cs typeface="Times New Roman" panose="02020603050405020304" pitchFamily="18" charset="0"/>
              </a:rPr>
              <a:t>Java</a:t>
            </a:r>
            <a:r>
              <a:rPr lang="zh-CN" altLang="zh-CN" sz="1600" kern="100">
                <a:solidFill>
                  <a:srgbClr val="FF0000"/>
                </a:solidFill>
                <a:effectLst/>
                <a:latin typeface="Alibaba PuHuiTi B"/>
                <a:ea typeface="宋体" pitchFamily="2" charset="-122"/>
                <a:cs typeface="Times New Roman" panose="02020603050405020304" pitchFamily="18" charset="0"/>
              </a:rPr>
              <a:t>语言编写的接口和类组成。</a:t>
            </a:r>
            <a:endParaRPr lang="zh-CN" altLang="zh-CN" sz="1600" kern="100">
              <a:effectLst/>
              <a:latin typeface="Alibaba PuHuiTi B"/>
              <a:ea typeface="宋体" pitchFamily="2" charset="-122"/>
              <a:cs typeface="Times New Roman" panose="02020603050405020304" pitchFamily="18" charset="0"/>
            </a:endParaRPr>
          </a:p>
          <a:p>
            <a:pPr indent="266700" algn="just"/>
            <a:endParaRPr lang="zh-CN" altLang="zh-CN" sz="1600" kern="100">
              <a:effectLst/>
              <a:latin typeface="Alibaba PuHuiTi B"/>
              <a:ea typeface="宋体" pitchFamily="2" charset="-122"/>
              <a:cs typeface="Times New Roman" panose="02020603050405020304" pitchFamily="18" charset="0"/>
            </a:endParaRPr>
          </a:p>
          <a:p>
            <a:pPr indent="266700" algn="just"/>
            <a:r>
              <a:rPr lang="en-US" altLang="zh-CN" sz="1600" kern="100">
                <a:effectLst/>
                <a:latin typeface="Alibaba PuHuiTi B"/>
                <a:ea typeface="宋体" pitchFamily="2" charset="-122"/>
                <a:cs typeface="Times New Roman" panose="02020603050405020304" pitchFamily="18" charset="0"/>
              </a:rPr>
              <a:t>JDBC</a:t>
            </a:r>
            <a:r>
              <a:rPr lang="zh-CN" altLang="zh-CN" sz="1600" kern="100">
                <a:effectLst/>
                <a:latin typeface="Alibaba PuHuiTi B"/>
                <a:ea typeface="宋体" pitchFamily="2" charset="-122"/>
                <a:cs typeface="Times New Roman" panose="02020603050405020304" pitchFamily="18" charset="0"/>
              </a:rPr>
              <a:t>需要连接驱动，驱动是两个设备要进行通信，满足一定通信数据格式，数据格式由设备提供商规定，设备提供商为设备提供驱动软件，通过软件可以与该设备进行通信。</a:t>
            </a:r>
            <a:endParaRPr lang="zh-CN" altLang="zh-CN" sz="1600" kern="100">
              <a:effectLst/>
              <a:latin typeface="Alibaba PuHuiTi B"/>
              <a:ea typeface="宋体" pitchFamily="2" charset="-122"/>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3323491" y="3429000"/>
            <a:ext cx="3892327" cy="2966254"/>
          </a:xfrm>
          <a:prstGeom prst="rect">
            <a:avLst/>
          </a:prstGeom>
        </p:spPr>
      </p:pic>
    </p:spTree>
  </p:cSld>
  <p:clrMapOvr>
    <a:masterClrMapping/>
  </p:clrMapOvr>
</p:sld>
</file>

<file path=ppt/slides/slide4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955348" y="1628294"/>
            <a:ext cx="9797644" cy="1323439"/>
          </a:xfrm>
          <a:prstGeom prst="rect">
            <a:avLst/>
          </a:prstGeom>
          <a:noFill/>
        </p:spPr>
        <p:txBody>
          <a:bodyPr wrap="square">
            <a:spAutoFit/>
          </a:bodyPr>
          <a:lstStyle/>
          <a:p>
            <a:pPr marL="285750" indent="-285750" algn="just">
              <a:buFont typeface="Wingdings" panose="05000000000000000000" pitchFamily="2" charset="2"/>
              <a:buChar char="Ø"/>
            </a:pPr>
            <a:r>
              <a:rPr lang="en-US" altLang="zh-CN" sz="1600" b="1" kern="100">
                <a:solidFill>
                  <a:srgbClr val="FF0000"/>
                </a:solidFill>
                <a:effectLst/>
                <a:latin typeface="Calibri" pitchFamily="34" charset="0"/>
                <a:ea typeface="宋体" pitchFamily="2" charset="-122"/>
                <a:cs typeface="Times New Roman" panose="02020603050405020304" pitchFamily="18" charset="0"/>
              </a:rPr>
              <a:t>JDBC</a:t>
            </a:r>
            <a:r>
              <a:rPr lang="zh-CN" altLang="en-US" sz="1600" b="1" kern="100">
                <a:solidFill>
                  <a:srgbClr val="FF0000"/>
                </a:solidFill>
                <a:effectLst/>
                <a:latin typeface="Calibri" pitchFamily="34" charset="0"/>
                <a:ea typeface="宋体" pitchFamily="2" charset="-122"/>
                <a:cs typeface="Times New Roman" panose="02020603050405020304" pitchFamily="18" charset="0"/>
              </a:rPr>
              <a:t>核心类和接口 </a:t>
            </a:r>
            <a:endParaRPr lang="en-US" altLang="zh-CN" sz="1600" b="1" kern="100">
              <a:solidFill>
                <a:srgbClr val="FF0000"/>
              </a:solidFill>
              <a:effectLst/>
              <a:latin typeface="Calibri" pitchFamily="34" charset="0"/>
              <a:ea typeface="宋体" pitchFamily="2" charset="-122"/>
              <a:cs typeface="Times New Roman" panose="02020603050405020304" pitchFamily="18" charset="0"/>
            </a:endParaRPr>
          </a:p>
          <a:p>
            <a:pPr algn="just"/>
            <a:r>
              <a:rPr lang="en-US" altLang="zh-CN" sz="1600" kern="100">
                <a:solidFill>
                  <a:srgbClr val="FF0000"/>
                </a:solidFill>
                <a:latin typeface="Calibri" pitchFamily="34" charset="0"/>
                <a:ea typeface="宋体" pitchFamily="2" charset="-122"/>
                <a:cs typeface="Times New Roman" panose="02020603050405020304" pitchFamily="18" charset="0"/>
              </a:rPr>
              <a:t>      </a:t>
            </a:r>
            <a:r>
              <a:rPr lang="en-US" altLang="zh-CN" sz="1600" kern="100">
                <a:effectLst/>
                <a:latin typeface="Calibri" pitchFamily="34" charset="0"/>
                <a:ea typeface="宋体" pitchFamily="2" charset="-122"/>
                <a:cs typeface="Times New Roman" panose="02020603050405020304" pitchFamily="18" charset="0"/>
              </a:rPr>
              <a:t>DriverManager:</a:t>
            </a:r>
            <a:r>
              <a:rPr lang="zh-CN" altLang="zh-CN" sz="1600" kern="100">
                <a:effectLst/>
                <a:latin typeface="Calibri" pitchFamily="34" charset="0"/>
                <a:ea typeface="宋体" pitchFamily="2" charset="-122"/>
                <a:cs typeface="Times New Roman" panose="02020603050405020304" pitchFamily="18" charset="0"/>
              </a:rPr>
              <a:t>用于注册驱动</a:t>
            </a:r>
            <a:endParaRPr lang="zh-CN" altLang="zh-CN" sz="1600" kern="100">
              <a:effectLst/>
              <a:latin typeface="Calibri" pitchFamily="34" charset="0"/>
              <a:ea typeface="宋体" pitchFamily="2" charset="-122"/>
              <a:cs typeface="Times New Roman" panose="02020603050405020304" pitchFamily="18" charset="0"/>
            </a:endParaRPr>
          </a:p>
          <a:p>
            <a:pPr indent="266700" algn="just"/>
            <a:r>
              <a:rPr lang="en-US" altLang="zh-CN" sz="1600" kern="100">
                <a:effectLst/>
                <a:latin typeface="Calibri" pitchFamily="34" charset="0"/>
                <a:ea typeface="宋体" pitchFamily="2" charset="-122"/>
                <a:cs typeface="Times New Roman" panose="02020603050405020304" pitchFamily="18" charset="0"/>
              </a:rPr>
              <a:t>Connection: </a:t>
            </a:r>
            <a:r>
              <a:rPr lang="zh-CN" altLang="zh-CN" sz="1600" kern="100">
                <a:effectLst/>
                <a:latin typeface="Calibri" pitchFamily="34" charset="0"/>
                <a:ea typeface="宋体" pitchFamily="2" charset="-122"/>
                <a:cs typeface="Times New Roman" panose="02020603050405020304" pitchFamily="18" charset="0"/>
              </a:rPr>
              <a:t>表示与数据库创建的连接</a:t>
            </a:r>
            <a:endParaRPr lang="zh-CN" altLang="zh-CN" sz="1600" kern="100">
              <a:effectLst/>
              <a:latin typeface="Calibri" pitchFamily="34" charset="0"/>
              <a:ea typeface="宋体" pitchFamily="2" charset="-122"/>
              <a:cs typeface="Times New Roman" panose="02020603050405020304" pitchFamily="18" charset="0"/>
            </a:endParaRPr>
          </a:p>
          <a:p>
            <a:pPr indent="266700" algn="just"/>
            <a:r>
              <a:rPr lang="en-US" altLang="zh-CN" sz="1600" kern="100">
                <a:effectLst/>
                <a:latin typeface="Calibri" pitchFamily="34" charset="0"/>
                <a:ea typeface="宋体" pitchFamily="2" charset="-122"/>
                <a:cs typeface="Times New Roman" panose="02020603050405020304" pitchFamily="18" charset="0"/>
              </a:rPr>
              <a:t>Statement/PrepareStatement: </a:t>
            </a:r>
            <a:r>
              <a:rPr lang="zh-CN" altLang="zh-CN" sz="1600" kern="100">
                <a:effectLst/>
                <a:latin typeface="Calibri" pitchFamily="34" charset="0"/>
                <a:ea typeface="宋体" pitchFamily="2" charset="-122"/>
                <a:cs typeface="Times New Roman" panose="02020603050405020304" pitchFamily="18" charset="0"/>
              </a:rPr>
              <a:t>操作数据库</a:t>
            </a:r>
            <a:r>
              <a:rPr lang="en-US" altLang="zh-CN" sz="1600" kern="100">
                <a:effectLst/>
                <a:latin typeface="Calibri" pitchFamily="34" charset="0"/>
                <a:ea typeface="宋体" pitchFamily="2" charset="-122"/>
                <a:cs typeface="Times New Roman" panose="02020603050405020304" pitchFamily="18" charset="0"/>
              </a:rPr>
              <a:t>sql</a:t>
            </a:r>
            <a:r>
              <a:rPr lang="zh-CN" altLang="zh-CN" sz="1600" kern="100">
                <a:effectLst/>
                <a:latin typeface="Calibri" pitchFamily="34" charset="0"/>
                <a:ea typeface="宋体" pitchFamily="2" charset="-122"/>
                <a:cs typeface="Times New Roman" panose="02020603050405020304" pitchFamily="18" charset="0"/>
              </a:rPr>
              <a:t>语句的对象</a:t>
            </a:r>
            <a:endParaRPr lang="zh-CN" altLang="zh-CN" sz="1600" kern="100">
              <a:effectLst/>
              <a:latin typeface="Calibri" pitchFamily="34" charset="0"/>
              <a:ea typeface="宋体" pitchFamily="2" charset="-122"/>
              <a:cs typeface="Times New Roman" panose="02020603050405020304" pitchFamily="18" charset="0"/>
            </a:endParaRPr>
          </a:p>
          <a:p>
            <a:pPr indent="266700" algn="just"/>
            <a:r>
              <a:rPr lang="en-US" altLang="zh-CN" sz="1600" kern="100">
                <a:effectLst/>
                <a:latin typeface="Calibri" pitchFamily="34" charset="0"/>
                <a:ea typeface="宋体" pitchFamily="2" charset="-122"/>
                <a:cs typeface="Times New Roman" panose="02020603050405020304" pitchFamily="18" charset="0"/>
              </a:rPr>
              <a:t>ResultSet: </a:t>
            </a:r>
            <a:r>
              <a:rPr lang="zh-CN" altLang="zh-CN" sz="1600" kern="100">
                <a:effectLst/>
                <a:latin typeface="Calibri" pitchFamily="34" charset="0"/>
                <a:ea typeface="宋体" pitchFamily="2" charset="-122"/>
                <a:cs typeface="Times New Roman" panose="02020603050405020304" pitchFamily="18" charset="0"/>
              </a:rPr>
              <a:t>结果集或一张虚拟表</a:t>
            </a:r>
            <a:endParaRPr lang="zh-CN" altLang="zh-CN" sz="1600" kern="100">
              <a:effectLst/>
              <a:latin typeface="Calibri" pitchFamily="34" charset="0"/>
              <a:ea typeface="宋体" pitchFamily="2" charset="-122"/>
              <a:cs typeface="Times New Roman" panose="02020603050405020304" pitchFamily="18" charset="0"/>
            </a:endParaRPr>
          </a:p>
        </p:txBody>
      </p:sp>
      <p:pic>
        <p:nvPicPr>
          <p:cNvPr id="3" name="图片 2"/>
          <p:cNvPicPr>
            <a:picLocks noChangeAspect="1"/>
          </p:cNvPicPr>
          <p:nvPr/>
        </p:nvPicPr>
        <p:blipFill>
          <a:blip r:embed="rId1"/>
          <a:stretch>
            <a:fillRect/>
          </a:stretch>
        </p:blipFill>
        <p:spPr>
          <a:xfrm>
            <a:off x="1171079" y="3461761"/>
            <a:ext cx="7871262" cy="3006849"/>
          </a:xfrm>
          <a:prstGeom prst="rect">
            <a:avLst/>
          </a:prstGeom>
        </p:spPr>
      </p:pic>
      <p:sp>
        <p:nvSpPr>
          <p:cNvPr id="9" name="文本框 8"/>
          <p:cNvSpPr txBox="1"/>
          <p:nvPr/>
        </p:nvSpPr>
        <p:spPr>
          <a:xfrm>
            <a:off x="955348" y="3123207"/>
            <a:ext cx="6128238" cy="338554"/>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600" b="1" kern="100">
                <a:solidFill>
                  <a:srgbClr val="FF0000"/>
                </a:solidFill>
                <a:latin typeface="Calibri" pitchFamily="34" charset="0"/>
                <a:ea typeface="宋体" pitchFamily="2" charset="-122"/>
                <a:cs typeface="Times New Roman" panose="02020603050405020304" pitchFamily="18" charset="0"/>
              </a:rPr>
              <a:t>执行流程</a:t>
            </a:r>
            <a:endParaRPr lang="en-US" altLang="zh-CN" sz="1600" b="1" kern="100">
              <a:solidFill>
                <a:srgbClr val="FF0000"/>
              </a:solidFill>
              <a:latin typeface="Calibri" pitchFamily="34" charset="0"/>
              <a:ea typeface="宋体" pitchFamily="2" charset="-122"/>
              <a:cs typeface="Times New Roman" panose="02020603050405020304" pitchFamily="18" charset="0"/>
            </a:endParaRPr>
          </a:p>
        </p:txBody>
      </p:sp>
    </p:spTree>
  </p:cSld>
  <p:clrMapOvr>
    <a:masterClrMapping/>
  </p:clrMapOvr>
</p:sld>
</file>

<file path=ppt/slides/slide4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955348" y="1628294"/>
            <a:ext cx="9797644" cy="338554"/>
          </a:xfrm>
          <a:prstGeom prst="rect">
            <a:avLst/>
          </a:prstGeom>
          <a:noFill/>
        </p:spPr>
        <p:txBody>
          <a:bodyPr wrap="square">
            <a:spAutoFit/>
          </a:bodyPr>
          <a:lstStyle/>
          <a:p>
            <a:pPr marL="285750" indent="-285750" algn="just">
              <a:buFont typeface="Wingdings" panose="05000000000000000000" pitchFamily="2" charset="2"/>
              <a:buChar char="Ø"/>
            </a:pPr>
            <a:r>
              <a:rPr lang="zh-CN" altLang="en-US" sz="1600" b="1" kern="100">
                <a:solidFill>
                  <a:srgbClr val="FF0000"/>
                </a:solidFill>
                <a:latin typeface="Calibri" pitchFamily="34" charset="0"/>
                <a:ea typeface="宋体" pitchFamily="2" charset="-122"/>
                <a:cs typeface="Times New Roman" panose="02020603050405020304" pitchFamily="18" charset="0"/>
              </a:rPr>
              <a:t>代码编写</a:t>
            </a:r>
            <a:endParaRPr lang="en-US" altLang="zh-CN" sz="1600" b="1" kern="100">
              <a:solidFill>
                <a:srgbClr val="FF0000"/>
              </a:solidFill>
              <a:latin typeface="Calibri" pitchFamily="34" charset="0"/>
              <a:ea typeface="宋体" pitchFamily="2" charset="-122"/>
              <a:cs typeface="Times New Roman" panose="02020603050405020304" pitchFamily="18" charset="0"/>
            </a:endParaRPr>
          </a:p>
        </p:txBody>
      </p:sp>
      <p:sp>
        <p:nvSpPr>
          <p:cNvPr id="11" name="文本框 10"/>
          <p:cNvSpPr txBox="1"/>
          <p:nvPr/>
        </p:nvSpPr>
        <p:spPr>
          <a:xfrm>
            <a:off x="1028931" y="2302783"/>
            <a:ext cx="9429749" cy="3293209"/>
          </a:xfrm>
          <a:prstGeom prst="rect">
            <a:avLst/>
          </a:prstGeom>
          <a:solidFill>
            <a:srgbClr val="FFFFE4"/>
          </a:solidFill>
          <a:ln>
            <a:solidFill>
              <a:schemeClr val="tx1"/>
            </a:solidFill>
          </a:ln>
        </p:spPr>
        <p:txBody>
          <a:bodyPr wrap="square">
            <a:spAutoFit/>
          </a:bodyPr>
          <a:lstStyle/>
          <a:p>
            <a:r>
              <a:rPr lang="en-US" altLang="zh-CN" sz="1600" kern="0">
                <a:solidFill>
                  <a:srgbClr val="8000FF"/>
                </a:solidFill>
                <a:effectLst/>
                <a:latin typeface="Courier New" panose="02070309020205020404" pitchFamily="49" charset="0"/>
                <a:ea typeface="宋体" pitchFamily="2" charset="-122"/>
                <a:cs typeface="Times New Roman" panose="02020603050405020304" pitchFamily="18" charset="0"/>
              </a:rPr>
              <a:t>public</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itchFamily="2" charset="-122"/>
                <a:cs typeface="Times New Roman" panose="02020603050405020304" pitchFamily="18" charset="0"/>
              </a:rPr>
              <a:t>class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JdbcDemo1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itchFamily="2" charset="-122"/>
                <a:cs typeface="Times New Roman" panose="02020603050405020304" pitchFamily="18" charset="0"/>
              </a:rPr>
              <a:t>public</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itchFamily="2" charset="-122"/>
                <a:cs typeface="Times New Roman" panose="02020603050405020304" pitchFamily="18" charset="0"/>
              </a:rPr>
              <a:t>static</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00FF"/>
                </a:solidFill>
                <a:effectLst/>
                <a:latin typeface="Courier New" panose="02070309020205020404" pitchFamily="49" charset="0"/>
                <a:ea typeface="宋体" pitchFamily="2" charset="-122"/>
                <a:cs typeface="Times New Roman" panose="02020603050405020304" pitchFamily="18" charset="0"/>
              </a:rPr>
              <a:t>void</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main</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String</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args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throws</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Exception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注意：使用</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JDBC</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规范，采用都是</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java.sql</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包下的内容</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//1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注册驱动</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Class</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forName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"com.mysql.jdbc.Driver"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//2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获得连接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String url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"jdbc:mysql://localhost:3306/mydb16_jdbc"</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Connection conn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DriverManager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getConnection</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url</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"root"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"123456"</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//3</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获得执行</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sql</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语句的对象</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Statement stmt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conn</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createStatement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//4</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执行</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SQL</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语句</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ResultSet rs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stmt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executeQuery</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808080"/>
                </a:solidFill>
                <a:effectLst/>
                <a:latin typeface="Courier New" panose="02070309020205020404" pitchFamily="49" charset="0"/>
                <a:ea typeface="宋体" pitchFamily="2" charset="-122"/>
                <a:cs typeface="Times New Roman" panose="02020603050405020304" pitchFamily="18" charset="0"/>
              </a:rPr>
              <a:t>"select * from student"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入门案例</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955348" y="1628294"/>
            <a:ext cx="9797644" cy="338554"/>
          </a:xfrm>
          <a:prstGeom prst="rect">
            <a:avLst/>
          </a:prstGeom>
          <a:noFill/>
        </p:spPr>
        <p:txBody>
          <a:bodyPr wrap="square">
            <a:spAutoFit/>
          </a:bodyPr>
          <a:lstStyle/>
          <a:p>
            <a:pPr marL="285750" marR="0" lvl="0" indent="-285750" algn="just"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600" b="1" i="0" u="none" strike="noStrike" kern="100" cap="none" spc="0" normalizeH="0" baseline="0" noProof="0">
                <a:ln>
                  <a:noFill/>
                </a:ln>
                <a:solidFill>
                  <a:srgbClr val="FF0000"/>
                </a:solidFill>
                <a:effectLst/>
                <a:uLnTx/>
                <a:uFillTx/>
                <a:latin typeface="Calibri" pitchFamily="34" charset="0"/>
                <a:ea typeface="宋体" pitchFamily="2" charset="-122"/>
                <a:cs typeface="Times New Roman" panose="02020603050405020304" pitchFamily="18" charset="0"/>
              </a:rPr>
              <a:t>代码编写</a:t>
            </a:r>
            <a:endParaRPr kumimoji="0" lang="en-US" altLang="zh-CN" sz="1600" b="1" i="0" u="none" strike="noStrike" kern="100" cap="none" spc="0" normalizeH="0" baseline="0" noProof="0">
              <a:ln>
                <a:noFill/>
              </a:ln>
              <a:solidFill>
                <a:srgbClr val="FF0000"/>
              </a:solidFill>
              <a:effectLst/>
              <a:uLnTx/>
              <a:uFillTx/>
              <a:latin typeface="Calibri" pitchFamily="34" charset="0"/>
              <a:ea typeface="宋体" pitchFamily="2" charset="-122"/>
              <a:cs typeface="Times New Roman" panose="02020603050405020304" pitchFamily="18" charset="0"/>
            </a:endParaRPr>
          </a:p>
        </p:txBody>
      </p:sp>
      <p:sp>
        <p:nvSpPr>
          <p:cNvPr id="11" name="文本框 10"/>
          <p:cNvSpPr txBox="1"/>
          <p:nvPr/>
        </p:nvSpPr>
        <p:spPr>
          <a:xfrm>
            <a:off x="797086" y="2145484"/>
            <a:ext cx="9429749" cy="415498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//5</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处理结果集</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while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next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获得一行数据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Integer cid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getInt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"sid"</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String cname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getString</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"sname"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Integer age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getInt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"age"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System</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out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println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cid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 , "</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cname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//6</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释放资源</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rs</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stmt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conn</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close</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20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sp>
        <p:nvSpPr>
          <p:cNvPr id="9" name="文本框 8"/>
          <p:cNvSpPr txBox="1"/>
          <p:nvPr/>
        </p:nvSpPr>
        <p:spPr>
          <a:xfrm>
            <a:off x="953029" y="1975849"/>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kumimoji="0" lang="en-US" altLang="zh-CN" sz="1600" b="0" i="0" u="none" strike="noStrike" kern="1200" cap="none" spc="0" normalizeH="0" baseline="0" noProof="0">
                <a:ln>
                  <a:noFill/>
                </a:ln>
                <a:solidFill>
                  <a:srgbClr val="4BACC6"/>
                </a:solidFill>
                <a:effectLst/>
                <a:uLnTx/>
                <a:uFillTx/>
                <a:latin typeface="Calibri"/>
                <a:ea typeface="黑体"/>
                <a:cs typeface="+mn-cs"/>
              </a:rPr>
              <a:t>Navicat</a:t>
            </a:r>
            <a:r>
              <a:rPr kumimoji="0" lang="zh-CN" altLang="en-US" sz="1600" b="0" i="0" u="none" strike="noStrike" kern="1200" cap="none" spc="0" normalizeH="0" baseline="0" noProof="0">
                <a:ln>
                  <a:noFill/>
                </a:ln>
                <a:solidFill>
                  <a:srgbClr val="4BACC6"/>
                </a:solidFill>
                <a:effectLst/>
                <a:uLnTx/>
                <a:uFillTx/>
                <a:latin typeface="Calibri"/>
                <a:ea typeface="黑体"/>
                <a:cs typeface="+mn-cs"/>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pic>
        <p:nvPicPr>
          <p:cNvPr id="22" name="图片 21"/>
          <p:cNvPicPr>
            <a:picLocks noChangeAspect="1"/>
          </p:cNvPicPr>
          <p:nvPr/>
        </p:nvPicPr>
        <p:blipFill>
          <a:blip r:embed="rId1"/>
          <a:stretch>
            <a:fillRect/>
          </a:stretch>
        </p:blipFill>
        <p:spPr>
          <a:xfrm>
            <a:off x="3793539" y="1114282"/>
            <a:ext cx="4329021" cy="5628858"/>
          </a:xfrm>
          <a:prstGeom prst="rect">
            <a:avLst/>
          </a:prstGeom>
        </p:spPr>
      </p:pic>
      <p:pic>
        <p:nvPicPr>
          <p:cNvPr id="5" name="图片 4"/>
          <p:cNvPicPr>
            <a:picLocks noChangeAspect="1"/>
          </p:cNvPicPr>
          <p:nvPr/>
        </p:nvPicPr>
        <p:blipFill>
          <a:blip r:embed="rId2"/>
          <a:stretch>
            <a:fillRect/>
          </a:stretch>
        </p:blipFill>
        <p:spPr>
          <a:xfrm>
            <a:off x="8586172" y="2982340"/>
            <a:ext cx="2051237" cy="1200530"/>
          </a:xfrm>
          <a:prstGeom prst="rect">
            <a:avLst/>
          </a:prstGeom>
        </p:spPr>
      </p:pic>
    </p:spTree>
  </p:cSld>
  <p:clrMapOvr>
    <a:masterClrMapping/>
  </p:clrMapOvr>
</p:sld>
</file>

<file path=ppt/slides/slide4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JDBC</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JDBC</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的</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SQL</a:t>
            </a:r>
            <a:r>
              <a:rPr lang="zh-CN" altLang="en-US" b="1">
                <a:solidFill>
                  <a:srgbClr val="4BACC6"/>
                </a:solidFill>
                <a:latin typeface="PingFang SC" panose="020B0400000000000000" charset="-122"/>
                <a:ea typeface="阿里巴巴普惠体" panose="00020600040101010101" pitchFamily="18" charset="-122"/>
              </a:rPr>
              <a:t>注入</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1069647" y="1792394"/>
            <a:ext cx="11230790" cy="369332"/>
          </a:xfrm>
          <a:prstGeom prst="rect">
            <a:avLst/>
          </a:prstGeom>
          <a:noFill/>
        </p:spPr>
        <p:txBody>
          <a:bodyPr wrap="square">
            <a:spAutoFit/>
          </a:bodyPr>
          <a:lstStyle/>
          <a:p>
            <a:r>
              <a:rPr lang="en-US" altLang="zh-CN" sz="1600" kern="100">
                <a:effectLst/>
                <a:latin typeface="Calibri" pitchFamily="34" charset="0"/>
                <a:ea typeface="宋体" pitchFamily="2" charset="-122"/>
                <a:cs typeface="Times New Roman" panose="02020603050405020304" pitchFamily="18" charset="0"/>
              </a:rPr>
              <a:t>SQL</a:t>
            </a:r>
            <a:r>
              <a:rPr lang="zh-CN" altLang="zh-CN" sz="1600" kern="100">
                <a:effectLst/>
                <a:latin typeface="Calibri" pitchFamily="34" charset="0"/>
                <a:ea typeface="宋体" pitchFamily="2" charset="-122"/>
                <a:cs typeface="Times New Roman" panose="02020603050405020304" pitchFamily="18" charset="0"/>
              </a:rPr>
              <a:t>注入：用户输入的内容作为了</a:t>
            </a:r>
            <a:r>
              <a:rPr lang="en-US" altLang="zh-CN" sz="1600" kern="100">
                <a:effectLst/>
                <a:latin typeface="Calibri" pitchFamily="34" charset="0"/>
                <a:ea typeface="宋体" pitchFamily="2" charset="-122"/>
                <a:cs typeface="Times New Roman" panose="02020603050405020304" pitchFamily="18" charset="0"/>
              </a:rPr>
              <a:t>SQL</a:t>
            </a:r>
            <a:r>
              <a:rPr lang="zh-CN" altLang="zh-CN" sz="1600" kern="100">
                <a:effectLst/>
                <a:latin typeface="Calibri" pitchFamily="34" charset="0"/>
                <a:ea typeface="宋体" pitchFamily="2" charset="-122"/>
                <a:cs typeface="Times New Roman" panose="02020603050405020304" pitchFamily="18" charset="0"/>
              </a:rPr>
              <a:t>语句语法的一部分，改变了原有</a:t>
            </a:r>
            <a:r>
              <a:rPr lang="en-US" altLang="zh-CN" sz="1600" kern="100">
                <a:effectLst/>
                <a:latin typeface="Calibri" pitchFamily="34" charset="0"/>
                <a:ea typeface="宋体" pitchFamily="2" charset="-122"/>
                <a:cs typeface="Times New Roman" panose="02020603050405020304" pitchFamily="18" charset="0"/>
              </a:rPr>
              <a:t>SQL</a:t>
            </a:r>
            <a:r>
              <a:rPr lang="zh-CN" altLang="zh-CN" sz="1600" kern="100">
                <a:effectLst/>
                <a:latin typeface="Calibri" pitchFamily="34" charset="0"/>
                <a:ea typeface="宋体" pitchFamily="2" charset="-122"/>
                <a:cs typeface="Times New Roman" panose="02020603050405020304" pitchFamily="18" charset="0"/>
              </a:rPr>
              <a:t>真正的意义</a:t>
            </a:r>
            <a:r>
              <a:rPr lang="zh-CN" altLang="zh-CN" sz="1800" kern="100">
                <a:effectLst/>
                <a:latin typeface="Calibri" pitchFamily="34" charset="0"/>
                <a:ea typeface="宋体" pitchFamily="2" charset="-122"/>
                <a:cs typeface="Times New Roman" panose="02020603050405020304" pitchFamily="18" charset="0"/>
              </a:rPr>
              <a:t>。</a:t>
            </a:r>
            <a:endParaRPr lang="zh-CN" altLang="en-US"/>
          </a:p>
        </p:txBody>
      </p:sp>
      <p:pic>
        <p:nvPicPr>
          <p:cNvPr id="1536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154115" y="2547301"/>
            <a:ext cx="4905880" cy="305173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的</a:t>
            </a:r>
            <a:r>
              <a:rPr kumimoji="1" lang="en-US" altLang="zh-CN"/>
              <a:t>pymysql</a:t>
            </a:r>
            <a:r>
              <a:rPr kumimoji="1" lang="zh-CN" altLang="en-US"/>
              <a:t>操作</a:t>
            </a:r>
            <a:endParaRPr kumimoji="1" lang="zh-CN" altLang="en-US" dirty="0"/>
          </a:p>
        </p:txBody>
      </p:sp>
    </p:spTree>
  </p:cSld>
  <p:clrMapOvr>
    <a:masterClrMapping/>
  </p:clrMapOvr>
</p:sld>
</file>

<file path=ppt/slides/slide4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a:t>MySQL</a:t>
            </a:r>
            <a:r>
              <a:rPr kumimoji="1" lang="zh-CN" altLang="en-US"/>
              <a:t>的</a:t>
            </a:r>
            <a:r>
              <a:rPr kumimoji="1" lang="en-US" altLang="zh-CN"/>
              <a:t>pymysql</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使用</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1069647" y="1792394"/>
            <a:ext cx="112307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PyMySQL </a:t>
            </a:r>
            <a:r>
              <a:rPr kumimoji="0" lang="zh-CN" altLang="en-US"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是一个纯 </a:t>
            </a:r>
            <a:r>
              <a:rPr kumimoji="0" lang="en-US" altLang="zh-CN"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Python </a:t>
            </a:r>
            <a:r>
              <a:rPr kumimoji="0" lang="zh-CN" altLang="en-US"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实现的 </a:t>
            </a:r>
            <a:r>
              <a:rPr kumimoji="0" lang="en-US" altLang="zh-CN"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MySQL </a:t>
            </a:r>
            <a:r>
              <a:rPr kumimoji="0" lang="zh-CN" altLang="en-US"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客户端库，支持兼容 </a:t>
            </a:r>
            <a:r>
              <a:rPr kumimoji="0" lang="en-US" altLang="zh-CN"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Python 3</a:t>
            </a:r>
            <a:r>
              <a:rPr kumimoji="0" lang="zh-CN" altLang="en-US"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，用于代替 </a:t>
            </a:r>
            <a:r>
              <a:rPr kumimoji="0" lang="en-US" altLang="zh-CN"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MySQLdb</a:t>
            </a:r>
            <a:r>
              <a:rPr kumimoji="0" lang="zh-CN" altLang="en-US"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a:t>
            </a:r>
            <a:r>
              <a:rPr kumimoji="0" lang="zh-CN" altLang="zh-CN" sz="18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1069647" y="2591641"/>
            <a:ext cx="10700595" cy="3293209"/>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Alibaba PuHuiTi B"/>
                <a:ea typeface="宋体" pitchFamily="2" charset="-122"/>
                <a:cs typeface="Times New Roman" panose="02020603050405020304" pitchFamily="18" charset="0"/>
              </a:rPr>
              <a:t>import</a:t>
            </a:r>
            <a:r>
              <a:rPr lang="en-US" altLang="zh-CN" sz="1600" kern="0">
                <a:solidFill>
                  <a:srgbClr val="000000"/>
                </a:solidFill>
                <a:effectLst/>
                <a:latin typeface="Alibaba PuHuiTi B"/>
                <a:ea typeface="宋体" pitchFamily="2" charset="-122"/>
                <a:cs typeface="Times New Roman" panose="02020603050405020304" pitchFamily="18" charset="0"/>
              </a:rPr>
              <a:t> pymysql</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conn </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 pymysql</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connect</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host</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808080"/>
                </a:solidFill>
                <a:effectLst/>
                <a:latin typeface="Alibaba PuHuiTi B"/>
                <a:ea typeface="宋体" pitchFamily="2" charset="-122"/>
                <a:cs typeface="Times New Roman" panose="02020603050405020304" pitchFamily="18" charset="0"/>
              </a:rPr>
              <a:t>'localhost'</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 port</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FF0000"/>
                </a:solidFill>
                <a:effectLst/>
                <a:latin typeface="Alibaba PuHuiTi B"/>
                <a:ea typeface="宋体" pitchFamily="2" charset="-122"/>
                <a:cs typeface="Times New Roman" panose="02020603050405020304" pitchFamily="18" charset="0"/>
              </a:rPr>
              <a:t>3306</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 user</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808080"/>
                </a:solidFill>
                <a:effectLst/>
                <a:latin typeface="Alibaba PuHuiTi B"/>
                <a:ea typeface="宋体" pitchFamily="2" charset="-122"/>
                <a:cs typeface="Times New Roman" panose="02020603050405020304" pitchFamily="18" charset="0"/>
              </a:rPr>
              <a:t>'root'</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password</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808080"/>
                </a:solidFill>
                <a:effectLst/>
                <a:latin typeface="Alibaba PuHuiTi B"/>
                <a:ea typeface="宋体" pitchFamily="2" charset="-122"/>
                <a:cs typeface="Times New Roman" panose="02020603050405020304" pitchFamily="18" charset="0"/>
              </a:rPr>
              <a:t>'123456'</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database</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808080"/>
                </a:solidFill>
                <a:effectLst/>
                <a:latin typeface="Alibaba PuHuiTi B"/>
                <a:ea typeface="宋体" pitchFamily="2" charset="-122"/>
                <a:cs typeface="Times New Roman" panose="02020603050405020304" pitchFamily="18" charset="0"/>
              </a:rPr>
              <a:t>'mydb17_pymysql'</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 charset</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808080"/>
                </a:solidFill>
                <a:effectLst/>
                <a:latin typeface="Alibaba PuHuiTi B"/>
                <a:ea typeface="宋体" pitchFamily="2" charset="-122"/>
                <a:cs typeface="Times New Roman" panose="02020603050405020304" pitchFamily="18" charset="0"/>
              </a:rPr>
              <a:t>'utf8'</a:t>
            </a:r>
            <a:r>
              <a:rPr lang="en-US" altLang="zh-CN" sz="1600" b="1" kern="0">
                <a:solidFill>
                  <a:srgbClr val="000080"/>
                </a:solidFill>
                <a:effectLst/>
                <a:latin typeface="Alibaba PuHuiTi B"/>
                <a:ea typeface="宋体"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itchFamily="2" charset="-122"/>
                <a:cs typeface="Times New Roman" panose="02020603050405020304" pitchFamily="18" charset="0"/>
              </a:rPr>
              <a:t># </a:t>
            </a:r>
            <a:r>
              <a:rPr lang="zh-CN" altLang="zh-CN" sz="1600" kern="0">
                <a:solidFill>
                  <a:srgbClr val="008000"/>
                </a:solidFill>
                <a:effectLst/>
                <a:latin typeface="Alibaba PuHuiTi B"/>
                <a:ea typeface="宋体" pitchFamily="2" charset="-122"/>
                <a:cs typeface="Courier New" panose="02070309020205020404" pitchFamily="49" charset="0"/>
              </a:rPr>
              <a:t>获取游标</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cursor </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 conn</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cursor</a:t>
            </a:r>
            <a:r>
              <a:rPr lang="en-US" altLang="zh-CN" sz="1600" b="1" kern="0">
                <a:solidFill>
                  <a:srgbClr val="000080"/>
                </a:solidFill>
                <a:effectLst/>
                <a:latin typeface="Alibaba PuHuiTi B"/>
                <a:ea typeface="宋体"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itchFamily="2" charset="-122"/>
                <a:cs typeface="Times New Roman" panose="02020603050405020304" pitchFamily="18" charset="0"/>
              </a:rPr>
              <a:t># </a:t>
            </a:r>
            <a:r>
              <a:rPr lang="zh-CN" altLang="zh-CN" sz="1600" kern="0">
                <a:solidFill>
                  <a:srgbClr val="008000"/>
                </a:solidFill>
                <a:effectLst/>
                <a:latin typeface="Alibaba PuHuiTi B"/>
                <a:ea typeface="宋体" pitchFamily="2" charset="-122"/>
                <a:cs typeface="Courier New" panose="02070309020205020404" pitchFamily="49" charset="0"/>
              </a:rPr>
              <a:t>执行ＳＱＬ语句</a:t>
            </a:r>
            <a:r>
              <a:rPr lang="zh-CN" altLang="zh-CN" sz="1600" kern="0">
                <a:solidFill>
                  <a:srgbClr val="008000"/>
                </a:solidFill>
                <a:effectLst/>
                <a:latin typeface="Alibaba PuHuiTi B"/>
                <a:ea typeface="Courier New" panose="02070309020205020404" pitchFamily="49" charset="0"/>
                <a:cs typeface="Times New Roman" panose="02020603050405020304" pitchFamily="18" charset="0"/>
              </a:rPr>
              <a:t> </a:t>
            </a:r>
            <a:r>
              <a:rPr lang="zh-CN" altLang="zh-CN" sz="1600" kern="0">
                <a:solidFill>
                  <a:srgbClr val="008000"/>
                </a:solidFill>
                <a:effectLst/>
                <a:latin typeface="Alibaba PuHuiTi B"/>
                <a:ea typeface="宋体" pitchFamily="2" charset="-122"/>
                <a:cs typeface="Courier New" panose="02070309020205020404" pitchFamily="49" charset="0"/>
              </a:rPr>
              <a:t>返回值就是ＳＱＬ语句在执行过程中影响的行数</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sql </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 </a:t>
            </a:r>
            <a:r>
              <a:rPr lang="en-US" altLang="zh-CN" sz="1600" kern="0">
                <a:solidFill>
                  <a:srgbClr val="808080"/>
                </a:solidFill>
                <a:effectLst/>
                <a:latin typeface="Alibaba PuHuiTi B"/>
                <a:ea typeface="宋体" pitchFamily="2" charset="-122"/>
                <a:cs typeface="Times New Roman" panose="02020603050405020304" pitchFamily="18" charset="0"/>
              </a:rPr>
              <a:t>"select * from student;"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row_count </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 cursor</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execute</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sql</a:t>
            </a:r>
            <a:r>
              <a:rPr lang="en-US" altLang="zh-CN" sz="1600" b="1" kern="0">
                <a:solidFill>
                  <a:srgbClr val="000080"/>
                </a:solidFill>
                <a:effectLst/>
                <a:latin typeface="Alibaba PuHuiTi B"/>
                <a:ea typeface="宋体"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b="1" kern="0">
                <a:solidFill>
                  <a:srgbClr val="880088"/>
                </a:solidFill>
                <a:effectLst/>
                <a:latin typeface="Alibaba PuHuiTi B"/>
                <a:ea typeface="宋体" pitchFamily="2" charset="-122"/>
                <a:cs typeface="Times New Roman" panose="02020603050405020304" pitchFamily="18" charset="0"/>
              </a:rPr>
              <a:t>print</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808080"/>
                </a:solidFill>
                <a:effectLst/>
                <a:latin typeface="Alibaba PuHuiTi B"/>
                <a:ea typeface="宋体" pitchFamily="2" charset="-122"/>
                <a:cs typeface="Times New Roman" panose="02020603050405020304" pitchFamily="18" charset="0"/>
              </a:rPr>
              <a:t>"</a:t>
            </a:r>
            <a:r>
              <a:rPr lang="zh-CN" altLang="zh-CN" sz="1600" kern="0">
                <a:solidFill>
                  <a:srgbClr val="808080"/>
                </a:solidFill>
                <a:effectLst/>
                <a:latin typeface="Alibaba PuHuiTi B"/>
                <a:ea typeface="宋体" pitchFamily="2" charset="-122"/>
                <a:cs typeface="Courier New" panose="02070309020205020404" pitchFamily="49" charset="0"/>
              </a:rPr>
              <a:t>ＳＱＬ语句执行影响的行数</a:t>
            </a:r>
            <a:r>
              <a:rPr lang="en-US" altLang="zh-CN" sz="1600" kern="0">
                <a:solidFill>
                  <a:srgbClr val="808080"/>
                </a:solidFill>
                <a:effectLst/>
                <a:latin typeface="Alibaba PuHuiTi B"/>
                <a:ea typeface="宋体" pitchFamily="2" charset="-122"/>
                <a:cs typeface="Times New Roman" panose="02020603050405020304" pitchFamily="18" charset="0"/>
              </a:rPr>
              <a:t>%d"</a:t>
            </a:r>
            <a:r>
              <a:rPr lang="en-US" altLang="zh-CN" sz="1600" kern="0">
                <a:solidFill>
                  <a:srgbClr val="000000"/>
                </a:solidFill>
                <a:effectLst/>
                <a:latin typeface="Alibaba PuHuiTi B"/>
                <a:ea typeface="宋体" pitchFamily="2" charset="-122"/>
                <a:cs typeface="Times New Roman" panose="02020603050405020304" pitchFamily="18" charset="0"/>
              </a:rPr>
              <a:t> </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 row_count</a:t>
            </a:r>
            <a:r>
              <a:rPr lang="en-US" altLang="zh-CN" sz="1600" b="1" kern="0">
                <a:solidFill>
                  <a:srgbClr val="000080"/>
                </a:solidFill>
                <a:effectLst/>
                <a:latin typeface="Alibaba PuHuiTi B"/>
                <a:ea typeface="宋体"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p:txBody>
      </p:sp>
    </p:spTree>
  </p:cSld>
  <p:clrMapOvr>
    <a:masterClrMapping/>
  </p:clrMapOvr>
</p:sld>
</file>

<file path=ppt/slides/slide4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a:t>MySQL</a:t>
            </a:r>
            <a:r>
              <a:rPr kumimoji="1" lang="zh-CN" altLang="en-US"/>
              <a:t>的</a:t>
            </a:r>
            <a:r>
              <a:rPr kumimoji="1" lang="en-US" altLang="zh-CN"/>
              <a:t>pymysql</a:t>
            </a:r>
            <a:r>
              <a:rPr kumimoji="1" lang="zh-CN" altLang="en-US"/>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使用</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7" name="文本框 6"/>
          <p:cNvSpPr txBox="1"/>
          <p:nvPr/>
        </p:nvSpPr>
        <p:spPr>
          <a:xfrm>
            <a:off x="1069647" y="1792394"/>
            <a:ext cx="1123079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PyMySQL </a:t>
            </a:r>
            <a:r>
              <a:rPr kumimoji="0" lang="zh-CN" altLang="en-US"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是一个纯 </a:t>
            </a:r>
            <a:r>
              <a:rPr kumimoji="0" lang="en-US" altLang="zh-CN"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Python </a:t>
            </a:r>
            <a:r>
              <a:rPr kumimoji="0" lang="zh-CN" altLang="en-US"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实现的 </a:t>
            </a:r>
            <a:r>
              <a:rPr kumimoji="0" lang="en-US" altLang="zh-CN"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MySQL </a:t>
            </a:r>
            <a:r>
              <a:rPr kumimoji="0" lang="zh-CN" altLang="en-US"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客户端库，支持兼容 </a:t>
            </a:r>
            <a:r>
              <a:rPr kumimoji="0" lang="en-US" altLang="zh-CN"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Python 3</a:t>
            </a:r>
            <a:r>
              <a:rPr kumimoji="0" lang="zh-CN" altLang="en-US"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，用于代替 </a:t>
            </a:r>
            <a:r>
              <a:rPr kumimoji="0" lang="en-US" altLang="zh-CN"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MySQLdb</a:t>
            </a:r>
            <a:r>
              <a:rPr kumimoji="0" lang="zh-CN" altLang="en-US" sz="16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a:t>
            </a:r>
            <a:r>
              <a:rPr kumimoji="0" lang="zh-CN" altLang="zh-CN" sz="1800" b="0" i="0" u="none" strike="noStrike" kern="100" cap="none" spc="0" normalizeH="0" baseline="0" noProof="0">
                <a:ln>
                  <a:noFill/>
                </a:ln>
                <a:solidFill>
                  <a:prstClr val="black"/>
                </a:solidFill>
                <a:effectLst/>
                <a:uLnTx/>
                <a:uFillTx/>
                <a:latin typeface="Calibri" pitchFamily="34" charset="0"/>
                <a:ea typeface="宋体" pitchFamily="2" charset="-122"/>
                <a:cs typeface="Times New Roman" panose="02020603050405020304" pitchFamily="18" charset="0"/>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1069647" y="2495947"/>
            <a:ext cx="9723493" cy="2800767"/>
          </a:xfrm>
          <a:prstGeom prst="rect">
            <a:avLst/>
          </a:prstGeom>
          <a:solidFill>
            <a:srgbClr val="FFFFE4"/>
          </a:solidFill>
          <a:ln>
            <a:solidFill>
              <a:schemeClr val="tx1"/>
            </a:solidFill>
          </a:ln>
        </p:spPr>
        <p:txBody>
          <a:bodyPr wrap="square">
            <a:spAutoFit/>
          </a:bodyPr>
          <a:lstStyle/>
          <a:p>
            <a:r>
              <a:rPr lang="en-US" altLang="zh-CN" sz="1600" kern="0">
                <a:solidFill>
                  <a:srgbClr val="000000"/>
                </a:solidFill>
                <a:effectLst/>
                <a:latin typeface="Alibaba PuHuiTi B"/>
                <a:ea typeface="宋体"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itchFamily="2" charset="-122"/>
                <a:cs typeface="Times New Roman" panose="02020603050405020304" pitchFamily="18" charset="0"/>
              </a:rPr>
              <a:t># </a:t>
            </a:r>
            <a:r>
              <a:rPr lang="zh-CN" altLang="zh-CN" sz="1600" kern="0">
                <a:solidFill>
                  <a:srgbClr val="008000"/>
                </a:solidFill>
                <a:effectLst/>
                <a:latin typeface="Alibaba PuHuiTi B"/>
                <a:ea typeface="宋体" pitchFamily="2" charset="-122"/>
                <a:cs typeface="Courier New" panose="02070309020205020404" pitchFamily="49" charset="0"/>
              </a:rPr>
              <a:t>取出结果集中一行</a:t>
            </a:r>
            <a:r>
              <a:rPr lang="en-US" altLang="zh-CN" sz="1600" kern="0">
                <a:solidFill>
                  <a:srgbClr val="008000"/>
                </a:solidFill>
                <a:effectLst/>
                <a:latin typeface="Alibaba PuHuiTi B"/>
                <a:ea typeface="宋体" pitchFamily="2" charset="-122"/>
                <a:cs typeface="Times New Roman" panose="02020603050405020304" pitchFamily="18" charset="0"/>
              </a:rPr>
              <a:t>  </a:t>
            </a:r>
            <a:r>
              <a:rPr lang="zh-CN" altLang="zh-CN" sz="1600" kern="0">
                <a:solidFill>
                  <a:srgbClr val="008000"/>
                </a:solidFill>
                <a:effectLst/>
                <a:latin typeface="Alibaba PuHuiTi B"/>
                <a:ea typeface="宋体" pitchFamily="2" charset="-122"/>
                <a:cs typeface="Courier New" panose="02070309020205020404" pitchFamily="49" charset="0"/>
              </a:rPr>
              <a:t>返回的结果是一行</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itchFamily="2" charset="-122"/>
                <a:cs typeface="Times New Roman" panose="02020603050405020304" pitchFamily="18" charset="0"/>
              </a:rPr>
              <a:t># print(cursor.fetchone())</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 </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itchFamily="2" charset="-122"/>
                <a:cs typeface="Times New Roman" panose="02020603050405020304" pitchFamily="18" charset="0"/>
              </a:rPr>
              <a:t># </a:t>
            </a:r>
            <a:r>
              <a:rPr lang="zh-CN" altLang="zh-CN" sz="1600" kern="0">
                <a:solidFill>
                  <a:srgbClr val="008000"/>
                </a:solidFill>
                <a:effectLst/>
                <a:latin typeface="Alibaba PuHuiTi B"/>
                <a:ea typeface="宋体" pitchFamily="2" charset="-122"/>
                <a:cs typeface="Courier New" panose="02070309020205020404" pitchFamily="49" charset="0"/>
              </a:rPr>
              <a:t>取出结果集中的所有数据　　返回一行数据</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b="1" kern="0">
                <a:solidFill>
                  <a:srgbClr val="0000FF"/>
                </a:solidFill>
                <a:effectLst/>
                <a:latin typeface="Alibaba PuHuiTi B"/>
                <a:ea typeface="宋体" pitchFamily="2" charset="-122"/>
                <a:cs typeface="Times New Roman" panose="02020603050405020304" pitchFamily="18" charset="0"/>
              </a:rPr>
              <a:t>for</a:t>
            </a:r>
            <a:r>
              <a:rPr lang="en-US" altLang="zh-CN" sz="1600" kern="0">
                <a:solidFill>
                  <a:srgbClr val="000000"/>
                </a:solidFill>
                <a:effectLst/>
                <a:latin typeface="Alibaba PuHuiTi B"/>
                <a:ea typeface="宋体" pitchFamily="2" charset="-122"/>
                <a:cs typeface="Times New Roman" panose="02020603050405020304" pitchFamily="18" charset="0"/>
              </a:rPr>
              <a:t> line </a:t>
            </a:r>
            <a:r>
              <a:rPr lang="en-US" altLang="zh-CN" sz="1600" b="1" kern="0">
                <a:solidFill>
                  <a:srgbClr val="0000FF"/>
                </a:solidFill>
                <a:effectLst/>
                <a:latin typeface="Alibaba PuHuiTi B"/>
                <a:ea typeface="宋体" pitchFamily="2" charset="-122"/>
                <a:cs typeface="Times New Roman" panose="02020603050405020304" pitchFamily="18" charset="0"/>
              </a:rPr>
              <a:t>in</a:t>
            </a:r>
            <a:r>
              <a:rPr lang="en-US" altLang="zh-CN" sz="1600" kern="0">
                <a:solidFill>
                  <a:srgbClr val="000000"/>
                </a:solidFill>
                <a:effectLst/>
                <a:latin typeface="Alibaba PuHuiTi B"/>
                <a:ea typeface="宋体" pitchFamily="2" charset="-122"/>
                <a:cs typeface="Times New Roman" panose="02020603050405020304" pitchFamily="18" charset="0"/>
              </a:rPr>
              <a:t> cursor</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fetchall</a:t>
            </a:r>
            <a:r>
              <a:rPr lang="en-US" altLang="zh-CN" sz="1600" b="1" kern="0">
                <a:solidFill>
                  <a:srgbClr val="000080"/>
                </a:solidFill>
                <a:effectLst/>
                <a:latin typeface="Alibaba PuHuiTi B"/>
                <a:ea typeface="宋体"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    </a:t>
            </a:r>
            <a:r>
              <a:rPr lang="en-US" altLang="zh-CN" sz="1600" b="1" kern="0">
                <a:solidFill>
                  <a:srgbClr val="880088"/>
                </a:solidFill>
                <a:effectLst/>
                <a:latin typeface="Alibaba PuHuiTi B"/>
                <a:ea typeface="宋体" pitchFamily="2" charset="-122"/>
                <a:cs typeface="Times New Roman" panose="02020603050405020304" pitchFamily="18" charset="0"/>
              </a:rPr>
              <a:t>print</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line</a:t>
            </a:r>
            <a:r>
              <a:rPr lang="en-US" altLang="zh-CN" sz="1600" b="1" kern="0">
                <a:solidFill>
                  <a:srgbClr val="000080"/>
                </a:solidFill>
                <a:effectLst/>
                <a:latin typeface="Alibaba PuHuiTi B"/>
                <a:ea typeface="宋体"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itchFamily="2" charset="-122"/>
                <a:cs typeface="Times New Roman" panose="02020603050405020304" pitchFamily="18" charset="0"/>
              </a:rPr>
              <a:t># </a:t>
            </a:r>
            <a:r>
              <a:rPr lang="zh-CN" altLang="zh-CN" sz="1600" kern="0">
                <a:solidFill>
                  <a:srgbClr val="008000"/>
                </a:solidFill>
                <a:effectLst/>
                <a:latin typeface="Alibaba PuHuiTi B"/>
                <a:ea typeface="宋体" pitchFamily="2" charset="-122"/>
                <a:cs typeface="Courier New" panose="02070309020205020404" pitchFamily="49" charset="0"/>
              </a:rPr>
              <a:t>关闭游标</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cursor</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close</a:t>
            </a:r>
            <a:r>
              <a:rPr lang="en-US" altLang="zh-CN" sz="1600" b="1" kern="0">
                <a:solidFill>
                  <a:srgbClr val="000080"/>
                </a:solidFill>
                <a:effectLst/>
                <a:latin typeface="Alibaba PuHuiTi B"/>
                <a:ea typeface="宋体"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8000"/>
                </a:solidFill>
                <a:effectLst/>
                <a:latin typeface="Alibaba PuHuiTi B"/>
                <a:ea typeface="宋体" pitchFamily="2" charset="-122"/>
                <a:cs typeface="Times New Roman" panose="02020603050405020304" pitchFamily="18" charset="0"/>
              </a:rPr>
              <a:t># </a:t>
            </a:r>
            <a:r>
              <a:rPr lang="zh-CN" altLang="zh-CN" sz="1600" kern="0">
                <a:solidFill>
                  <a:srgbClr val="008000"/>
                </a:solidFill>
                <a:effectLst/>
                <a:latin typeface="Alibaba PuHuiTi B"/>
                <a:ea typeface="宋体" pitchFamily="2" charset="-122"/>
                <a:cs typeface="Courier New" panose="02070309020205020404" pitchFamily="49" charset="0"/>
              </a:rPr>
              <a:t>关闭连接</a:t>
            </a:r>
            <a:endParaRPr lang="zh-CN" altLang="zh-CN" sz="1600" kern="100">
              <a:effectLst/>
              <a:latin typeface="Alibaba PuHuiTi B"/>
              <a:ea typeface="等线" panose="02010600030101010101" pitchFamily="2" charset="-122"/>
              <a:cs typeface="Times New Roman" panose="02020603050405020304" pitchFamily="18" charset="0"/>
            </a:endParaRPr>
          </a:p>
          <a:p>
            <a:r>
              <a:rPr lang="en-US" altLang="zh-CN" sz="1600" kern="0">
                <a:solidFill>
                  <a:srgbClr val="000000"/>
                </a:solidFill>
                <a:effectLst/>
                <a:latin typeface="Alibaba PuHuiTi B"/>
                <a:ea typeface="宋体" pitchFamily="2" charset="-122"/>
                <a:cs typeface="Times New Roman" panose="02020603050405020304" pitchFamily="18" charset="0"/>
              </a:rPr>
              <a:t>conn</a:t>
            </a:r>
            <a:r>
              <a:rPr lang="en-US" altLang="zh-CN" sz="1600" b="1" kern="0">
                <a:solidFill>
                  <a:srgbClr val="000080"/>
                </a:solidFill>
                <a:effectLst/>
                <a:latin typeface="Alibaba PuHuiTi B"/>
                <a:ea typeface="宋体" pitchFamily="2" charset="-122"/>
                <a:cs typeface="Times New Roman" panose="02020603050405020304" pitchFamily="18" charset="0"/>
              </a:rPr>
              <a:t>.</a:t>
            </a:r>
            <a:r>
              <a:rPr lang="en-US" altLang="zh-CN" sz="1600" kern="0">
                <a:solidFill>
                  <a:srgbClr val="000000"/>
                </a:solidFill>
                <a:effectLst/>
                <a:latin typeface="Alibaba PuHuiTi B"/>
                <a:ea typeface="宋体" pitchFamily="2" charset="-122"/>
                <a:cs typeface="Times New Roman" panose="02020603050405020304" pitchFamily="18" charset="0"/>
              </a:rPr>
              <a:t>close</a:t>
            </a:r>
            <a:r>
              <a:rPr lang="en-US" altLang="zh-CN" sz="1600" b="1" kern="0">
                <a:solidFill>
                  <a:srgbClr val="000080"/>
                </a:solidFill>
                <a:effectLst/>
                <a:latin typeface="Alibaba PuHuiTi B"/>
                <a:ea typeface="宋体" pitchFamily="2" charset="-122"/>
                <a:cs typeface="Times New Roman" panose="02020603050405020304" pitchFamily="18" charset="0"/>
              </a:rPr>
              <a:t>()</a:t>
            </a:r>
            <a:endParaRPr lang="zh-CN" altLang="zh-CN" sz="1600" kern="100">
              <a:effectLst/>
              <a:latin typeface="Alibaba PuHuiTi B"/>
              <a:ea typeface="等线" panose="02010600030101010101" pitchFamily="2" charset="-122"/>
              <a:cs typeface="Times New Roman" panose="02020603050405020304" pitchFamily="18" charset="0"/>
            </a:endParaRPr>
          </a:p>
        </p:txBody>
      </p:sp>
    </p:spTree>
  </p:cSld>
  <p:clrMapOvr>
    <a:masterClrMapping/>
  </p:clrMapOvr>
</p:sld>
</file>

<file path=ppt/slides/slide4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2543174" y="1258962"/>
            <a:ext cx="6176596" cy="547842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import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pymysql</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获取</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MySQL</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连接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conn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pymysql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connect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host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'localhost'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port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FF0000"/>
                </a:solidFill>
                <a:effectLst/>
                <a:uLnTx/>
                <a:uFillTx/>
                <a:latin typeface="Courier New" panose="02070309020205020404" pitchFamily="49" charset="0"/>
                <a:ea typeface="宋体" pitchFamily="2" charset="-122"/>
                <a:cs typeface="Times New Roman" panose="02020603050405020304" pitchFamily="18" charset="0"/>
              </a:rPr>
              <a:t>3306</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user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'root'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password</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'123456'</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database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'mydb17_pymysql'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charset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'utf8'</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获取游标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cursor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conn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执行ＳＱＬ语句</a:t>
            </a:r>
            <a:r>
              <a:rPr kumimoji="0" lang="zh-CN" altLang="zh-CN" sz="1400" b="0" i="0" u="none" strike="noStrike" kern="0" cap="none" spc="0" normalizeH="0" baseline="0" noProof="0">
                <a:ln>
                  <a:noFill/>
                </a:ln>
                <a:solidFill>
                  <a:srgbClr val="008000"/>
                </a:solidFill>
                <a:effectLst/>
                <a:uLnTx/>
                <a:uFillTx/>
                <a:latin typeface="等线" panose="02010600030101010101" pitchFamily="2" charset="-122"/>
                <a:ea typeface="Courier New" panose="02070309020205020404" pitchFamily="49" charset="0"/>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返回值就是ＳＱＬ语句在执行过程中影响的行数</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sql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"select * from student;"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row_count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execute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sql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880088"/>
                </a:solidFill>
                <a:effectLst/>
                <a:uLnTx/>
                <a:uFillTx/>
                <a:latin typeface="Courier New" panose="02070309020205020404" pitchFamily="49" charset="0"/>
                <a:ea typeface="宋体" pitchFamily="2" charset="-122"/>
                <a:cs typeface="Times New Roman" panose="02020603050405020304" pitchFamily="18" charset="0"/>
              </a:rPr>
              <a:t>print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Courier New" panose="02070309020205020404" pitchFamily="49" charset="0"/>
              </a:rPr>
              <a:t>ＳＱＬ语句执行影响的行数</a:t>
            </a:r>
            <a:r>
              <a:rPr kumimoji="0" lang="en-US" altLang="zh-CN" sz="14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%d"</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row_count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取出结果集中一行</a:t>
            </a: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返回的结果是一行</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print(cursor.fetchone())</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取出结果集中的所有数据　　返回一行数据</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for</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line </a:t>
            </a:r>
            <a:r>
              <a:rPr kumimoji="0" lang="en-US" altLang="zh-CN" sz="14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in</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fetchall</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400" b="1" i="0" u="none" strike="noStrike" kern="0" cap="none" spc="0" normalizeH="0" baseline="0" noProof="0">
                <a:ln>
                  <a:noFill/>
                </a:ln>
                <a:solidFill>
                  <a:srgbClr val="880088"/>
                </a:solidFill>
                <a:effectLst/>
                <a:uLnTx/>
                <a:uFillTx/>
                <a:latin typeface="Courier New" panose="02070309020205020404" pitchFamily="49" charset="0"/>
                <a:ea typeface="宋体" pitchFamily="2" charset="-122"/>
                <a:cs typeface="Times New Roman" panose="02020603050405020304" pitchFamily="18" charset="0"/>
              </a:rPr>
              <a:t>print</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line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关闭游标</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cursor</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close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4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关闭连接</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conn</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4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close</a:t>
            </a:r>
            <a:r>
              <a:rPr kumimoji="0" lang="en-US" altLang="zh-CN" sz="14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4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2743932" y="1638693"/>
            <a:ext cx="7041905" cy="4585871"/>
          </a:xfrm>
          <a:prstGeom prst="rect">
            <a:avLst/>
          </a:prstGeom>
          <a:solidFill>
            <a:srgbClr val="FFFFE4"/>
          </a:solidFill>
          <a:ln>
            <a:solidFill>
              <a:schemeClr val="tx1"/>
            </a:solidFill>
          </a:ln>
        </p:spPr>
        <p:txBody>
          <a:bodyPr wrap="square">
            <a:spAutoFit/>
          </a:bodyPr>
          <a:lstStyle/>
          <a:p>
            <a:r>
              <a:rPr lang="en-US" altLang="zh-CN" sz="1400" b="1" kern="0">
                <a:solidFill>
                  <a:srgbClr val="0000FF"/>
                </a:solidFill>
                <a:effectLst/>
                <a:latin typeface="Courier New" panose="02070309020205020404" pitchFamily="49" charset="0"/>
                <a:ea typeface="宋体" pitchFamily="2" charset="-122"/>
                <a:cs typeface="Times New Roman" panose="02020603050405020304" pitchFamily="18" charset="0"/>
              </a:rPr>
              <a:t>import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pymysql</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itchFamily="2" charset="-122"/>
                <a:cs typeface="Courier New" panose="02070309020205020404" pitchFamily="49" charset="0"/>
              </a:rPr>
              <a:t>获取</a:t>
            </a:r>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MySQL</a:t>
            </a:r>
            <a:r>
              <a:rPr lang="zh-CN" altLang="zh-CN" sz="1400" kern="0">
                <a:solidFill>
                  <a:srgbClr val="008000"/>
                </a:solidFill>
                <a:effectLst/>
                <a:latin typeface="Courier New" panose="02070309020205020404" pitchFamily="49" charset="0"/>
                <a:ea typeface="宋体" pitchFamily="2" charset="-122"/>
                <a:cs typeface="Courier New" panose="02070309020205020404" pitchFamily="49" charset="0"/>
              </a:rPr>
              <a:t>连接</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conn </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pymysql</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connect</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host</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itchFamily="2" charset="-122"/>
                <a:cs typeface="Times New Roman" panose="02020603050405020304" pitchFamily="18" charset="0"/>
              </a:rPr>
              <a:t>'localhost'</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port</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FF0000"/>
                </a:solidFill>
                <a:effectLst/>
                <a:latin typeface="Courier New" panose="02070309020205020404" pitchFamily="49" charset="0"/>
                <a:ea typeface="宋体" pitchFamily="2" charset="-122"/>
                <a:cs typeface="Times New Roman" panose="02020603050405020304" pitchFamily="18" charset="0"/>
              </a:rPr>
              <a:t>3306</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user</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itchFamily="2" charset="-122"/>
                <a:cs typeface="Times New Roman" panose="02020603050405020304" pitchFamily="18" charset="0"/>
              </a:rPr>
              <a:t>'root'</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password</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itchFamily="2" charset="-122"/>
                <a:cs typeface="Times New Roman" panose="02020603050405020304" pitchFamily="18" charset="0"/>
              </a:rPr>
              <a:t>'123456'</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database</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itchFamily="2" charset="-122"/>
                <a:cs typeface="Times New Roman" panose="02020603050405020304" pitchFamily="18" charset="0"/>
              </a:rPr>
              <a:t>'mydb17_pymysql'</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charset</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808080"/>
                </a:solidFill>
                <a:effectLst/>
                <a:latin typeface="Courier New" panose="02070309020205020404" pitchFamily="49" charset="0"/>
                <a:ea typeface="宋体" pitchFamily="2" charset="-122"/>
                <a:cs typeface="Times New Roman" panose="02020603050405020304" pitchFamily="18" charset="0"/>
              </a:rPr>
              <a:t>'utf8'</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400" kern="0">
                <a:solidFill>
                  <a:srgbClr val="008000"/>
                </a:solidFill>
                <a:effectLst/>
                <a:latin typeface="Courier New" panose="02070309020205020404" pitchFamily="49" charset="0"/>
                <a:ea typeface="宋体" pitchFamily="2" charset="-122"/>
                <a:cs typeface="Courier New" panose="02070309020205020404" pitchFamily="49" charset="0"/>
              </a:rPr>
              <a:t>获取游标</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cursor </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conn</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cursor</a:t>
            </a:r>
            <a:r>
              <a:rPr lang="en-US" altLang="zh-CN" sz="14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itchFamily="2" charset="-122"/>
                <a:cs typeface="Courier New" panose="02070309020205020404" pitchFamily="49" charset="0"/>
              </a:rPr>
              <a:t>插入数据</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 sql = "insert into student values(%s,%s,%s)"</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 data = (4, '</a:t>
            </a:r>
            <a:r>
              <a:rPr lang="zh-CN" altLang="zh-CN" sz="1400" kern="0">
                <a:solidFill>
                  <a:srgbClr val="008000"/>
                </a:solidFill>
                <a:effectLst/>
                <a:latin typeface="Courier New" panose="02070309020205020404" pitchFamily="49" charset="0"/>
                <a:ea typeface="宋体" pitchFamily="2" charset="-122"/>
                <a:cs typeface="Courier New" panose="02070309020205020404" pitchFamily="49" charset="0"/>
              </a:rPr>
              <a:t>晁盖</a:t>
            </a:r>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 34)</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 cursor.execute(sql, data)  #sql</a:t>
            </a:r>
            <a:r>
              <a:rPr lang="zh-CN" altLang="zh-CN" sz="1400" kern="0">
                <a:solidFill>
                  <a:srgbClr val="008000"/>
                </a:solidFill>
                <a:effectLst/>
                <a:latin typeface="Courier New" panose="02070309020205020404" pitchFamily="49" charset="0"/>
                <a:ea typeface="宋体" pitchFamily="2" charset="-122"/>
                <a:cs typeface="Courier New" panose="02070309020205020404" pitchFamily="49" charset="0"/>
              </a:rPr>
              <a:t>和</a:t>
            </a:r>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data</a:t>
            </a:r>
            <a:r>
              <a:rPr lang="zh-CN" altLang="zh-CN" sz="1400" kern="0">
                <a:solidFill>
                  <a:srgbClr val="008000"/>
                </a:solidFill>
                <a:effectLst/>
                <a:latin typeface="Courier New" panose="02070309020205020404" pitchFamily="49" charset="0"/>
                <a:ea typeface="宋体" pitchFamily="2" charset="-122"/>
                <a:cs typeface="Courier New" panose="02070309020205020404" pitchFamily="49" charset="0"/>
              </a:rPr>
              <a:t>之间以</a:t>
            </a:r>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400" kern="0">
                <a:solidFill>
                  <a:srgbClr val="008000"/>
                </a:solidFill>
                <a:effectLst/>
                <a:latin typeface="Courier New" panose="02070309020205020404" pitchFamily="49" charset="0"/>
                <a:ea typeface="宋体" pitchFamily="2" charset="-122"/>
                <a:cs typeface="Courier New" panose="02070309020205020404" pitchFamily="49" charset="0"/>
              </a:rPr>
              <a:t>隔开</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400" kern="0">
                <a:solidFill>
                  <a:srgbClr val="008000"/>
                </a:solidFill>
                <a:effectLst/>
                <a:latin typeface="Courier New" panose="02070309020205020404" pitchFamily="49" charset="0"/>
                <a:ea typeface="宋体" pitchFamily="2" charset="-122"/>
                <a:cs typeface="Courier New" panose="02070309020205020404" pitchFamily="49" charset="0"/>
              </a:rPr>
              <a:t>修改数据</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 sql = "update student set sname=%s where sid=%s"</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 data = ('</a:t>
            </a:r>
            <a:r>
              <a:rPr lang="zh-CN" altLang="zh-CN" sz="1400" kern="0">
                <a:solidFill>
                  <a:srgbClr val="008000"/>
                </a:solidFill>
                <a:effectLst/>
                <a:latin typeface="Courier New" panose="02070309020205020404" pitchFamily="49" charset="0"/>
                <a:ea typeface="宋体" pitchFamily="2" charset="-122"/>
                <a:cs typeface="Courier New" panose="02070309020205020404" pitchFamily="49" charset="0"/>
              </a:rPr>
              <a:t>李逵</a:t>
            </a:r>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 4)</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8000"/>
                </a:solidFill>
                <a:effectLst/>
                <a:latin typeface="Courier New" panose="02070309020205020404" pitchFamily="49" charset="0"/>
                <a:ea typeface="宋体" pitchFamily="2" charset="-122"/>
                <a:cs typeface="Times New Roman" panose="02020603050405020304" pitchFamily="18" charset="0"/>
              </a:rPr>
              <a:t># cursor.execute(sql, data)</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4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400" kern="10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2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41772"/>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sz="2000" b="0" i="0" u="none" strike="noStrike" kern="1200" cap="none" spc="0" normalizeH="0" baseline="0" noProof="0">
                <a:ln>
                  <a:noFill/>
                </a:ln>
                <a:solidFill>
                  <a:srgbClr val="AD2A26"/>
                </a:solidFill>
                <a:effectLst/>
                <a:uLnTx/>
                <a:uFillTx/>
                <a:ea typeface="Alibaba PuHuiTi Medium" pitchFamily="18" charset="-122"/>
              </a:rPr>
              <a:t>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的</a:t>
            </a:r>
            <a:r>
              <a:rPr kumimoji="1" lang="en-US" altLang="zh-CN" sz="2000" b="0" i="0" u="none" strike="noStrike" kern="1200" cap="none" spc="0" normalizeH="0" baseline="0" noProof="0">
                <a:ln>
                  <a:noFill/>
                </a:ln>
                <a:solidFill>
                  <a:srgbClr val="AD2A26"/>
                </a:solidFill>
                <a:effectLst/>
                <a:uLnTx/>
                <a:uFillTx/>
                <a:ea typeface="Alibaba PuHuiTi Medium" pitchFamily="18" charset="-122"/>
              </a:rPr>
              <a:t>pymysql</a:t>
            </a:r>
            <a:r>
              <a:rPr kumimoji="1" lang="zh-CN" altLang="en-US" sz="2000" b="0" i="0" u="none" strike="noStrike" kern="1200" cap="none" spc="0" normalizeH="0" baseline="0" noProof="0">
                <a:ln>
                  <a:noFill/>
                </a:ln>
                <a:solidFill>
                  <a:srgbClr val="AD2A26"/>
                </a:solidFill>
                <a:effectLst/>
                <a:uLnTx/>
                <a:uFillTx/>
                <a:ea typeface="Alibaba PuHuiTi Medium" pitchFamily="18" charset="-122"/>
              </a:rPr>
              <a:t>操作</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258962"/>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使用</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671271" y="2145485"/>
            <a:ext cx="7674724" cy="329320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删除数据</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sql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808080"/>
                </a:solidFill>
                <a:effectLst/>
                <a:uLnTx/>
                <a:uFillTx/>
                <a:latin typeface="Courier New" panose="02070309020205020404" pitchFamily="49" charset="0"/>
                <a:ea typeface="宋体" pitchFamily="2" charset="-122"/>
                <a:cs typeface="Times New Roman" panose="02020603050405020304" pitchFamily="18" charset="0"/>
              </a:rPr>
              <a:t>"delete from student where sid=%s"</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data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FF0000"/>
                </a:solidFill>
                <a:effectLst/>
                <a:uLnTx/>
                <a:uFillTx/>
                <a:latin typeface="Courier New" panose="02070309020205020404" pitchFamily="49" charset="0"/>
                <a:ea typeface="宋体" pitchFamily="2" charset="-122"/>
                <a:cs typeface="Times New Roman" panose="02020603050405020304" pitchFamily="18" charset="0"/>
              </a:rPr>
              <a:t>4</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execute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sql</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data</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conn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commit</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提交，不然无法保存插入或者修改的数据</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这个一定不要忘记加上</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关闭游标</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cursor</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关闭连接</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conn</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close</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常用图形管理工具</a:t>
            </a:r>
            <a:endParaRPr kumimoji="1" lang="zh-CN" altLang="en-US" dirty="0"/>
          </a:p>
        </p:txBody>
      </p:sp>
      <p:sp>
        <p:nvSpPr>
          <p:cNvPr id="4" name="文本占位符 3"/>
          <p:cNvSpPr>
            <a:spLocks noGrp="1"/>
          </p:cNvSpPr>
          <p:nvPr>
            <p:ph type="body" sz="quarter" idx="10"/>
          </p:nvPr>
        </p:nvSpPr>
        <p:spPr/>
        <p:txBody>
          <a:bodyPr/>
          <a:lstStyle/>
          <a:p>
            <a:r>
              <a:rPr kumimoji="1" lang="en-US" altLang="zh-CN"/>
              <a:t>5</a:t>
            </a:r>
            <a:r>
              <a:rPr kumimoji="1" lang="zh-CN" altLang="en-US"/>
              <a:t>、图形化工具连接</a:t>
            </a:r>
            <a:r>
              <a:rPr kumimoji="1" lang="en-US" altLang="zh-CN"/>
              <a:t>MySQL</a:t>
            </a:r>
            <a:endParaRPr kumimoji="1" lang="zh-CN" altLang="en-US" dirty="0"/>
          </a:p>
        </p:txBody>
      </p:sp>
      <p:sp>
        <p:nvSpPr>
          <p:cNvPr id="7" name="三角形 9"/>
          <p:cNvSpPr/>
          <p:nvPr/>
        </p:nvSpPr>
        <p:spPr>
          <a:xfrm rot="2651319">
            <a:off x="800766" y="574765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a:ea typeface="黑体"/>
              <a:cs typeface="+mn-cs"/>
            </a:endParaRPr>
          </a:p>
        </p:txBody>
      </p:sp>
      <p:pic>
        <p:nvPicPr>
          <p:cNvPr id="5" name="图片 4"/>
          <p:cNvPicPr>
            <a:picLocks noChangeAspect="1"/>
          </p:cNvPicPr>
          <p:nvPr/>
        </p:nvPicPr>
        <p:blipFill>
          <a:blip r:embed="rId1"/>
          <a:stretch>
            <a:fillRect/>
          </a:stretch>
        </p:blipFill>
        <p:spPr>
          <a:xfrm>
            <a:off x="2333028" y="2343935"/>
            <a:ext cx="7505300" cy="2878092"/>
          </a:xfrm>
          <a:prstGeom prst="rect">
            <a:avLst/>
          </a:prstGeom>
        </p:spPr>
      </p:pic>
      <p:sp>
        <p:nvSpPr>
          <p:cNvPr id="8" name="文本框 7"/>
          <p:cNvSpPr txBox="1"/>
          <p:nvPr/>
        </p:nvSpPr>
        <p:spPr>
          <a:xfrm>
            <a:off x="910890" y="1878572"/>
            <a:ext cx="10010043" cy="33855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u"/>
              <a:defRPr/>
            </a:pPr>
            <a:r>
              <a:rPr lang="en-US" altLang="zh-CN" sz="1600">
                <a:solidFill>
                  <a:srgbClr val="4BACC6"/>
                </a:solidFill>
                <a:latin typeface="Calibri"/>
                <a:ea typeface="黑体"/>
              </a:rPr>
              <a:t>Navicat</a:t>
            </a:r>
            <a:r>
              <a:rPr lang="zh-CN" altLang="en-US" sz="1600">
                <a:solidFill>
                  <a:srgbClr val="4BACC6"/>
                </a:solidFill>
                <a:latin typeface="Calibri"/>
                <a:ea typeface="黑体"/>
              </a:rPr>
              <a:t>连接</a:t>
            </a:r>
            <a:endParaRPr kumimoji="0" lang="en-US" altLang="zh-CN" sz="1600" b="0" i="0" u="none" strike="noStrike" kern="1200" cap="none" spc="0" normalizeH="0" baseline="0" noProof="0">
              <a:ln>
                <a:noFill/>
              </a:ln>
              <a:solidFill>
                <a:srgbClr val="4BACC6"/>
              </a:solidFill>
              <a:effectLst/>
              <a:uLnTx/>
              <a:uFillTx/>
              <a:latin typeface="Calibri"/>
              <a:ea typeface="黑体"/>
              <a:cs typeface="+mn-cs"/>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br>
              <a:rPr kumimoji="1" lang="en-US" altLang="zh-CN"/>
            </a:br>
            <a:endParaRPr kumimoji="1"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buNone/>
            </a:pPr>
            <a:r>
              <a:rPr lang="en-US" altLang="zh-CN" dirty="0">
                <a:solidFill>
                  <a:srgbClr val="4D4D4D"/>
                </a:solidFill>
                <a:latin typeface="-apple-system"/>
                <a:ea typeface="Alibaba PuHuiTi B"/>
              </a:rPr>
              <a:t>DDL(Data Definition Language)</a:t>
            </a:r>
            <a:r>
              <a:rPr lang="zh-CN" altLang="en-US" dirty="0">
                <a:solidFill>
                  <a:srgbClr val="4D4D4D"/>
                </a:solidFill>
                <a:latin typeface="-apple-system"/>
                <a:ea typeface="Alibaba PuHuiTi B"/>
              </a:rPr>
              <a:t>，数据定义语言，该语言部分包括以下内容：</a:t>
            </a:r>
            <a:endParaRPr lang="en-US" altLang="zh-CN" dirty="0">
              <a:solidFill>
                <a:srgbClr val="4D4D4D"/>
              </a:solidFill>
              <a:latin typeface="-apple-system"/>
              <a:ea typeface="Alibaba PuHuiTi B"/>
            </a:endParaRPr>
          </a:p>
          <a:p>
            <a:pPr>
              <a:buFont typeface="Wingdings" panose="05000000000000000000" pitchFamily="2" charset="2"/>
              <a:buChar char="p"/>
            </a:pPr>
            <a:r>
              <a:rPr lang="zh-CN" altLang="en-US" b="1" dirty="0">
                <a:solidFill>
                  <a:schemeClr val="accent5"/>
                </a:solidFill>
              </a:rPr>
              <a:t>对数据库的常用操作</a:t>
            </a:r>
            <a:endParaRPr lang="en-US" altLang="zh-CN" b="1" dirty="0">
              <a:solidFill>
                <a:schemeClr val="accent5"/>
              </a:solidFill>
            </a:endParaRPr>
          </a:p>
          <a:p>
            <a:pPr>
              <a:buFont typeface="Wingdings" panose="05000000000000000000" pitchFamily="2" charset="2"/>
              <a:buChar char="p"/>
            </a:pPr>
            <a:endParaRPr lang="en-US" altLang="zh-CN" dirty="0">
              <a:solidFill>
                <a:schemeClr val="accent5"/>
              </a:solidFill>
            </a:endParaRPr>
          </a:p>
          <a:p>
            <a:pPr>
              <a:buFont typeface="Wingdings" panose="05000000000000000000" pitchFamily="2" charset="2"/>
              <a:buChar char="p"/>
            </a:pPr>
            <a:r>
              <a:rPr lang="zh-CN" altLang="en-US" b="1" dirty="0">
                <a:solidFill>
                  <a:schemeClr val="accent5"/>
                </a:solidFill>
              </a:rPr>
              <a:t>对表结构的常用操作</a:t>
            </a:r>
            <a:endParaRPr lang="en-US" altLang="zh-CN" b="1" dirty="0">
              <a:solidFill>
                <a:schemeClr val="accent5"/>
              </a:solidFill>
            </a:endParaRPr>
          </a:p>
          <a:p>
            <a:pPr>
              <a:buFont typeface="Wingdings" panose="05000000000000000000" pitchFamily="2" charset="2"/>
              <a:buChar char="p"/>
            </a:pPr>
            <a:endParaRPr lang="en-US" altLang="zh-CN" dirty="0">
              <a:solidFill>
                <a:schemeClr val="accent5"/>
              </a:solidFill>
            </a:endParaRPr>
          </a:p>
          <a:p>
            <a:pPr>
              <a:buFont typeface="Wingdings" panose="05000000000000000000" pitchFamily="2" charset="2"/>
              <a:buChar char="p"/>
            </a:pPr>
            <a:r>
              <a:rPr lang="zh-CN" altLang="en-US" b="1" dirty="0">
                <a:solidFill>
                  <a:schemeClr val="accent5"/>
                </a:solidFill>
              </a:rPr>
              <a:t>修改表结构   </a:t>
            </a:r>
            <a:endParaRPr lang="en-US" altLang="zh-CN" b="1" dirty="0">
              <a:solidFill>
                <a:schemeClr val="accent5"/>
              </a:solidFill>
            </a:endParaRPr>
          </a:p>
          <a:p>
            <a:pPr marL="0" indent="0">
              <a:buNone/>
            </a:pPr>
            <a:endParaRPr kumimoji="1" lang="zh-CN" altLang="en-US" dirty="0">
              <a:solidFill>
                <a:srgbClr val="B60206"/>
              </a:solidFill>
            </a:endParaRPr>
          </a:p>
        </p:txBody>
      </p:sp>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dirty="0"/>
              <a:t>1</a:t>
            </a:r>
            <a:r>
              <a:rPr kumimoji="1" lang="zh-CN" altLang="en-US" dirty="0"/>
              <a:t>、</a:t>
            </a:r>
            <a:r>
              <a:rPr kumimoji="1" lang="en-US" altLang="zh-CN" dirty="0"/>
              <a:t>DDL</a:t>
            </a:r>
            <a:r>
              <a:rPr kumimoji="1" lang="zh-CN" altLang="en-US" dirty="0"/>
              <a:t>解释</a:t>
            </a:r>
            <a:endParaRPr kumimoji="1" lang="zh-CN" altLang="en-US" dirty="0"/>
          </a:p>
        </p:txBody>
      </p:sp>
      <p:pic>
        <p:nvPicPr>
          <p:cNvPr id="7" name="图片 6"/>
          <p:cNvPicPr>
            <a:picLocks noChangeAspect="1"/>
          </p:cNvPicPr>
          <p:nvPr/>
        </p:nvPicPr>
        <p:blipFill>
          <a:blip r:embed="rId1"/>
          <a:stretch>
            <a:fillRect/>
          </a:stretch>
        </p:blipFill>
        <p:spPr>
          <a:xfrm>
            <a:off x="3869101" y="2360977"/>
            <a:ext cx="6031848" cy="3148380"/>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、对数据库的常用操作</a:t>
            </a:r>
            <a:endParaRPr kumimoji="1" lang="zh-CN" altLang="en-US"/>
          </a:p>
          <a:p>
            <a:endParaRPr kumimoji="1" lang="zh-CN" altLang="en-US" dirty="0"/>
          </a:p>
        </p:txBody>
      </p:sp>
      <p:graphicFrame>
        <p:nvGraphicFramePr>
          <p:cNvPr id="6" name="表格 8"/>
          <p:cNvGraphicFramePr>
            <a:graphicFrameLocks noGrp="1"/>
          </p:cNvGraphicFramePr>
          <p:nvPr>
            <p:custDataLst>
              <p:tags r:id="rId1"/>
            </p:custDataLst>
          </p:nvPr>
        </p:nvGraphicFramePr>
        <p:xfrm>
          <a:off x="935707" y="1787183"/>
          <a:ext cx="10007910" cy="2599991"/>
        </p:xfrm>
        <a:graphic>
          <a:graphicData uri="http://schemas.openxmlformats.org/drawingml/2006/table">
            <a:tbl>
              <a:tblPr firstRow="1" bandRow="1">
                <a:tableStyleId>{5C22544A-7EE6-4342-B048-85BDC9FD1C3A}</a:tableStyleId>
              </a:tblPr>
              <a:tblGrid>
                <a:gridCol w="5003955"/>
                <a:gridCol w="5003955"/>
              </a:tblGrid>
              <a:tr h="472240">
                <a:tc>
                  <a:txBody>
                    <a:bodyPr/>
                    <a:lstStyle/>
                    <a:p>
                      <a:pPr algn="ctr"/>
                      <a:r>
                        <a:rPr lang="zh-CN" altLang="en-US" b="0">
                          <a:solidFill>
                            <a:schemeClr val="tx2"/>
                          </a:solidFill>
                          <a:effectLst/>
                        </a:rPr>
                        <a:t>功能</a:t>
                      </a:r>
                      <a:endParaRPr lang="zh-CN" altLang="en-US" b="0">
                        <a:solidFill>
                          <a:schemeClr val="tx2"/>
                        </a:solidFill>
                        <a:effectLst/>
                      </a:endParaRPr>
                    </a:p>
                  </a:txBody>
                  <a:tcPr marL="63610" marR="63610" marT="63610" marB="63610" anchor="ctr">
                    <a:solidFill>
                      <a:schemeClr val="accent3">
                        <a:lumMod val="40000"/>
                        <a:lumOff val="60000"/>
                      </a:schemeClr>
                    </a:solidFill>
                  </a:tcPr>
                </a:tc>
                <a:tc>
                  <a:txBody>
                    <a:bodyPr/>
                    <a:lstStyle/>
                    <a:p>
                      <a:r>
                        <a:rPr lang="en-US" altLang="zh-CN">
                          <a:solidFill>
                            <a:schemeClr val="tx2"/>
                          </a:solidFill>
                        </a:rPr>
                        <a:t>SQL</a:t>
                      </a:r>
                      <a:endParaRPr lang="zh-CN" altLang="en-US">
                        <a:solidFill>
                          <a:schemeClr val="tx2"/>
                        </a:solidFill>
                      </a:endParaRPr>
                    </a:p>
                  </a:txBody>
                  <a:tcPr>
                    <a:solidFill>
                      <a:schemeClr val="accent3">
                        <a:lumMod val="40000"/>
                        <a:lumOff val="60000"/>
                      </a:schemeClr>
                    </a:solidFill>
                  </a:tcPr>
                </a:tc>
              </a:tr>
              <a:tr h="429904">
                <a:tc>
                  <a:txBody>
                    <a:bodyPr/>
                    <a:lstStyle/>
                    <a:p>
                      <a:pPr algn="l"/>
                      <a:r>
                        <a:rPr lang="zh-CN" altLang="en-US" sz="1600" b="0">
                          <a:solidFill>
                            <a:srgbClr val="FF0000"/>
                          </a:solidFill>
                          <a:effectLst/>
                        </a:rPr>
                        <a:t>查看所有的数据库</a:t>
                      </a:r>
                      <a:endParaRPr lang="zh-CN" altLang="en-US" sz="1600" b="0">
                        <a:solidFill>
                          <a:srgbClr val="FF0000"/>
                        </a:solidFill>
                        <a:effectLst/>
                      </a:endParaRPr>
                    </a:p>
                  </a:txBody>
                  <a:tcPr>
                    <a:solidFill>
                      <a:schemeClr val="accent3">
                        <a:lumMod val="40000"/>
                        <a:lumOff val="60000"/>
                      </a:schemeClr>
                    </a:solidFill>
                  </a:tcPr>
                </a:tc>
                <a:tc>
                  <a:txBody>
                    <a:bodyPr/>
                    <a:lstStyle/>
                    <a:p>
                      <a:pPr algn="l"/>
                      <a:r>
                        <a:rPr lang="en-US" sz="1600" b="0">
                          <a:solidFill>
                            <a:srgbClr val="FF0000"/>
                          </a:solidFill>
                          <a:effectLst/>
                        </a:rPr>
                        <a:t>show databases；</a:t>
                      </a:r>
                      <a:endParaRPr lang="en-US" sz="1600" b="0">
                        <a:solidFill>
                          <a:srgbClr val="FF0000"/>
                        </a:solidFill>
                        <a:effectLst/>
                      </a:endParaRPr>
                    </a:p>
                  </a:txBody>
                  <a:tcPr marL="63610" marR="63610" marT="63610" marB="63610" anchor="ctr">
                    <a:solidFill>
                      <a:schemeClr val="accent3">
                        <a:lumMod val="40000"/>
                        <a:lumOff val="60000"/>
                      </a:schemeClr>
                    </a:solidFill>
                  </a:tcPr>
                </a:tc>
              </a:tr>
              <a:tr h="393056">
                <a:tc>
                  <a:txBody>
                    <a:bodyPr/>
                    <a:lstStyle/>
                    <a:p>
                      <a:pPr marL="0" algn="l" defTabSz="1219200" rtl="0" eaLnBrk="1" latinLnBrk="0" hangingPunct="1"/>
                      <a:r>
                        <a:rPr lang="zh-CN" altLang="en-US" sz="1600" b="0" kern="1200">
                          <a:solidFill>
                            <a:srgbClr val="FF0000"/>
                          </a:solidFill>
                          <a:effectLst/>
                          <a:latin typeface="+mn-lt"/>
                          <a:ea typeface="+mn-ea"/>
                          <a:cs typeface="+mn-cs"/>
                        </a:rPr>
                        <a:t>创建数据库</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c>
                  <a:txBody>
                    <a:bodyPr/>
                    <a:lstStyle/>
                    <a:p>
                      <a:pPr marL="0" algn="l" defTabSz="1219200" rtl="0" eaLnBrk="1" latinLnBrk="0" hangingPunct="1"/>
                      <a:r>
                        <a:rPr lang="en-US" altLang="zh-CN" sz="1600" b="0" kern="1200">
                          <a:solidFill>
                            <a:srgbClr val="FF0000"/>
                          </a:solidFill>
                          <a:effectLst/>
                          <a:latin typeface="+mn-lt"/>
                          <a:ea typeface="+mn-ea"/>
                          <a:cs typeface="+mn-cs"/>
                        </a:rPr>
                        <a:t>create  database [if not exists] mydb1 [charset=utf8]</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r>
              <a:tr h="398780">
                <a:tc>
                  <a:txBody>
                    <a:bodyPr/>
                    <a:lstStyle/>
                    <a:p>
                      <a:pPr marL="0" algn="l" defTabSz="1219200" rtl="0" eaLnBrk="1" latinLnBrk="0" hangingPunct="1"/>
                      <a:r>
                        <a:rPr lang="zh-CN" altLang="en-US" sz="1600" b="0" kern="1200">
                          <a:solidFill>
                            <a:srgbClr val="FF0000"/>
                          </a:solidFill>
                          <a:effectLst/>
                          <a:latin typeface="+mn-lt"/>
                          <a:ea typeface="+mn-ea"/>
                          <a:cs typeface="+mn-cs"/>
                        </a:rPr>
                        <a:t>切换 </a:t>
                      </a:r>
                      <a:r>
                        <a:rPr lang="en-US" altLang="zh-CN" sz="1600" b="0" kern="1200">
                          <a:solidFill>
                            <a:srgbClr val="FF0000"/>
                          </a:solidFill>
                          <a:effectLst/>
                          <a:latin typeface="+mn-lt"/>
                          <a:ea typeface="+mn-ea"/>
                          <a:cs typeface="+mn-cs"/>
                        </a:rPr>
                        <a:t>(</a:t>
                      </a:r>
                      <a:r>
                        <a:rPr lang="zh-CN" altLang="en-US" sz="1600" b="0" kern="1200">
                          <a:solidFill>
                            <a:srgbClr val="FF0000"/>
                          </a:solidFill>
                          <a:effectLst/>
                          <a:latin typeface="+mn-lt"/>
                          <a:ea typeface="+mn-ea"/>
                          <a:cs typeface="+mn-cs"/>
                        </a:rPr>
                        <a:t>选择要操作的</a:t>
                      </a:r>
                      <a:r>
                        <a:rPr lang="en-US" altLang="zh-CN" sz="1600" b="0" kern="1200">
                          <a:solidFill>
                            <a:srgbClr val="FF0000"/>
                          </a:solidFill>
                          <a:effectLst/>
                          <a:latin typeface="+mn-lt"/>
                          <a:ea typeface="+mn-ea"/>
                          <a:cs typeface="+mn-cs"/>
                        </a:rPr>
                        <a:t>) </a:t>
                      </a:r>
                      <a:r>
                        <a:rPr lang="zh-CN" altLang="en-US" sz="1600" b="0" kern="1200">
                          <a:solidFill>
                            <a:srgbClr val="FF0000"/>
                          </a:solidFill>
                          <a:effectLst/>
                          <a:latin typeface="+mn-lt"/>
                          <a:ea typeface="+mn-ea"/>
                          <a:cs typeface="+mn-cs"/>
                        </a:rPr>
                        <a:t>数据库</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c>
                  <a:txBody>
                    <a:bodyPr/>
                    <a:lstStyle/>
                    <a:p>
                      <a:pPr marL="0" algn="l" defTabSz="1219200" rtl="0" eaLnBrk="1" latinLnBrk="0" hangingPunct="1"/>
                      <a:r>
                        <a:rPr lang="en-US" altLang="zh-CN" sz="1600" b="0" kern="1200">
                          <a:solidFill>
                            <a:srgbClr val="FF0000"/>
                          </a:solidFill>
                          <a:effectLst/>
                          <a:latin typeface="+mn-lt"/>
                          <a:ea typeface="+mn-ea"/>
                          <a:cs typeface="+mn-cs"/>
                        </a:rPr>
                        <a:t>use  mydb1</a:t>
                      </a:r>
                      <a:r>
                        <a:rPr lang="zh-CN" altLang="en-US" sz="1600" b="0" kern="1200">
                          <a:solidFill>
                            <a:srgbClr val="FF0000"/>
                          </a:solidFill>
                          <a:effectLst/>
                          <a:latin typeface="+mn-lt"/>
                          <a:ea typeface="+mn-ea"/>
                          <a:cs typeface="+mn-cs"/>
                        </a:rPr>
                        <a:t>；</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r>
              <a:tr h="398703">
                <a:tc>
                  <a:txBody>
                    <a:bodyPr/>
                    <a:lstStyle/>
                    <a:p>
                      <a:pPr marL="0" algn="l" defTabSz="1219200" rtl="0" eaLnBrk="1" latinLnBrk="0" hangingPunct="1"/>
                      <a:r>
                        <a:rPr lang="zh-CN" altLang="en-US" sz="1600" b="0" kern="1200">
                          <a:solidFill>
                            <a:srgbClr val="FF0000"/>
                          </a:solidFill>
                          <a:effectLst/>
                          <a:latin typeface="+mn-lt"/>
                          <a:ea typeface="+mn-ea"/>
                          <a:cs typeface="+mn-cs"/>
                        </a:rPr>
                        <a:t>删除数据库</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c>
                  <a:txBody>
                    <a:bodyPr/>
                    <a:lstStyle/>
                    <a:p>
                      <a:r>
                        <a:rPr lang="en-US" altLang="zh-CN" sz="1600" b="0" kern="1200">
                          <a:solidFill>
                            <a:srgbClr val="FF0000"/>
                          </a:solidFill>
                          <a:effectLst/>
                          <a:latin typeface="+mn-lt"/>
                          <a:ea typeface="+mn-ea"/>
                          <a:cs typeface="+mn-cs"/>
                        </a:rPr>
                        <a:t>drop database [if exists] mydb1</a:t>
                      </a:r>
                      <a:r>
                        <a:rPr lang="zh-CN" altLang="en-US" sz="1600" b="0" kern="1200">
                          <a:solidFill>
                            <a:srgbClr val="FF0000"/>
                          </a:solidFill>
                          <a:effectLst/>
                          <a:latin typeface="+mn-lt"/>
                          <a:ea typeface="+mn-ea"/>
                          <a:cs typeface="+mn-cs"/>
                        </a:rPr>
                        <a:t>；</a:t>
                      </a:r>
                      <a:endParaRPr lang="zh-CN" altLang="en-US" sz="1600" b="0" kern="1200">
                        <a:solidFill>
                          <a:srgbClr val="FF0000"/>
                        </a:solidFill>
                        <a:effectLst/>
                        <a:latin typeface="+mn-lt"/>
                        <a:ea typeface="+mn-ea"/>
                        <a:cs typeface="+mn-cs"/>
                      </a:endParaRPr>
                    </a:p>
                  </a:txBody>
                  <a:tcPr>
                    <a:solidFill>
                      <a:schemeClr val="accent3">
                        <a:lumMod val="40000"/>
                        <a:lumOff val="60000"/>
                      </a:schemeClr>
                    </a:solidFill>
                  </a:tcPr>
                </a:tc>
              </a:tr>
              <a:tr h="486645">
                <a:tc>
                  <a:txBody>
                    <a:bodyPr/>
                    <a:lstStyle/>
                    <a:p>
                      <a:pPr marL="0" algn="l" defTabSz="1219200" rtl="0" eaLnBrk="1" latinLnBrk="0" hangingPunct="1"/>
                      <a:r>
                        <a:rPr lang="zh-CN" altLang="en-US" sz="1600" b="0" kern="1200">
                          <a:solidFill>
                            <a:schemeClr val="tx1"/>
                          </a:solidFill>
                          <a:effectLst/>
                          <a:latin typeface="+mn-lt"/>
                          <a:ea typeface="+mn-ea"/>
                          <a:cs typeface="+mn-cs"/>
                        </a:rPr>
                        <a:t>修改数据库编码</a:t>
                      </a:r>
                      <a:endParaRPr lang="zh-CN" altLang="en-US" sz="1600" b="0" kern="1200">
                        <a:solidFill>
                          <a:schemeClr val="tx1"/>
                        </a:solidFill>
                        <a:effectLst/>
                        <a:latin typeface="+mn-lt"/>
                        <a:ea typeface="+mn-ea"/>
                        <a:cs typeface="+mn-cs"/>
                      </a:endParaRPr>
                    </a:p>
                  </a:txBody>
                  <a:tcPr>
                    <a:solidFill>
                      <a:schemeClr val="accent3">
                        <a:lumMod val="40000"/>
                        <a:lumOff val="60000"/>
                      </a:schemeClr>
                    </a:solidFill>
                  </a:tcPr>
                </a:tc>
                <a:tc>
                  <a:txBody>
                    <a:bodyPr/>
                    <a:lstStyle/>
                    <a:p>
                      <a:r>
                        <a:rPr lang="en-US" altLang="zh-CN" sz="1600" b="0" i="0">
                          <a:solidFill>
                            <a:srgbClr val="4F4F4F"/>
                          </a:solidFill>
                          <a:effectLst/>
                          <a:latin typeface="-apple-system"/>
                        </a:rPr>
                        <a:t>alter database mydb1 character set utf8;</a:t>
                      </a:r>
                      <a:endParaRPr lang="zh-CN" altLang="en-US" sz="1600"/>
                    </a:p>
                  </a:txBody>
                  <a:tcPr>
                    <a:solidFill>
                      <a:schemeClr val="accent3">
                        <a:lumMod val="40000"/>
                        <a:lumOff val="60000"/>
                      </a:schemeClr>
                    </a:solidFill>
                  </a:tcP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p:cNvSpPr txBox="1"/>
          <p:nvPr/>
        </p:nvSpPr>
        <p:spPr>
          <a:xfrm>
            <a:off x="925979" y="1451307"/>
            <a:ext cx="609437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kumimoji="0" lang="zh-CN" altLang="en-US" sz="1800" b="0" i="0" u="none" strike="noStrike" kern="1200" cap="none" spc="0" normalizeH="0" baseline="0" noProof="0">
                <a:ln>
                  <a:noFill/>
                </a:ln>
                <a:solidFill>
                  <a:srgbClr val="4BACC6"/>
                </a:solidFill>
                <a:effectLst/>
                <a:uLnTx/>
                <a:uFillTx/>
                <a:latin typeface="Calibri"/>
                <a:ea typeface="黑体"/>
                <a:cs typeface="+mn-cs"/>
              </a:rPr>
              <a:t>创建表格式</a:t>
            </a:r>
            <a:endParaRPr kumimoji="0" lang="zh-CN" altLang="en-US" sz="1800" b="0" i="0" u="none" strike="noStrike" kern="1200" cap="none" spc="0" normalizeH="0" baseline="0" noProof="0">
              <a:ln>
                <a:noFill/>
              </a:ln>
              <a:solidFill>
                <a:srgbClr val="4BACC6"/>
              </a:solidFill>
              <a:effectLst/>
              <a:uLnTx/>
              <a:uFillTx/>
              <a:latin typeface="Calibri"/>
              <a:ea typeface="黑体"/>
              <a:cs typeface="+mn-cs"/>
            </a:endParaRPr>
          </a:p>
        </p:txBody>
      </p:sp>
      <p:sp>
        <p:nvSpPr>
          <p:cNvPr id="11" name="文本框 10"/>
          <p:cNvSpPr txBox="1"/>
          <p:nvPr/>
        </p:nvSpPr>
        <p:spPr>
          <a:xfrm>
            <a:off x="1286482" y="1903149"/>
            <a:ext cx="8382812" cy="1477328"/>
          </a:xfrm>
          <a:prstGeom prst="rect">
            <a:avLst/>
          </a:prstGeom>
          <a:solidFill>
            <a:schemeClr val="bg1"/>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if</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exists</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表名</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宽度</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约束条件</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comment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808080"/>
                </a:solidFill>
                <a:effectLst/>
                <a:latin typeface="Courier New" panose="02070309020205020404" pitchFamily="49" charset="0"/>
                <a:ea typeface="宋体" pitchFamily="2" charset="-122"/>
                <a:cs typeface="Courier New" panose="02070309020205020404" pitchFamily="49" charset="0"/>
              </a:rPr>
              <a:t>字段说明</a:t>
            </a:r>
            <a:r>
              <a:rPr lang="en-US" altLang="zh-CN" sz="1800" kern="0">
                <a:solidFill>
                  <a:srgbClr val="808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表的一些设置</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6" name="文本框 15"/>
          <p:cNvSpPr txBox="1"/>
          <p:nvPr/>
        </p:nvSpPr>
        <p:spPr>
          <a:xfrm>
            <a:off x="1108418" y="3619314"/>
            <a:ext cx="10610040" cy="338554"/>
          </a:xfrm>
          <a:prstGeom prst="rect">
            <a:avLst/>
          </a:prstGeom>
          <a:noFill/>
        </p:spPr>
        <p:txBody>
          <a:bodyPr wrap="square">
            <a:spAutoFit/>
          </a:bodyPr>
          <a:lstStyle/>
          <a:p>
            <a:r>
              <a:rPr lang="zh-CN" altLang="en-US" sz="1600">
                <a:solidFill>
                  <a:srgbClr val="4D4D4D"/>
                </a:solidFill>
                <a:highlight>
                  <a:srgbClr val="FFFF00"/>
                </a:highlight>
                <a:latin typeface="-apple-system"/>
                <a:ea typeface="Alibaba PuHuiTi B"/>
              </a:rPr>
              <a:t>创建表是构建一张空表，指定这个表的名字，这个表有几列，每一列叫什么名字，以及每一列存储的数据类型。</a:t>
            </a:r>
            <a:endParaRPr lang="zh-CN" altLang="en-US" sz="1600">
              <a:highlight>
                <a:srgbClr val="FFFF00"/>
              </a:highlight>
            </a:endParaRPr>
          </a:p>
        </p:txBody>
      </p:sp>
      <p:sp>
        <p:nvSpPr>
          <p:cNvPr id="17" name="文本框 16"/>
          <p:cNvSpPr txBox="1"/>
          <p:nvPr/>
        </p:nvSpPr>
        <p:spPr>
          <a:xfrm>
            <a:off x="1286510" y="3996690"/>
            <a:ext cx="8382635" cy="2030095"/>
          </a:xfrm>
          <a:prstGeom prst="rect">
            <a:avLst/>
          </a:prstGeom>
          <a:no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use mydb1;</a:t>
            </a:r>
            <a:endPar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if</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not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exists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effectLst/>
                <a:latin typeface="Courier New" panose="02070309020205020404" pitchFamily="49" charset="0"/>
                <a:ea typeface="宋体" pitchFamily="2" charset="-122"/>
                <a:cs typeface="Times New Roman" panose="02020603050405020304" pitchFamily="18" charset="0"/>
              </a:rPr>
              <a:t>id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int(4)</a:t>
            </a:r>
            <a:r>
              <a:rPr lang="en-US" altLang="zh-CN" sz="1800" kern="0">
                <a:effectLst/>
                <a:latin typeface="Courier New" panose="02070309020205020404" pitchFamily="49" charset="0"/>
                <a:ea typeface="宋体" pitchFamily="2" charset="-122"/>
                <a:cs typeface="Times New Roman" panose="02020603050405020304" pitchFamily="18" charset="0"/>
              </a:rPr>
              <a:t> ZEROFILL PRIMARY KEY COMMENT '学生ID'</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effectLst/>
                <a:latin typeface="Courier New" panose="02070309020205020404" pitchFamily="49" charset="0"/>
                <a:ea typeface="宋体" pitchFamily="2" charset="-122"/>
                <a:cs typeface="Times New Roman" panose="02020603050405020304" pitchFamily="18" charset="0"/>
              </a:rPr>
              <a:t>name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kern="0">
                <a:effectLst/>
                <a:latin typeface="Courier New" panose="02070309020205020404" pitchFamily="49" charset="0"/>
                <a:ea typeface="宋体" pitchFamily="2" charset="-122"/>
                <a:cs typeface="Times New Roman" panose="02020603050405020304" pitchFamily="18" charset="0"/>
              </a:rPr>
              <a:t>(255) COMMENT '学生名',</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effectLst/>
                <a:latin typeface="Courier New" panose="02070309020205020404" pitchFamily="49" charset="0"/>
                <a:ea typeface="宋体" pitchFamily="2" charset="-122"/>
                <a:cs typeface="Times New Roman" panose="02020603050405020304" pitchFamily="18" charset="0"/>
              </a:rPr>
              <a:t>birth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date</a:t>
            </a:r>
            <a:r>
              <a:rPr lang="en-US" altLang="zh-CN" sz="1800" kern="0">
                <a:effectLst/>
                <a:latin typeface="Courier New" panose="02070309020205020404" pitchFamily="49" charset="0"/>
                <a:ea typeface="宋体" pitchFamily="2" charset="-122"/>
                <a:cs typeface="Times New Roman" panose="02020603050405020304" pitchFamily="18" charset="0"/>
              </a:rPr>
              <a:t> COMMENT '出生日期'</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effectLst/>
                <a:latin typeface="Courier New" panose="02070309020205020404" pitchFamily="49" charset="0"/>
                <a:ea typeface="宋体" pitchFamily="2" charset="-122"/>
                <a:cs typeface="Times New Roman" panose="02020603050405020304" pitchFamily="18" charset="0"/>
              </a:rPr>
              <a:t>sex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CHAR</a:t>
            </a:r>
            <a:r>
              <a:rPr lang="en-US" altLang="zh-CN" sz="1800" kern="0">
                <a:effectLst/>
                <a:latin typeface="Courier New" panose="02070309020205020404" pitchFamily="49" charset="0"/>
                <a:ea typeface="宋体" pitchFamily="2" charset="-122"/>
                <a:cs typeface="Times New Roman" panose="02020603050405020304" pitchFamily="18" charset="0"/>
              </a:rPr>
              <a:t>( 1 ) COMMENT '性别'</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21201" y="1635973"/>
            <a:ext cx="10749598" cy="4219575"/>
          </a:xfrm>
        </p:spPr>
        <p:txBody>
          <a:bodyPr/>
          <a:lstStyle/>
          <a:p>
            <a:pPr marL="342900" lvl="0" indent="-342900">
              <a:spcBef>
                <a:spcPts val="360"/>
              </a:spcBef>
              <a:spcAft>
                <a:spcPts val="360"/>
              </a:spcAft>
              <a:buFont typeface="Wingdings" panose="05000000000000000000" pitchFamily="2" charset="2"/>
              <a:buChar char=""/>
              <a:tabLst>
                <a:tab pos="457200" algn="l"/>
              </a:tabLst>
            </a:pPr>
            <a:r>
              <a:rPr lang="zh-CN" altLang="zh-CN"/>
              <a:t>具有综合统一性，不同数据库的</a:t>
            </a:r>
            <a:r>
              <a:rPr lang="zh-CN" altLang="en-US"/>
              <a:t>支持的</a:t>
            </a:r>
            <a:r>
              <a:rPr lang="en-US" altLang="zh-CN"/>
              <a:t>SQL</a:t>
            </a:r>
            <a:r>
              <a:rPr lang="zh-CN" altLang="zh-CN"/>
              <a:t>稍有不同</a:t>
            </a:r>
            <a:endParaRPr lang="zh-CN" altLang="zh-CN"/>
          </a:p>
          <a:p>
            <a:pPr marL="342900" lvl="0" indent="-342900">
              <a:spcBef>
                <a:spcPts val="360"/>
              </a:spcBef>
              <a:spcAft>
                <a:spcPts val="360"/>
              </a:spcAft>
              <a:buFont typeface="Wingdings" panose="05000000000000000000" pitchFamily="2" charset="2"/>
              <a:buChar char=""/>
              <a:tabLst>
                <a:tab pos="457200" algn="l"/>
              </a:tabLst>
            </a:pPr>
            <a:r>
              <a:rPr lang="zh-CN" altLang="zh-CN"/>
              <a:t>非过程化语言</a:t>
            </a:r>
            <a:endParaRPr lang="zh-CN" altLang="zh-CN"/>
          </a:p>
          <a:p>
            <a:pPr marL="342900" lvl="0" indent="-342900">
              <a:spcBef>
                <a:spcPts val="360"/>
              </a:spcBef>
              <a:spcAft>
                <a:spcPts val="360"/>
              </a:spcAft>
              <a:buFont typeface="Wingdings" panose="05000000000000000000" pitchFamily="2" charset="2"/>
              <a:buChar char=""/>
              <a:tabLst>
                <a:tab pos="457200" algn="l"/>
              </a:tabLst>
            </a:pPr>
            <a:r>
              <a:rPr lang="zh-CN" altLang="zh-CN"/>
              <a:t>语言简捷，用户容易接受</a:t>
            </a:r>
            <a:endParaRPr lang="zh-CN" altLang="zh-CN"/>
          </a:p>
          <a:p>
            <a:pPr marL="342900" lvl="0" indent="-342900">
              <a:spcBef>
                <a:spcPts val="360"/>
              </a:spcBef>
              <a:spcAft>
                <a:spcPts val="360"/>
              </a:spcAft>
              <a:buFont typeface="Wingdings" panose="05000000000000000000" pitchFamily="2" charset="2"/>
              <a:buChar char=""/>
              <a:tabLst>
                <a:tab pos="457200" algn="l"/>
              </a:tabLst>
            </a:pPr>
            <a:r>
              <a:rPr lang="zh-CN" altLang="zh-CN"/>
              <a:t>以一种语法结构提供两种使用方式</a:t>
            </a:r>
            <a:endParaRPr lang="zh-CN" altLang="zh-CN"/>
          </a:p>
          <a:p>
            <a:pPr marL="0" indent="0">
              <a:buNone/>
            </a:pPr>
            <a:endParaRPr lang="zh-CN" altLang="en-US" dirty="0"/>
          </a:p>
        </p:txBody>
      </p:sp>
      <p:sp>
        <p:nvSpPr>
          <p:cNvPr id="3" name="标题 2"/>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a:t>
            </a:r>
            <a:r>
              <a:rPr lang="en-US" altLang="zh-CN" sz="1800" b="1">
                <a:effectLst/>
                <a:latin typeface="微软雅黑" pitchFamily="34" charset="-122"/>
                <a:ea typeface="宋体" pitchFamily="2" charset="-122"/>
                <a:cs typeface="宋体" pitchFamily="2" charset="-122"/>
              </a:rPr>
              <a:t> SQL</a:t>
            </a:r>
            <a:r>
              <a:rPr lang="zh-CN" altLang="zh-CN" sz="1800" b="1">
                <a:effectLst/>
                <a:latin typeface="微软雅黑" pitchFamily="34" charset="-122"/>
                <a:ea typeface="宋体" pitchFamily="2" charset="-122"/>
                <a:cs typeface="宋体" pitchFamily="2" charset="-122"/>
              </a:rPr>
              <a:t>的特点</a:t>
            </a:r>
            <a:endParaRPr lang="zh-CN" altLang="zh-CN" sz="1800" b="1">
              <a:effectLst/>
              <a:latin typeface="微软雅黑" pitchFamily="34" charset="-122"/>
              <a:ea typeface="宋体" pitchFamily="2" charset="-122"/>
              <a:cs typeface="宋体" pitchFamily="2"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p:cNvSpPr txBox="1"/>
          <p:nvPr/>
        </p:nvSpPr>
        <p:spPr>
          <a:xfrm>
            <a:off x="925979" y="1360560"/>
            <a:ext cx="6094378"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p"/>
              <a:defRPr/>
            </a:pPr>
            <a:r>
              <a:rPr lang="zh-CN" altLang="en-US">
                <a:solidFill>
                  <a:srgbClr val="4BACC6"/>
                </a:solidFill>
                <a:latin typeface="Calibri"/>
                <a:ea typeface="黑体"/>
              </a:rPr>
              <a:t>数据类型</a:t>
            </a:r>
            <a:endParaRPr kumimoji="0" lang="zh-CN" altLang="en-US" sz="1800" b="0" i="0" u="none" strike="noStrike" kern="1200" cap="none" spc="0" normalizeH="0" baseline="0" noProof="0">
              <a:ln>
                <a:noFill/>
              </a:ln>
              <a:solidFill>
                <a:srgbClr val="4BACC6"/>
              </a:solidFill>
              <a:effectLst/>
              <a:uLnTx/>
              <a:uFillTx/>
              <a:latin typeface="Calibri"/>
              <a:ea typeface="黑体"/>
              <a:cs typeface="+mn-cs"/>
            </a:endParaRPr>
          </a:p>
        </p:txBody>
      </p:sp>
      <p:sp>
        <p:nvSpPr>
          <p:cNvPr id="7" name="文本框 6"/>
          <p:cNvSpPr txBox="1"/>
          <p:nvPr/>
        </p:nvSpPr>
        <p:spPr>
          <a:xfrm>
            <a:off x="1194475" y="1731770"/>
            <a:ext cx="9997603" cy="3722814"/>
          </a:xfrm>
          <a:prstGeom prst="rect">
            <a:avLst/>
          </a:prstGeom>
          <a:noFill/>
        </p:spPr>
        <p:txBody>
          <a:bodyPr wrap="square">
            <a:spAutoFit/>
          </a:bodyPr>
          <a:lstStyle/>
          <a:p>
            <a:pPr eaLnBrk="0" fontAlgn="base" hangingPunct="0">
              <a:lnSpc>
                <a:spcPct val="150000"/>
              </a:lnSpc>
              <a:spcBef>
                <a:spcPct val="20000"/>
              </a:spcBef>
              <a:spcAft>
                <a:spcPct val="0"/>
              </a:spcAft>
              <a:buClr>
                <a:srgbClr val="404040"/>
              </a:buClr>
              <a:buSzPct val="85000"/>
            </a:pPr>
            <a:r>
              <a:rPr lang="zh-CN" altLang="en-US" sz="1600">
                <a:solidFill>
                  <a:srgbClr val="4D4D4D"/>
                </a:solidFill>
                <a:latin typeface="-apple-system"/>
                <a:ea typeface="Alibaba PuHuiTi B"/>
              </a:rPr>
              <a:t>数据类型是指在创建表的时候为表中字段指定数据类型，只有数据符合类型要求才能存储起来，使用数据类型的原则是:够用就行，尽量使用取值范围小的，而不用大的，这样可以更多的节省存储空间。</a:t>
            </a:r>
            <a:endParaRPr lang="en-US" altLang="zh-CN" sz="1600">
              <a:solidFill>
                <a:srgbClr val="4D4D4D"/>
              </a:solidFill>
              <a:latin typeface="-apple-system"/>
              <a:ea typeface="Alibaba PuHuiTi B"/>
            </a:endParaRPr>
          </a:p>
          <a:p>
            <a:pPr eaLnBrk="0" fontAlgn="base" hangingPunct="0">
              <a:lnSpc>
                <a:spcPct val="150000"/>
              </a:lnSpc>
              <a:spcBef>
                <a:spcPct val="20000"/>
              </a:spcBef>
              <a:spcAft>
                <a:spcPct val="0"/>
              </a:spcAft>
              <a:buClr>
                <a:srgbClr val="404040"/>
              </a:buClr>
              <a:buSzPct val="85000"/>
            </a:pPr>
            <a:endParaRPr lang="en-US" altLang="zh-CN" sz="1600">
              <a:solidFill>
                <a:srgbClr val="4D4D4D"/>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数值类型</a:t>
            </a: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日期和时间类型</a:t>
            </a: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endParaRPr lang="en-US" altLang="zh-CN" sz="1600">
              <a:solidFill>
                <a:srgbClr val="FF0000"/>
              </a:solidFill>
              <a:latin typeface="-apple-system"/>
              <a:ea typeface="Alibaba PuHuiTi B"/>
            </a:endParaRPr>
          </a:p>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600">
                <a:solidFill>
                  <a:srgbClr val="FF0000"/>
                </a:solidFill>
                <a:latin typeface="-apple-system"/>
                <a:ea typeface="Alibaba PuHuiTi B"/>
              </a:rPr>
              <a:t>字符串类型</a:t>
            </a:r>
            <a:endParaRPr lang="en-US" altLang="zh-CN" sz="1600">
              <a:solidFill>
                <a:srgbClr val="FF0000"/>
              </a:solidFill>
              <a:latin typeface="-apple-system"/>
              <a:ea typeface="Alibaba PuHuiTi B"/>
            </a:endParaRPr>
          </a:p>
          <a:p>
            <a:pPr eaLnBrk="0" fontAlgn="base" hangingPunct="0">
              <a:lnSpc>
                <a:spcPct val="150000"/>
              </a:lnSpc>
              <a:spcBef>
                <a:spcPct val="20000"/>
              </a:spcBef>
              <a:spcAft>
                <a:spcPct val="0"/>
              </a:spcAft>
              <a:buClr>
                <a:srgbClr val="404040"/>
              </a:buClr>
              <a:buSzPct val="85000"/>
            </a:pPr>
            <a:endParaRPr lang="zh-CN" altLang="en-US" sz="1600">
              <a:solidFill>
                <a:srgbClr val="4D4D4D"/>
              </a:solidFill>
              <a:latin typeface="-apple-system"/>
              <a:ea typeface="Alibaba PuHuiTi B"/>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进制</a:t>
            </a:r>
            <a:endParaRPr lang="zh-CN" altLang="en-US"/>
          </a:p>
        </p:txBody>
      </p:sp>
      <p:sp>
        <p:nvSpPr>
          <p:cNvPr id="5" name="矩形 4"/>
          <p:cNvSpPr/>
          <p:nvPr/>
        </p:nvSpPr>
        <p:spPr>
          <a:xfrm>
            <a:off x="10159365" y="100965"/>
            <a:ext cx="1885950" cy="620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7" name="文本框 6"/>
          <p:cNvSpPr txBox="1"/>
          <p:nvPr/>
        </p:nvSpPr>
        <p:spPr>
          <a:xfrm>
            <a:off x="283210" y="848995"/>
            <a:ext cx="25364440" cy="5746750"/>
          </a:xfrm>
          <a:prstGeom prst="rect">
            <a:avLst/>
          </a:prstGeom>
          <a:noFill/>
        </p:spPr>
        <p:txBody>
          <a:bodyPr wrap="square">
            <a:spAutoFit/>
          </a:bodyPr>
          <a:p>
            <a:pPr algn="l" fontAlgn="auto">
              <a:spcBef>
                <a:spcPts val="0"/>
              </a:spcBef>
              <a:spcAft>
                <a:spcPts val="0"/>
              </a:spcAft>
            </a:pPr>
            <a:r>
              <a:rPr lang="zh-CN" altLang="en-US" sz="1600" dirty="0">
                <a:solidFill>
                  <a:schemeClr val="tx1">
                    <a:lumMod val="65000"/>
                    <a:lumOff val="35000"/>
                  </a:schemeClr>
                </a:solidFill>
                <a:latin typeface="+mn-lt"/>
                <a:ea typeface="+mn-ea"/>
              </a:rPr>
              <a:t>long long ago，原始人是没有现在的人这么聪明的，只会用十分简单的东西计数。比方说他们只会使用麦秆来统计猎物数量，</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每收获一个猎物就在麦秆堆里添加一支麦秆，所以如果猎物多的话，麦秆就会累积很多，数都数不过来。后来人们发现不用这么笨，</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可以把麦秆折叠成不同的形状来代表不同的数量。普通的麦秆就代表1，也就是说每添加一只猎物就多放一只普通麦秆；</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如果当前已经放了9根普通的麦秆，此时再添加了一只猎物，就用一个心形麦秆来取代之前的9根普通麦秆；</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假如当前已经有了9根心形麦秆和9根普通麦秆时又添加了一只猎物的话，就用一根矩形麦秆来替代之前所有的麦秆。</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像这种每逢10个数向前进一位的计数方法就叫做十进制，这样他们就可以用很少的麦秆来表示很大的数字了。</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如果在计数的时候每逢8个数就往前进一位就是八进制，每逢9个数就往前进一位就是九进制。生活中常用的进制除了十进制外，</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还有钟表里用来统计时间的十二进制和六十进制，用在计算机里的二进制和十六进制。 以十进制数字`109`为例，</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它表示有1个`10²`，加0个`10¹`，加9个`10⁰`，用数学符号表示就是：</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endParaRPr lang="zh-CN" altLang="en-US" sz="105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rgbClr val="7030A0"/>
                </a:solidFill>
                <a:latin typeface="+mn-lt"/>
                <a:ea typeface="+mn-ea"/>
              </a:rPr>
              <a:t>109</a:t>
            </a:r>
            <a:r>
              <a:rPr lang="zh-CN" altLang="en-US" sz="1600" dirty="0">
                <a:solidFill>
                  <a:schemeClr val="tx1">
                    <a:lumMod val="65000"/>
                    <a:lumOff val="35000"/>
                  </a:schemeClr>
                </a:solidFill>
                <a:latin typeface="+mn-lt"/>
                <a:ea typeface="+mn-ea"/>
              </a:rPr>
              <a:t> = </a:t>
            </a:r>
            <a:r>
              <a:rPr lang="zh-CN" altLang="en-US" sz="1600" dirty="0">
                <a:solidFill>
                  <a:srgbClr val="00B050"/>
                </a:solidFill>
                <a:latin typeface="+mn-lt"/>
                <a:ea typeface="+mn-ea"/>
              </a:rPr>
              <a:t>1 × 10² + 0 × 10¹ + 9 × 10⁰ </a:t>
            </a:r>
            <a:endParaRPr lang="zh-CN" altLang="en-US" sz="1600" dirty="0">
              <a:solidFill>
                <a:srgbClr val="00B050"/>
              </a:solidFill>
              <a:latin typeface="+mn-lt"/>
              <a:ea typeface="+mn-ea"/>
            </a:endParaRPr>
          </a:p>
          <a:p>
            <a:pPr algn="l" fontAlgn="auto">
              <a:spcBef>
                <a:spcPts val="0"/>
              </a:spcBef>
              <a:spcAft>
                <a:spcPts val="0"/>
              </a:spcAft>
            </a:pPr>
            <a:endParaRPr lang="zh-CN" altLang="en-US" sz="105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这个数字也可以这么表示(8进制)：</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endParaRPr lang="zh-CN" altLang="en-US" sz="105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rgbClr val="7030A0"/>
                </a:solidFill>
                <a:latin typeface="+mn-lt"/>
                <a:ea typeface="+mn-ea"/>
              </a:rPr>
              <a:t>109 </a:t>
            </a:r>
            <a:r>
              <a:rPr lang="zh-CN" altLang="en-US" sz="1600" dirty="0">
                <a:solidFill>
                  <a:schemeClr val="tx1">
                    <a:lumMod val="65000"/>
                    <a:lumOff val="35000"/>
                  </a:schemeClr>
                </a:solidFill>
                <a:latin typeface="+mn-lt"/>
                <a:ea typeface="+mn-ea"/>
              </a:rPr>
              <a:t>= </a:t>
            </a:r>
            <a:r>
              <a:rPr lang="zh-CN" altLang="en-US" sz="1600" dirty="0">
                <a:solidFill>
                  <a:srgbClr val="00B050"/>
                </a:solidFill>
                <a:latin typeface="+mn-lt"/>
                <a:ea typeface="+mn-ea"/>
              </a:rPr>
              <a:t>1 × 8² + 5 × 8¹ + 5 × 8⁰ </a:t>
            </a:r>
            <a:r>
              <a:rPr lang="zh-CN" altLang="en-US" sz="1600" dirty="0">
                <a:solidFill>
                  <a:schemeClr val="tx1">
                    <a:lumMod val="65000"/>
                    <a:lumOff val="35000"/>
                  </a:schemeClr>
                </a:solidFill>
                <a:latin typeface="+mn-lt"/>
                <a:ea typeface="+mn-ea"/>
              </a:rPr>
              <a:t> </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也就是从八进制的逢8进一的角度上考虑，这个数可以被表示为`155`(八进制)。当然这个数也可以这么写（二进制）：</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rgbClr val="7030A0"/>
                </a:solidFill>
                <a:latin typeface="+mn-lt"/>
                <a:ea typeface="+mn-ea"/>
              </a:rPr>
              <a:t>109</a:t>
            </a:r>
            <a:r>
              <a:rPr lang="zh-CN" altLang="en-US" sz="1600" dirty="0">
                <a:solidFill>
                  <a:schemeClr val="tx1">
                    <a:lumMod val="65000"/>
                    <a:lumOff val="35000"/>
                  </a:schemeClr>
                </a:solidFill>
                <a:latin typeface="+mn-lt"/>
                <a:ea typeface="+mn-ea"/>
              </a:rPr>
              <a:t> = </a:t>
            </a:r>
            <a:r>
              <a:rPr lang="zh-CN" altLang="en-US" sz="1600" dirty="0">
                <a:solidFill>
                  <a:srgbClr val="00B050"/>
                </a:solidFill>
                <a:latin typeface="+mn-lt"/>
                <a:ea typeface="+mn-ea"/>
              </a:rPr>
              <a:t>1 × 2⁶ + 1 × 2⁵ + 0 × 2⁴ + 1 × 2³ + 1 × 2² + 0 × 2¹ + 1 × 2⁰  </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也就是从二进制的逢2进一的角度上考虑，这个数也可以被表示为：`1101101`(二进制)。又因为计算机中8个比特位代表一个`字节`，</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平时都是用若干个字节来表示一个整数，假如用1个字节表示`109`的话，那效果就是这样：`01101101`（二进制），</a:t>
            </a:r>
            <a:endParaRPr lang="zh-CN" altLang="en-US" sz="1600" dirty="0">
              <a:solidFill>
                <a:schemeClr val="tx1">
                  <a:lumMod val="65000"/>
                  <a:lumOff val="35000"/>
                </a:schemeClr>
              </a:solidFill>
              <a:latin typeface="+mn-lt"/>
              <a:ea typeface="+mn-ea"/>
            </a:endParaRPr>
          </a:p>
          <a:p>
            <a:pPr algn="l" fontAlgn="auto">
              <a:spcBef>
                <a:spcPts val="0"/>
              </a:spcBef>
              <a:spcAft>
                <a:spcPts val="0"/>
              </a:spcAft>
            </a:pPr>
            <a:r>
              <a:rPr lang="zh-CN" altLang="en-US" sz="1600" dirty="0">
                <a:solidFill>
                  <a:schemeClr val="tx1">
                    <a:lumMod val="65000"/>
                    <a:lumOff val="35000"/>
                  </a:schemeClr>
                </a:solidFill>
                <a:latin typeface="+mn-lt"/>
                <a:ea typeface="+mn-ea"/>
              </a:rPr>
              <a:t>假如用两个字节表示十进制数`109`的话，那效果就是这样：`0000000001101101`（二进制）。</a:t>
            </a:r>
            <a:endParaRPr lang="zh-CN" altLang="en-US" sz="1600" dirty="0">
              <a:solidFill>
                <a:schemeClr val="tx1">
                  <a:lumMod val="65000"/>
                  <a:lumOff val="35000"/>
                </a:schemeClr>
              </a:solidFill>
              <a:latin typeface="+mn-lt"/>
              <a:ea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整数类型</a:t>
            </a:r>
            <a:endParaRPr lang="zh-CN" altLang="en-US"/>
          </a:p>
        </p:txBody>
      </p:sp>
      <p:sp>
        <p:nvSpPr>
          <p:cNvPr id="5" name="矩形 4"/>
          <p:cNvSpPr/>
          <p:nvPr/>
        </p:nvSpPr>
        <p:spPr>
          <a:xfrm>
            <a:off x="10463530" y="247015"/>
            <a:ext cx="1508760" cy="462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
          <a:stretch>
            <a:fillRect/>
          </a:stretch>
        </p:blipFill>
        <p:spPr>
          <a:xfrm>
            <a:off x="443865" y="1624330"/>
            <a:ext cx="11073765" cy="3975100"/>
          </a:xfrm>
          <a:prstGeom prst="rect">
            <a:avLst/>
          </a:prstGeom>
        </p:spPr>
      </p:pic>
      <p:sp>
        <p:nvSpPr>
          <p:cNvPr id="7" name="文本框 6"/>
          <p:cNvSpPr txBox="1"/>
          <p:nvPr/>
        </p:nvSpPr>
        <p:spPr>
          <a:xfrm>
            <a:off x="443865" y="895985"/>
            <a:ext cx="10805795" cy="583565"/>
          </a:xfrm>
          <a:prstGeom prst="rect">
            <a:avLst/>
          </a:prstGeom>
          <a:noFill/>
        </p:spPr>
        <p:txBody>
          <a:bodyPr wrap="square" anchor="t">
            <a:spAutoFit/>
          </a:bodyPr>
          <a:p>
            <a:pPr fontAlgn="auto">
              <a:spcBef>
                <a:spcPts val="0"/>
              </a:spcBef>
              <a:spcAft>
                <a:spcPts val="0"/>
              </a:spcAft>
            </a:pPr>
            <a:r>
              <a:rPr lang="zh-CN" altLang="en-US" sz="1600" dirty="0">
                <a:solidFill>
                  <a:schemeClr val="tx1">
                    <a:lumMod val="65000"/>
                    <a:lumOff val="35000"/>
                  </a:schemeClr>
                </a:solidFill>
                <a:latin typeface="+mn-lt"/>
                <a:ea typeface="+mn-ea"/>
              </a:rPr>
              <a:t>很显然，使用的字节数越多，意味着能表示的数值范围就越大，但是也就越耗费存储空间。根据表示一个数占用字节数的不同，`MySQL`把整数划分成如下所示的类型</a:t>
            </a:r>
            <a:endParaRPr lang="zh-CN" altLang="en-US" sz="1600" dirty="0">
              <a:solidFill>
                <a:schemeClr val="tx1">
                  <a:lumMod val="65000"/>
                  <a:lumOff val="35000"/>
                </a:schemeClr>
              </a:solidFill>
              <a:latin typeface="+mn-lt"/>
              <a:ea typeface="+mn-ea"/>
            </a:endParaRPr>
          </a:p>
        </p:txBody>
      </p:sp>
      <p:sp>
        <p:nvSpPr>
          <p:cNvPr id="8" name="文本框 7"/>
          <p:cNvSpPr txBox="1"/>
          <p:nvPr/>
        </p:nvSpPr>
        <p:spPr>
          <a:xfrm>
            <a:off x="518160" y="5744210"/>
            <a:ext cx="11156315" cy="829945"/>
          </a:xfrm>
          <a:prstGeom prst="rect">
            <a:avLst/>
          </a:prstGeom>
          <a:noFill/>
        </p:spPr>
        <p:txBody>
          <a:bodyPr wrap="square" anchor="t">
            <a:spAutoFit/>
          </a:bodyPr>
          <a:p>
            <a:pPr fontAlgn="auto">
              <a:spcBef>
                <a:spcPts val="0"/>
              </a:spcBef>
              <a:spcAft>
                <a:spcPts val="0"/>
              </a:spcAft>
            </a:pPr>
            <a:r>
              <a:rPr lang="zh-CN" altLang="en-US" sz="1600" dirty="0">
                <a:solidFill>
                  <a:schemeClr val="tx1">
                    <a:lumMod val="65000"/>
                    <a:lumOff val="35000"/>
                  </a:schemeClr>
                </a:solidFill>
                <a:latin typeface="+mn-lt"/>
                <a:ea typeface="+mn-ea"/>
              </a:rPr>
              <a:t>以`</a:t>
            </a:r>
            <a:r>
              <a:rPr lang="zh-CN" altLang="en-US" sz="1600" b="1" dirty="0">
                <a:solidFill>
                  <a:schemeClr val="tx1">
                    <a:lumMod val="65000"/>
                    <a:lumOff val="35000"/>
                  </a:schemeClr>
                </a:solidFill>
                <a:latin typeface="+mn-lt"/>
                <a:ea typeface="+mn-ea"/>
              </a:rPr>
              <a:t>TINYINT</a:t>
            </a:r>
            <a:r>
              <a:rPr lang="zh-CN" altLang="en-US" sz="1600" dirty="0">
                <a:solidFill>
                  <a:schemeClr val="tx1">
                    <a:lumMod val="65000"/>
                    <a:lumOff val="35000"/>
                  </a:schemeClr>
                </a:solidFill>
                <a:latin typeface="+mn-lt"/>
                <a:ea typeface="+mn-ea"/>
              </a:rPr>
              <a:t>`为例，用1个字节，也就是8个位表示`</a:t>
            </a:r>
            <a:r>
              <a:rPr lang="zh-CN" altLang="en-US" sz="1600" b="1" dirty="0">
                <a:solidFill>
                  <a:schemeClr val="tx1">
                    <a:lumMod val="65000"/>
                    <a:lumOff val="35000"/>
                  </a:schemeClr>
                </a:solidFill>
                <a:latin typeface="+mn-lt"/>
                <a:ea typeface="+mn-ea"/>
              </a:rPr>
              <a:t>有符号数</a:t>
            </a:r>
            <a:r>
              <a:rPr lang="zh-CN" altLang="en-US" sz="1600" dirty="0">
                <a:solidFill>
                  <a:schemeClr val="tx1">
                    <a:lumMod val="65000"/>
                    <a:lumOff val="35000"/>
                  </a:schemeClr>
                </a:solidFill>
                <a:latin typeface="+mn-lt"/>
                <a:ea typeface="+mn-ea"/>
              </a:rPr>
              <a:t>`的话，就是既可以表示正数，也可以表示负数的话，需要有一个比特位表示正负号。但是如果表示`</a:t>
            </a:r>
            <a:r>
              <a:rPr lang="zh-CN" altLang="en-US" sz="1600" b="1" dirty="0">
                <a:solidFill>
                  <a:schemeClr val="tx1">
                    <a:lumMod val="65000"/>
                    <a:lumOff val="35000"/>
                  </a:schemeClr>
                </a:solidFill>
                <a:latin typeface="+mn-lt"/>
                <a:ea typeface="+mn-ea"/>
              </a:rPr>
              <a:t>无符号数</a:t>
            </a:r>
            <a:r>
              <a:rPr lang="zh-CN" altLang="en-US" sz="1600" dirty="0">
                <a:solidFill>
                  <a:schemeClr val="tx1">
                    <a:lumMod val="65000"/>
                    <a:lumOff val="35000"/>
                  </a:schemeClr>
                </a:solidFill>
                <a:latin typeface="+mn-lt"/>
                <a:ea typeface="+mn-ea"/>
              </a:rPr>
              <a:t>`的话，也就是只表示非负数的话，就不需要表示正负号，这是`有符号数`和`无符号数`的区别</a:t>
            </a:r>
            <a:endParaRPr lang="zh-CN" altLang="en-US" sz="1600" dirty="0">
              <a:solidFill>
                <a:schemeClr val="tx1">
                  <a:lumMod val="65000"/>
                  <a:lumOff val="35000"/>
                </a:schemeClr>
              </a:solidFill>
              <a:latin typeface="+mn-lt"/>
              <a:ea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浮点数类型</a:t>
            </a:r>
            <a:endParaRPr lang="zh-CN" altLang="en-US"/>
          </a:p>
        </p:txBody>
      </p:sp>
      <p:sp>
        <p:nvSpPr>
          <p:cNvPr id="5" name="矩形 4"/>
          <p:cNvSpPr/>
          <p:nvPr/>
        </p:nvSpPr>
        <p:spPr>
          <a:xfrm>
            <a:off x="10463530" y="247015"/>
            <a:ext cx="1508760" cy="462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1"/>
          <a:stretch>
            <a:fillRect/>
          </a:stretch>
        </p:blipFill>
        <p:spPr>
          <a:xfrm>
            <a:off x="710565" y="1066800"/>
            <a:ext cx="10223500" cy="501650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latin typeface="+mn-lt"/>
                <a:ea typeface="+mn-ea"/>
                <a:sym typeface="+mn-ea"/>
              </a:rPr>
              <a:t>无符号数据</a:t>
            </a:r>
            <a:r>
              <a:rPr lang="zh-CN" altLang="en-US" dirty="0">
                <a:latin typeface="+mn-lt"/>
                <a:ea typeface="+mn-ea"/>
                <a:sym typeface="+mn-ea"/>
              </a:rPr>
              <a:t>类型</a:t>
            </a:r>
            <a:endParaRPr lang="zh-CN" altLang="en-US" dirty="0">
              <a:latin typeface="+mn-lt"/>
              <a:ea typeface="+mn-ea"/>
              <a:sym typeface="+mn-ea"/>
            </a:endParaRPr>
          </a:p>
        </p:txBody>
      </p:sp>
      <p:sp>
        <p:nvSpPr>
          <p:cNvPr id="5" name="矩形 4"/>
          <p:cNvSpPr/>
          <p:nvPr/>
        </p:nvSpPr>
        <p:spPr>
          <a:xfrm>
            <a:off x="10463530" y="247015"/>
            <a:ext cx="1508760" cy="462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492125" y="1363345"/>
            <a:ext cx="11479530" cy="3138170"/>
          </a:xfrm>
          <a:prstGeom prst="rect">
            <a:avLst/>
          </a:prstGeom>
          <a:noFill/>
        </p:spPr>
        <p:txBody>
          <a:bodyPr wrap="square" anchor="t">
            <a:spAutoFit/>
          </a:bodyPr>
          <a:p>
            <a:pPr fontAlgn="auto">
              <a:spcBef>
                <a:spcPts val="0"/>
              </a:spcBef>
              <a:spcAft>
                <a:spcPts val="0"/>
              </a:spcAft>
            </a:pPr>
            <a:r>
              <a:rPr lang="zh-CN" altLang="en-US" dirty="0">
                <a:solidFill>
                  <a:schemeClr val="tx1">
                    <a:lumMod val="65000"/>
                    <a:lumOff val="35000"/>
                  </a:schemeClr>
                </a:solidFill>
                <a:latin typeface="+mn-lt"/>
                <a:ea typeface="+mn-ea"/>
              </a:rPr>
              <a:t>对于数值类型，包括整数、浮点数和定点数，有些情况下我们只需要用到无符号数（就是非负数）。`MySQL`给我们提供了一个表示无符号数值类型的方式，就是在原数值类型后加一个单词`UNSIGNED`：</a:t>
            </a:r>
            <a:endParaRPr lang="zh-CN" altLang="en-US" dirty="0">
              <a:solidFill>
                <a:schemeClr val="tx1">
                  <a:lumMod val="65000"/>
                  <a:lumOff val="35000"/>
                </a:schemeClr>
              </a:solidFill>
              <a:latin typeface="+mn-lt"/>
              <a:ea typeface="+mn-ea"/>
            </a:endParaRPr>
          </a:p>
          <a:p>
            <a:pPr fontAlgn="auto">
              <a:spcBef>
                <a:spcPts val="0"/>
              </a:spcBef>
              <a:spcAft>
                <a:spcPts val="0"/>
              </a:spcAft>
            </a:pPr>
            <a:endParaRPr lang="zh-CN" altLang="en-US" dirty="0">
              <a:solidFill>
                <a:schemeClr val="tx1">
                  <a:lumMod val="65000"/>
                  <a:lumOff val="35000"/>
                </a:schemeClr>
              </a:solidFill>
              <a:latin typeface="+mn-lt"/>
              <a:ea typeface="+mn-ea"/>
            </a:endParaRPr>
          </a:p>
          <a:p>
            <a:pPr fontAlgn="auto">
              <a:spcBef>
                <a:spcPts val="0"/>
              </a:spcBef>
              <a:spcAft>
                <a:spcPts val="0"/>
              </a:spcAft>
            </a:pPr>
            <a:r>
              <a:rPr lang="zh-CN" altLang="en-US" dirty="0">
                <a:gradFill>
                  <a:gsLst>
                    <a:gs pos="0">
                      <a:srgbClr val="14CD68"/>
                    </a:gs>
                    <a:gs pos="100000">
                      <a:srgbClr val="0B6E38"/>
                    </a:gs>
                  </a:gsLst>
                  <a:lin scaled="0"/>
                </a:gradFill>
                <a:latin typeface="+mn-lt"/>
                <a:ea typeface="+mn-ea"/>
              </a:rPr>
              <a:t>数值类型 UNSIGNED</a:t>
            </a:r>
            <a:endParaRPr lang="zh-CN" altLang="en-US" dirty="0">
              <a:gradFill>
                <a:gsLst>
                  <a:gs pos="0">
                    <a:srgbClr val="14CD68"/>
                  </a:gs>
                  <a:gs pos="100000">
                    <a:srgbClr val="0B6E38"/>
                  </a:gs>
                </a:gsLst>
                <a:lin scaled="0"/>
              </a:gradFill>
              <a:latin typeface="+mn-lt"/>
              <a:ea typeface="+mn-ea"/>
            </a:endParaRPr>
          </a:p>
          <a:p>
            <a:pPr fontAlgn="auto">
              <a:spcBef>
                <a:spcPts val="0"/>
              </a:spcBef>
              <a:spcAft>
                <a:spcPts val="0"/>
              </a:spcAft>
            </a:pPr>
            <a:endParaRPr lang="zh-CN" altLang="en-US" dirty="0">
              <a:solidFill>
                <a:schemeClr val="tx1">
                  <a:lumMod val="65000"/>
                  <a:lumOff val="35000"/>
                </a:schemeClr>
              </a:solidFill>
              <a:latin typeface="+mn-lt"/>
              <a:ea typeface="+mn-ea"/>
            </a:endParaRPr>
          </a:p>
          <a:p>
            <a:pPr fontAlgn="auto">
              <a:spcBef>
                <a:spcPts val="0"/>
              </a:spcBef>
              <a:spcAft>
                <a:spcPts val="0"/>
              </a:spcAft>
            </a:pPr>
            <a:r>
              <a:rPr lang="zh-CN" altLang="en-US" dirty="0">
                <a:solidFill>
                  <a:schemeClr val="tx1">
                    <a:lumMod val="65000"/>
                    <a:lumOff val="35000"/>
                  </a:schemeClr>
                </a:solidFill>
                <a:latin typeface="+mn-lt"/>
                <a:ea typeface="+mn-ea"/>
              </a:rPr>
              <a:t>大家可以把它当成一种新类型对待，比如`</a:t>
            </a:r>
            <a:r>
              <a:rPr lang="zh-CN" altLang="en-US" b="1" dirty="0">
                <a:solidFill>
                  <a:schemeClr val="tx1">
                    <a:lumMod val="65000"/>
                    <a:lumOff val="35000"/>
                  </a:schemeClr>
                </a:solidFill>
                <a:latin typeface="+mn-lt"/>
                <a:ea typeface="+mn-ea"/>
              </a:rPr>
              <a:t>INT UNSIGNED</a:t>
            </a:r>
            <a:r>
              <a:rPr lang="zh-CN" altLang="en-US" dirty="0">
                <a:solidFill>
                  <a:schemeClr val="tx1">
                    <a:lumMod val="65000"/>
                    <a:lumOff val="35000"/>
                  </a:schemeClr>
                </a:solidFill>
                <a:latin typeface="+mn-lt"/>
                <a:ea typeface="+mn-ea"/>
              </a:rPr>
              <a:t>`就表示无符号整数，`</a:t>
            </a:r>
            <a:r>
              <a:rPr lang="zh-CN" altLang="en-US" b="1" dirty="0">
                <a:solidFill>
                  <a:schemeClr val="tx1">
                    <a:lumMod val="65000"/>
                    <a:lumOff val="35000"/>
                  </a:schemeClr>
                </a:solidFill>
                <a:latin typeface="+mn-lt"/>
                <a:ea typeface="+mn-ea"/>
              </a:rPr>
              <a:t>FLOAT UNSIGNED</a:t>
            </a:r>
            <a:r>
              <a:rPr lang="zh-CN" altLang="en-US" dirty="0">
                <a:solidFill>
                  <a:schemeClr val="tx1">
                    <a:lumMod val="65000"/>
                    <a:lumOff val="35000"/>
                  </a:schemeClr>
                </a:solidFill>
                <a:latin typeface="+mn-lt"/>
                <a:ea typeface="+mn-ea"/>
              </a:rPr>
              <a:t>`表示无符号浮点数，`DECIMAL UNSIGNED`表示无符号定点数。</a:t>
            </a:r>
            <a:endParaRPr lang="zh-CN" altLang="en-US" dirty="0">
              <a:solidFill>
                <a:schemeClr val="tx1">
                  <a:lumMod val="65000"/>
                  <a:lumOff val="35000"/>
                </a:schemeClr>
              </a:solidFill>
              <a:latin typeface="+mn-lt"/>
              <a:ea typeface="+mn-ea"/>
            </a:endParaRPr>
          </a:p>
          <a:p>
            <a:pPr fontAlgn="auto">
              <a:spcBef>
                <a:spcPts val="0"/>
              </a:spcBef>
              <a:spcAft>
                <a:spcPts val="0"/>
              </a:spcAft>
            </a:pPr>
            <a:endParaRPr lang="zh-CN" altLang="en-US" dirty="0">
              <a:solidFill>
                <a:schemeClr val="tx1">
                  <a:lumMod val="65000"/>
                  <a:lumOff val="35000"/>
                </a:schemeClr>
              </a:solidFill>
              <a:latin typeface="+mn-lt"/>
              <a:ea typeface="+mn-ea"/>
            </a:endParaRPr>
          </a:p>
          <a:p>
            <a:pPr fontAlgn="auto">
              <a:spcBef>
                <a:spcPts val="0"/>
              </a:spcBef>
              <a:spcAft>
                <a:spcPts val="0"/>
              </a:spcAft>
            </a:pPr>
            <a:r>
              <a:rPr lang="zh-CN" altLang="en-US" b="1" dirty="0">
                <a:solidFill>
                  <a:schemeClr val="tx1">
                    <a:lumMod val="65000"/>
                    <a:lumOff val="35000"/>
                  </a:schemeClr>
                </a:solidFill>
                <a:latin typeface="+mn-lt"/>
                <a:ea typeface="+mn-ea"/>
              </a:rPr>
              <a:t>小贴士</a:t>
            </a:r>
            <a:r>
              <a:rPr lang="zh-CN" altLang="en-US" dirty="0">
                <a:solidFill>
                  <a:schemeClr val="tx1">
                    <a:lumMod val="65000"/>
                    <a:lumOff val="35000"/>
                  </a:schemeClr>
                </a:solidFill>
                <a:latin typeface="+mn-lt"/>
                <a:ea typeface="+mn-ea"/>
              </a:rPr>
              <a:t>：</a:t>
            </a:r>
            <a:endParaRPr lang="zh-CN" altLang="en-US" dirty="0">
              <a:solidFill>
                <a:schemeClr val="tx1">
                  <a:lumMod val="65000"/>
                  <a:lumOff val="35000"/>
                </a:schemeClr>
              </a:solidFill>
              <a:latin typeface="+mn-lt"/>
              <a:ea typeface="+mn-ea"/>
            </a:endParaRPr>
          </a:p>
          <a:p>
            <a:pPr fontAlgn="auto">
              <a:spcBef>
                <a:spcPts val="0"/>
              </a:spcBef>
              <a:spcAft>
                <a:spcPts val="0"/>
              </a:spcAft>
            </a:pPr>
            <a:r>
              <a:rPr lang="zh-CN" altLang="en-US" dirty="0">
                <a:solidFill>
                  <a:schemeClr val="tx1">
                    <a:lumMod val="65000"/>
                    <a:lumOff val="35000"/>
                  </a:schemeClr>
                </a:solidFill>
                <a:latin typeface="+mn-lt"/>
                <a:ea typeface="+mn-ea"/>
              </a:rPr>
              <a:t> 在使用的存储空间大小相同的情况下，无符号整数可以表示的正整数范围比有符号整数能表示的正整数范围大一倍。不过受浮点数和定点数具体的存储格式影响，无符号浮点数和定点数并不能提升正数的表示范围。</a:t>
            </a:r>
            <a:endParaRPr lang="zh-CN" altLang="en-US" dirty="0">
              <a:solidFill>
                <a:schemeClr val="tx1">
                  <a:lumMod val="65000"/>
                  <a:lumOff val="35000"/>
                </a:schemeClr>
              </a:solidFill>
              <a:latin typeface="+mn-lt"/>
              <a:ea typeface="+mn-ea"/>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a:xfrm>
            <a:off x="710880" y="858758"/>
            <a:ext cx="10749599" cy="517190"/>
          </a:xfrm>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10" name="文本框 9"/>
          <p:cNvSpPr txBox="1"/>
          <p:nvPr/>
        </p:nvSpPr>
        <p:spPr>
          <a:xfrm>
            <a:off x="731521" y="1065382"/>
            <a:ext cx="6094378" cy="463588"/>
          </a:xfrm>
          <a:prstGeom prst="rect">
            <a:avLst/>
          </a:prstGeom>
          <a:noFill/>
        </p:spPr>
        <p:txBody>
          <a:bodyPr wrap="square">
            <a:spAutoFit/>
          </a:bodyPr>
          <a:lstStyle/>
          <a:p>
            <a:pPr marL="285750" indent="-285750" eaLnBrk="0" fontAlgn="base" hangingPunct="0">
              <a:lnSpc>
                <a:spcPct val="150000"/>
              </a:lnSpc>
              <a:spcBef>
                <a:spcPct val="20000"/>
              </a:spcBef>
              <a:spcAft>
                <a:spcPct val="0"/>
              </a:spcAft>
              <a:buClr>
                <a:srgbClr val="404040"/>
              </a:buClr>
              <a:buSzPct val="85000"/>
              <a:buFont typeface="Wingdings" panose="05000000000000000000" pitchFamily="2" charset="2"/>
              <a:buChar char="Ø"/>
            </a:pPr>
            <a:r>
              <a:rPr lang="zh-CN" altLang="en-US" sz="1800">
                <a:solidFill>
                  <a:srgbClr val="FF0000"/>
                </a:solidFill>
                <a:latin typeface="-apple-system"/>
                <a:ea typeface="Alibaba PuHuiTi B"/>
              </a:rPr>
              <a:t>数值类型</a:t>
            </a:r>
            <a:endParaRPr lang="en-US" altLang="zh-CN" sz="1800">
              <a:solidFill>
                <a:srgbClr val="FF0000"/>
              </a:solidFill>
              <a:latin typeface="-apple-system"/>
              <a:ea typeface="Alibaba PuHuiTi B"/>
            </a:endParaRPr>
          </a:p>
        </p:txBody>
      </p:sp>
      <p:graphicFrame>
        <p:nvGraphicFramePr>
          <p:cNvPr id="14" name="表格 13"/>
          <p:cNvGraphicFramePr>
            <a:graphicFrameLocks noGrp="1"/>
          </p:cNvGraphicFramePr>
          <p:nvPr>
            <p:custDataLst>
              <p:tags r:id="rId1"/>
            </p:custDataLst>
          </p:nvPr>
        </p:nvGraphicFramePr>
        <p:xfrm>
          <a:off x="710880" y="1528970"/>
          <a:ext cx="10213284" cy="5182136"/>
        </p:xfrm>
        <a:graphic>
          <a:graphicData uri="http://schemas.openxmlformats.org/drawingml/2006/table">
            <a:tbl>
              <a:tblPr firstRow="1" firstCol="1" bandRow="1">
                <a:tableStyleId>{5C22544A-7EE6-4342-B048-85BDC9FD1C3A}</a:tableStyleId>
              </a:tblPr>
              <a:tblGrid>
                <a:gridCol w="2042657"/>
                <a:gridCol w="2620841"/>
                <a:gridCol w="2774865"/>
                <a:gridCol w="1630329"/>
                <a:gridCol w="1144592"/>
              </a:tblGrid>
              <a:tr h="211620">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范围（有符号）</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范围（无符号）</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1426" marR="21426" marT="21426" marB="21426">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r>
              <a:tr h="346089">
                <a:tc>
                  <a:txBody>
                    <a:bodyPr/>
                    <a:lstStyle/>
                    <a:p>
                      <a:pPr indent="-547370">
                        <a:lnSpc>
                          <a:spcPts val="2400"/>
                        </a:lnSpc>
                      </a:pPr>
                      <a:r>
                        <a:rPr lang="en-US" sz="1200" kern="0">
                          <a:solidFill>
                            <a:schemeClr val="tx1"/>
                          </a:solidFill>
                          <a:effectLst/>
                        </a:rPr>
                        <a:t>TINYINT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 byte</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(-128</a:t>
                      </a:r>
                      <a:r>
                        <a:rPr lang="zh-CN" sz="1200" kern="0">
                          <a:effectLst/>
                        </a:rPr>
                        <a:t>，</a:t>
                      </a:r>
                      <a:r>
                        <a:rPr lang="en-US" sz="1200" kern="0">
                          <a:effectLst/>
                        </a:rPr>
                        <a:t>127)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255)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小整数值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424997">
                <a:tc>
                  <a:txBody>
                    <a:bodyPr/>
                    <a:lstStyle/>
                    <a:p>
                      <a:pPr indent="-547370">
                        <a:lnSpc>
                          <a:spcPts val="2400"/>
                        </a:lnSpc>
                      </a:pPr>
                      <a:r>
                        <a:rPr lang="en-US" sz="1200" kern="0">
                          <a:solidFill>
                            <a:schemeClr val="tx1"/>
                          </a:solidFill>
                          <a:effectLst/>
                        </a:rPr>
                        <a:t>SMALLINT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2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(-32 768</a:t>
                      </a:r>
                      <a:r>
                        <a:rPr lang="zh-CN" sz="1200" kern="0">
                          <a:effectLst/>
                        </a:rPr>
                        <a:t>，</a:t>
                      </a:r>
                      <a:r>
                        <a:rPr lang="en-US" sz="1200" kern="0">
                          <a:effectLst/>
                        </a:rPr>
                        <a:t>32 767)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65 535)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346089">
                <a:tc>
                  <a:txBody>
                    <a:bodyPr/>
                    <a:lstStyle/>
                    <a:p>
                      <a:pPr indent="-547370">
                        <a:lnSpc>
                          <a:spcPts val="2400"/>
                        </a:lnSpc>
                      </a:pPr>
                      <a:r>
                        <a:rPr lang="en-US" sz="1200" kern="0">
                          <a:solidFill>
                            <a:schemeClr val="tx1"/>
                          </a:solidFill>
                          <a:effectLst/>
                        </a:rPr>
                        <a:t>MEDIUMINT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(-8 388 608</a:t>
                      </a:r>
                      <a:r>
                        <a:rPr lang="zh-CN" sz="1200" kern="0">
                          <a:effectLst/>
                        </a:rPr>
                        <a:t>，</a:t>
                      </a:r>
                      <a:r>
                        <a:rPr lang="en-US" sz="1200" kern="0">
                          <a:effectLst/>
                        </a:rPr>
                        <a:t>8 388 607)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16 777 215)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346089">
                <a:tc>
                  <a:txBody>
                    <a:bodyPr/>
                    <a:lstStyle/>
                    <a:p>
                      <a:pPr indent="-547370">
                        <a:lnSpc>
                          <a:spcPts val="2400"/>
                        </a:lnSpc>
                      </a:pPr>
                      <a:r>
                        <a:rPr lang="en-US" sz="1200" kern="0">
                          <a:solidFill>
                            <a:schemeClr val="tx1"/>
                          </a:solidFill>
                          <a:effectLst/>
                        </a:rPr>
                        <a:t>INT</a:t>
                      </a:r>
                      <a:r>
                        <a:rPr lang="zh-CN" sz="1200" kern="0">
                          <a:solidFill>
                            <a:schemeClr val="tx1"/>
                          </a:solidFill>
                          <a:effectLst/>
                        </a:rPr>
                        <a:t>或</a:t>
                      </a:r>
                      <a:r>
                        <a:rPr lang="en-US" sz="1200" kern="0">
                          <a:solidFill>
                            <a:schemeClr val="tx1"/>
                          </a:solidFill>
                          <a:effectLst/>
                        </a:rPr>
                        <a:t>INTEGER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4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(-2 147 483 648</a:t>
                      </a:r>
                      <a:r>
                        <a:rPr lang="zh-CN" sz="1200" kern="0">
                          <a:effectLst/>
                        </a:rPr>
                        <a:t>，</a:t>
                      </a:r>
                      <a:r>
                        <a:rPr lang="en-US" sz="1200" kern="0">
                          <a:effectLst/>
                        </a:rPr>
                        <a:t>2 147 483 647)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4 294 967 295)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631833">
                <a:tc>
                  <a:txBody>
                    <a:bodyPr/>
                    <a:lstStyle/>
                    <a:p>
                      <a:pPr indent="-547370">
                        <a:lnSpc>
                          <a:spcPts val="2400"/>
                        </a:lnSpc>
                      </a:pPr>
                      <a:r>
                        <a:rPr lang="en-US" sz="1200" kern="0">
                          <a:solidFill>
                            <a:schemeClr val="tx1"/>
                          </a:solidFill>
                          <a:effectLst/>
                        </a:rPr>
                        <a:t>BIGINT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(-9,223,372,036,854,775,808</a:t>
                      </a:r>
                      <a:r>
                        <a:rPr lang="zh-CN" sz="1200" kern="0">
                          <a:effectLst/>
                        </a:rPr>
                        <a:t>，</a:t>
                      </a:r>
                      <a:r>
                        <a:rPr lang="en-US" sz="1200" kern="0">
                          <a:effectLst/>
                        </a:rPr>
                        <a:t>9 223 372 036 854 775 807)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18 446 744 073 709 551 615)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极大整数值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917579">
                <a:tc>
                  <a:txBody>
                    <a:bodyPr/>
                    <a:lstStyle/>
                    <a:p>
                      <a:pPr indent="-547370">
                        <a:lnSpc>
                          <a:spcPts val="2400"/>
                        </a:lnSpc>
                      </a:pPr>
                      <a:r>
                        <a:rPr lang="en-US" sz="1200" kern="0">
                          <a:solidFill>
                            <a:schemeClr val="tx1"/>
                          </a:solidFill>
                          <a:effectLst/>
                        </a:rPr>
                        <a:t>FLOAT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4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(-3.402 823 466 E+38</a:t>
                      </a:r>
                      <a:r>
                        <a:rPr lang="zh-CN" sz="1200" kern="0">
                          <a:effectLst/>
                        </a:rPr>
                        <a:t>，</a:t>
                      </a:r>
                      <a:r>
                        <a:rPr lang="en-US" sz="1200" kern="0">
                          <a:effectLst/>
                        </a:rPr>
                        <a:t>3.402 823 466 351 E+38)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a:t>
                      </a:r>
                      <a:r>
                        <a:rPr lang="zh-CN" sz="1200" kern="0">
                          <a:effectLst/>
                        </a:rPr>
                        <a:t>，</a:t>
                      </a:r>
                      <a:r>
                        <a:rPr lang="en-US" sz="1200" kern="0">
                          <a:effectLst/>
                        </a:rPr>
                        <a:t>(1.175 494 351 E-38</a:t>
                      </a:r>
                      <a:r>
                        <a:rPr lang="zh-CN" sz="1200" kern="0">
                          <a:effectLst/>
                        </a:rPr>
                        <a:t>，</a:t>
                      </a:r>
                      <a:r>
                        <a:rPr lang="en-US" sz="1200" kern="0">
                          <a:effectLst/>
                        </a:rPr>
                        <a:t>3.402 823 466 E+38)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单精度</a:t>
                      </a:r>
                      <a:br>
                        <a:rPr lang="en-US" sz="1200" kern="0">
                          <a:effectLst/>
                        </a:rPr>
                      </a:br>
                      <a:r>
                        <a:rPr lang="zh-CN" sz="1200" kern="0">
                          <a:effectLst/>
                        </a:rPr>
                        <a:t>浮点数值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1203325">
                <a:tc>
                  <a:txBody>
                    <a:bodyPr/>
                    <a:lstStyle/>
                    <a:p>
                      <a:pPr indent="-547370">
                        <a:lnSpc>
                          <a:spcPts val="2400"/>
                        </a:lnSpc>
                      </a:pPr>
                      <a:r>
                        <a:rPr lang="en-US" sz="1200" kern="0">
                          <a:solidFill>
                            <a:schemeClr val="tx1"/>
                          </a:solidFill>
                          <a:effectLst/>
                        </a:rPr>
                        <a:t>DOUBLE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8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(-1.797 693 134 862 315 7 E+308</a:t>
                      </a:r>
                      <a:r>
                        <a:rPr lang="zh-CN" sz="1200" kern="0">
                          <a:effectLst/>
                        </a:rPr>
                        <a:t>，</a:t>
                      </a:r>
                      <a:r>
                        <a:rPr lang="en-US" sz="1200" kern="0">
                          <a:effectLst/>
                        </a:rPr>
                        <a:t>1.797 693 134 862 315 7 E+308)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a:t>
                      </a:r>
                      <a:r>
                        <a:rPr lang="zh-CN" sz="1200" kern="0">
                          <a:effectLst/>
                        </a:rPr>
                        <a:t>，</a:t>
                      </a:r>
                      <a:r>
                        <a:rPr lang="en-US" sz="1200" kern="0">
                          <a:effectLst/>
                        </a:rPr>
                        <a:t>(2.225 073 858 507 201 4 E-308</a:t>
                      </a:r>
                      <a:r>
                        <a:rPr lang="zh-CN" sz="1200" kern="0">
                          <a:effectLst/>
                        </a:rPr>
                        <a:t>，</a:t>
                      </a:r>
                      <a:r>
                        <a:rPr lang="en-US" sz="1200" kern="0">
                          <a:effectLst/>
                        </a:rPr>
                        <a:t>1.797 693 134 862 315 7 E+308)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双精度</a:t>
                      </a:r>
                      <a:br>
                        <a:rPr lang="en-US" sz="1200" kern="0">
                          <a:effectLst/>
                        </a:rPr>
                      </a:br>
                      <a:r>
                        <a:rPr lang="zh-CN" sz="1200" kern="0">
                          <a:effectLst/>
                        </a:rPr>
                        <a:t>浮点数值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629035">
                <a:tc>
                  <a:txBody>
                    <a:bodyPr/>
                    <a:lstStyle/>
                    <a:p>
                      <a:pPr indent="-547370">
                        <a:lnSpc>
                          <a:spcPts val="2400"/>
                        </a:lnSpc>
                      </a:pPr>
                      <a:r>
                        <a:rPr lang="en-US" sz="1200" kern="0">
                          <a:solidFill>
                            <a:schemeClr val="tx1"/>
                          </a:solidFill>
                          <a:effectLst/>
                        </a:rPr>
                        <a:t>DECIMAL</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依赖于</a:t>
                      </a:r>
                      <a:r>
                        <a:rPr lang="en-US" sz="1200" kern="0">
                          <a:effectLst/>
                        </a:rPr>
                        <a:t>M</a:t>
                      </a:r>
                      <a:r>
                        <a:rPr lang="zh-CN" sz="1200" kern="0">
                          <a:effectLst/>
                        </a:rPr>
                        <a:t>和</a:t>
                      </a:r>
                      <a:r>
                        <a:rPr lang="en-US" sz="1200" kern="0">
                          <a:effectLst/>
                        </a:rPr>
                        <a:t>D</a:t>
                      </a:r>
                      <a:r>
                        <a:rPr lang="zh-CN" sz="1200" kern="0">
                          <a:effectLst/>
                        </a:rPr>
                        <a:t>的值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依赖于</a:t>
                      </a:r>
                      <a:r>
                        <a:rPr lang="en-US" sz="1200" kern="0">
                          <a:effectLst/>
                        </a:rPr>
                        <a:t>M</a:t>
                      </a:r>
                      <a:r>
                        <a:rPr lang="zh-CN" sz="1200" kern="0">
                          <a:effectLst/>
                        </a:rPr>
                        <a:t>和</a:t>
                      </a:r>
                      <a:r>
                        <a:rPr lang="en-US" sz="1200" kern="0">
                          <a:effectLst/>
                        </a:rPr>
                        <a:t>D</a:t>
                      </a:r>
                      <a:r>
                        <a:rPr lang="zh-CN" sz="1200" kern="0">
                          <a:effectLst/>
                        </a:rPr>
                        <a:t>的值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小数值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35710" marR="35710" marT="49995" marB="4999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7" name="文本框 6"/>
          <p:cNvSpPr txBox="1"/>
          <p:nvPr/>
        </p:nvSpPr>
        <p:spPr>
          <a:xfrm>
            <a:off x="710880" y="1390904"/>
            <a:ext cx="9997603" cy="422295"/>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20000"/>
              </a:spcBef>
              <a:spcAft>
                <a:spcPct val="0"/>
              </a:spcAft>
              <a:buClr>
                <a:srgbClr val="404040"/>
              </a:buClr>
              <a:buSzPct val="85000"/>
              <a:buFont typeface="Wingdings" panose="05000000000000000000" pitchFamily="2" charset="2"/>
              <a:buChar char="Ø"/>
              <a:defRPr/>
            </a:pPr>
            <a:r>
              <a:rPr kumimoji="0" lang="zh-CN" altLang="en-US" sz="1600" b="0" i="0" u="none" strike="noStrike" kern="1200" cap="none" spc="0" normalizeH="0" baseline="0" noProof="0">
                <a:ln>
                  <a:noFill/>
                </a:ln>
                <a:solidFill>
                  <a:srgbClr val="FF0000"/>
                </a:solidFill>
                <a:effectLst/>
                <a:uLnTx/>
                <a:uFillTx/>
                <a:latin typeface="-apple-system"/>
                <a:ea typeface="Alibaba PuHuiTi B"/>
                <a:cs typeface="+mn-cs"/>
              </a:rPr>
              <a:t>字符串类型</a:t>
            </a:r>
            <a:endParaRPr kumimoji="0" lang="en-US" altLang="zh-CN" sz="1600" b="0" i="0" u="none" strike="noStrike" kern="1200" cap="none" spc="0" normalizeH="0" baseline="0" noProof="0">
              <a:ln>
                <a:noFill/>
              </a:ln>
              <a:solidFill>
                <a:srgbClr val="FF0000"/>
              </a:solidFill>
              <a:effectLst/>
              <a:uLnTx/>
              <a:uFillTx/>
              <a:latin typeface="-apple-system"/>
              <a:ea typeface="Alibaba PuHuiTi B"/>
              <a:cs typeface="+mn-cs"/>
            </a:endParaRPr>
          </a:p>
        </p:txBody>
      </p:sp>
      <p:graphicFrame>
        <p:nvGraphicFramePr>
          <p:cNvPr id="12" name="表格 11"/>
          <p:cNvGraphicFramePr>
            <a:graphicFrameLocks noGrp="1"/>
          </p:cNvGraphicFramePr>
          <p:nvPr/>
        </p:nvGraphicFramePr>
        <p:xfrm>
          <a:off x="1215275" y="1908094"/>
          <a:ext cx="8492930" cy="4363700"/>
        </p:xfrm>
        <a:graphic>
          <a:graphicData uri="http://schemas.openxmlformats.org/drawingml/2006/table">
            <a:tbl>
              <a:tblPr firstRow="1" firstCol="1" bandRow="1">
                <a:tableStyleId>{5C22544A-7EE6-4342-B048-85BDC9FD1C3A}</a:tableStyleId>
              </a:tblPr>
              <a:tblGrid>
                <a:gridCol w="1698586"/>
                <a:gridCol w="2123232"/>
                <a:gridCol w="4671112"/>
              </a:tblGrid>
              <a:tr h="218323">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r>
              <a:tr h="412367">
                <a:tc>
                  <a:txBody>
                    <a:bodyPr/>
                    <a:lstStyle/>
                    <a:p>
                      <a:pPr indent="-547370">
                        <a:lnSpc>
                          <a:spcPts val="2400"/>
                        </a:lnSpc>
                      </a:pPr>
                      <a:r>
                        <a:rPr lang="en-US" sz="1200" kern="0">
                          <a:solidFill>
                            <a:schemeClr val="tx1"/>
                          </a:solidFill>
                          <a:effectLst/>
                        </a:rPr>
                        <a:t>CHAR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定长字符串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VARCHAR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0-65535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变长字符串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412367">
                <a:tc>
                  <a:txBody>
                    <a:bodyPr/>
                    <a:lstStyle/>
                    <a:p>
                      <a:pPr indent="-547370">
                        <a:lnSpc>
                          <a:spcPts val="2400"/>
                        </a:lnSpc>
                      </a:pPr>
                      <a:r>
                        <a:rPr lang="en-US" sz="1200" kern="0">
                          <a:solidFill>
                            <a:schemeClr val="tx1"/>
                          </a:solidFill>
                          <a:effectLst/>
                        </a:rPr>
                        <a:t>TINYBLOB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不超过</a:t>
                      </a:r>
                      <a:r>
                        <a:rPr lang="en-US" sz="1200" kern="0">
                          <a:effectLst/>
                        </a:rPr>
                        <a:t> 255 </a:t>
                      </a:r>
                      <a:r>
                        <a:rPr lang="zh-CN" sz="1200" kern="0">
                          <a:effectLst/>
                        </a:rPr>
                        <a:t>个字符的二进制字符串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TINYTEXT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0-255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短文本字符串</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0-65 535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二进制形式的长文本数据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0-65 535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长文本数据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MEDIUMBLOB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0-16 777 215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二进制形式的中等长度文本数据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MEDIUMTEXT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0-16 777 215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中等长度文本数据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LONGBLOB</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0-4 294 967 295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二进制形式的极大文本数据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12367">
                <a:tc>
                  <a:txBody>
                    <a:bodyPr/>
                    <a:lstStyle/>
                    <a:p>
                      <a:pPr indent="-547370">
                        <a:lnSpc>
                          <a:spcPts val="2400"/>
                        </a:lnSpc>
                      </a:pPr>
                      <a:r>
                        <a:rPr lang="en-US" sz="1200" kern="0">
                          <a:solidFill>
                            <a:schemeClr val="tx1"/>
                          </a:solidFill>
                          <a:effectLst/>
                        </a:rPr>
                        <a:t>LONGTEXT</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0-4 294 967 295 bytes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极大文本数据</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bl>
          </a:graphicData>
        </a:graphic>
      </p:graphicFrame>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latin typeface="+mn-lt"/>
                <a:ea typeface="+mn-ea"/>
                <a:sym typeface="+mn-ea"/>
              </a:rPr>
              <a:t>字符编码</a:t>
            </a:r>
            <a:endParaRPr lang="zh-CN" altLang="en-US" dirty="0">
              <a:latin typeface="+mn-lt"/>
              <a:ea typeface="+mn-ea"/>
              <a:sym typeface="+mn-ea"/>
            </a:endParaRPr>
          </a:p>
        </p:txBody>
      </p:sp>
      <p:sp>
        <p:nvSpPr>
          <p:cNvPr id="5" name="矩形 4"/>
          <p:cNvSpPr/>
          <p:nvPr/>
        </p:nvSpPr>
        <p:spPr>
          <a:xfrm>
            <a:off x="10463530" y="247015"/>
            <a:ext cx="1508760" cy="462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356235" y="1083945"/>
            <a:ext cx="11479530" cy="5631180"/>
          </a:xfrm>
          <a:prstGeom prst="rect">
            <a:avLst/>
          </a:prstGeom>
          <a:noFill/>
        </p:spPr>
        <p:txBody>
          <a:bodyPr wrap="square" anchor="t">
            <a:spAutoFit/>
          </a:bodyPr>
          <a:p>
            <a:pPr fontAlgn="auto">
              <a:spcBef>
                <a:spcPts val="0"/>
              </a:spcBef>
              <a:spcAft>
                <a:spcPts val="0"/>
              </a:spcAft>
            </a:pPr>
            <a:r>
              <a:rPr lang="zh-CN" altLang="en-US" dirty="0">
                <a:solidFill>
                  <a:schemeClr val="tx1"/>
                </a:solidFill>
                <a:latin typeface="+mn-lt"/>
                <a:ea typeface="+mn-ea"/>
              </a:rPr>
              <a:t>字符是面向人的概念，字节是面向计算机的概念。如果你想在计算机中表示字符，那就需要将该字符与一个特定的字节序列对应起来，这个映射过程称之为`</a:t>
            </a:r>
            <a:r>
              <a:rPr lang="zh-CN" altLang="en-US" b="1" dirty="0">
                <a:solidFill>
                  <a:schemeClr val="tx1"/>
                </a:solidFill>
                <a:latin typeface="+mn-lt"/>
                <a:ea typeface="+mn-ea"/>
              </a:rPr>
              <a:t>编码</a:t>
            </a:r>
            <a:r>
              <a:rPr lang="zh-CN" altLang="en-US" dirty="0">
                <a:solidFill>
                  <a:schemeClr val="tx1"/>
                </a:solidFill>
                <a:latin typeface="+mn-lt"/>
                <a:ea typeface="+mn-ea"/>
              </a:rPr>
              <a:t>`</a:t>
            </a:r>
            <a:endParaRPr lang="zh-CN" altLang="en-US" dirty="0">
              <a:solidFill>
                <a:schemeClr val="tx1"/>
              </a:solidFill>
              <a:latin typeface="+mn-lt"/>
              <a:ea typeface="+mn-ea"/>
            </a:endParaRPr>
          </a:p>
          <a:p>
            <a:pPr fontAlgn="auto">
              <a:spcBef>
                <a:spcPts val="0"/>
              </a:spcBef>
              <a:spcAft>
                <a:spcPts val="0"/>
              </a:spcAft>
            </a:pPr>
            <a:endParaRPr lang="zh-CN" altLang="en-US" sz="1600" dirty="0">
              <a:solidFill>
                <a:schemeClr val="tx1">
                  <a:lumMod val="65000"/>
                  <a:lumOff val="35000"/>
                </a:schemeClr>
              </a:solidFill>
              <a:latin typeface="+mn-lt"/>
              <a:ea typeface="+mn-ea"/>
            </a:endParaRPr>
          </a:p>
          <a:p>
            <a:pPr fontAlgn="auto">
              <a:spcBef>
                <a:spcPts val="0"/>
              </a:spcBef>
              <a:spcAft>
                <a:spcPts val="0"/>
              </a:spcAft>
            </a:pPr>
            <a:r>
              <a:rPr lang="zh-CN" altLang="en-US" sz="1600" dirty="0">
                <a:solidFill>
                  <a:schemeClr val="tx1"/>
                </a:solidFill>
                <a:latin typeface="+mn-lt"/>
                <a:ea typeface="+mn-ea"/>
              </a:rPr>
              <a:t>这种映射关系并不是唯一的，不同的人制作了不同的编码方案，根据表示一个字符使用的字节数量是不是固定的，编码方案可以分为下边两种：</a:t>
            </a:r>
            <a:endParaRPr lang="zh-CN" altLang="en-US" sz="1600" dirty="0">
              <a:solidFill>
                <a:schemeClr val="tx1"/>
              </a:solidFill>
              <a:latin typeface="+mn-lt"/>
              <a:ea typeface="+mn-ea"/>
            </a:endParaRPr>
          </a:p>
          <a:p>
            <a:pPr fontAlgn="auto">
              <a:spcBef>
                <a:spcPts val="0"/>
              </a:spcBef>
              <a:spcAft>
                <a:spcPts val="0"/>
              </a:spcAft>
            </a:pPr>
            <a:endParaRPr lang="zh-CN" altLang="en-US" sz="1600" dirty="0">
              <a:solidFill>
                <a:schemeClr val="tx1"/>
              </a:solidFill>
              <a:latin typeface="+mn-lt"/>
              <a:ea typeface="+mn-ea"/>
            </a:endParaRPr>
          </a:p>
          <a:p>
            <a:pPr fontAlgn="auto">
              <a:spcBef>
                <a:spcPts val="0"/>
              </a:spcBef>
              <a:spcAft>
                <a:spcPts val="0"/>
              </a:spcAft>
            </a:pPr>
            <a:r>
              <a:rPr lang="zh-CN" altLang="en-US" sz="1600" dirty="0">
                <a:solidFill>
                  <a:schemeClr val="tx1"/>
                </a:solidFill>
                <a:latin typeface="+mn-lt"/>
                <a:ea typeface="+mn-ea"/>
              </a:rPr>
              <a:t>- </a:t>
            </a:r>
            <a:r>
              <a:rPr lang="zh-CN" altLang="en-US" sz="1600" b="1" dirty="0">
                <a:solidFill>
                  <a:schemeClr val="tx1"/>
                </a:solidFill>
                <a:latin typeface="+mn-lt"/>
                <a:ea typeface="+mn-ea"/>
              </a:rPr>
              <a:t>固定长度的编码方案</a:t>
            </a:r>
            <a:endParaRPr lang="zh-CN" altLang="en-US" sz="1600" dirty="0">
              <a:solidFill>
                <a:schemeClr val="tx1"/>
              </a:solidFill>
              <a:latin typeface="+mn-lt"/>
              <a:ea typeface="+mn-ea"/>
            </a:endParaRPr>
          </a:p>
          <a:p>
            <a:pPr fontAlgn="auto">
              <a:spcBef>
                <a:spcPts val="0"/>
              </a:spcBef>
              <a:spcAft>
                <a:spcPts val="0"/>
              </a:spcAft>
            </a:pPr>
            <a:endParaRPr lang="zh-CN" altLang="en-US" sz="1600" dirty="0">
              <a:solidFill>
                <a:schemeClr val="tx1"/>
              </a:solidFill>
              <a:latin typeface="+mn-lt"/>
              <a:ea typeface="+mn-ea"/>
            </a:endParaRPr>
          </a:p>
          <a:p>
            <a:pPr fontAlgn="auto">
              <a:spcBef>
                <a:spcPts val="0"/>
              </a:spcBef>
              <a:spcAft>
                <a:spcPts val="0"/>
              </a:spcAft>
            </a:pPr>
            <a:r>
              <a:rPr lang="zh-CN" altLang="en-US" sz="1600" dirty="0">
                <a:solidFill>
                  <a:schemeClr val="tx1"/>
                </a:solidFill>
                <a:latin typeface="+mn-lt"/>
                <a:ea typeface="+mn-ea"/>
              </a:rPr>
              <a:t>  表示不同的字符所需要的字节数量是相同的。比方说`ASCII`编码方案采用1个字节来编码一个字符，`ucs2`采用2个字节来编码一个字符。</a:t>
            </a:r>
            <a:endParaRPr lang="zh-CN" altLang="en-US" sz="1600" dirty="0">
              <a:solidFill>
                <a:schemeClr val="tx1"/>
              </a:solidFill>
              <a:latin typeface="+mn-lt"/>
              <a:ea typeface="+mn-ea"/>
            </a:endParaRPr>
          </a:p>
          <a:p>
            <a:pPr fontAlgn="auto">
              <a:spcBef>
                <a:spcPts val="0"/>
              </a:spcBef>
              <a:spcAft>
                <a:spcPts val="0"/>
              </a:spcAft>
            </a:pPr>
            <a:endParaRPr lang="zh-CN" altLang="en-US" sz="1600" dirty="0">
              <a:solidFill>
                <a:schemeClr val="tx1"/>
              </a:solidFill>
              <a:latin typeface="+mn-lt"/>
              <a:ea typeface="+mn-ea"/>
            </a:endParaRPr>
          </a:p>
          <a:p>
            <a:pPr fontAlgn="auto">
              <a:spcBef>
                <a:spcPts val="0"/>
              </a:spcBef>
              <a:spcAft>
                <a:spcPts val="0"/>
              </a:spcAft>
            </a:pPr>
            <a:r>
              <a:rPr lang="zh-CN" altLang="en-US" sz="1600" dirty="0">
                <a:solidFill>
                  <a:schemeClr val="tx1"/>
                </a:solidFill>
                <a:latin typeface="+mn-lt"/>
                <a:ea typeface="+mn-ea"/>
              </a:rPr>
              <a:t>- </a:t>
            </a:r>
            <a:r>
              <a:rPr lang="zh-CN" altLang="en-US" sz="1600" b="1" dirty="0">
                <a:solidFill>
                  <a:schemeClr val="tx1"/>
                </a:solidFill>
                <a:latin typeface="+mn-lt"/>
                <a:ea typeface="+mn-ea"/>
              </a:rPr>
              <a:t>变长的编码方案</a:t>
            </a:r>
            <a:endParaRPr lang="zh-CN" altLang="en-US" sz="1600" dirty="0">
              <a:solidFill>
                <a:schemeClr val="tx1"/>
              </a:solidFill>
              <a:latin typeface="+mn-lt"/>
              <a:ea typeface="+mn-ea"/>
            </a:endParaRPr>
          </a:p>
          <a:p>
            <a:pPr fontAlgn="auto">
              <a:spcBef>
                <a:spcPts val="0"/>
              </a:spcBef>
              <a:spcAft>
                <a:spcPts val="0"/>
              </a:spcAft>
            </a:pPr>
            <a:endParaRPr lang="zh-CN" altLang="en-US" sz="1600" dirty="0">
              <a:solidFill>
                <a:schemeClr val="tx1"/>
              </a:solidFill>
              <a:latin typeface="+mn-lt"/>
              <a:ea typeface="+mn-ea"/>
            </a:endParaRPr>
          </a:p>
          <a:p>
            <a:pPr fontAlgn="auto">
              <a:spcBef>
                <a:spcPts val="0"/>
              </a:spcBef>
              <a:spcAft>
                <a:spcPts val="0"/>
              </a:spcAft>
            </a:pPr>
            <a:r>
              <a:rPr lang="zh-CN" altLang="en-US" sz="1600" dirty="0">
                <a:solidFill>
                  <a:schemeClr val="tx1"/>
                </a:solidFill>
                <a:latin typeface="+mn-lt"/>
                <a:ea typeface="+mn-ea"/>
              </a:rPr>
              <a:t>  表示不同的字符所需要的字节数量是不同的。比方说`utf8`编码方案采用`1~</a:t>
            </a:r>
            <a:r>
              <a:rPr lang="en-US" altLang="zh-CN" sz="1600" dirty="0">
                <a:solidFill>
                  <a:schemeClr val="tx1"/>
                </a:solidFill>
                <a:latin typeface="+mn-lt"/>
                <a:ea typeface="+mn-ea"/>
              </a:rPr>
              <a:t>4</a:t>
            </a:r>
            <a:r>
              <a:rPr lang="zh-CN" altLang="en-US" sz="1600" dirty="0">
                <a:solidFill>
                  <a:schemeClr val="tx1"/>
                </a:solidFill>
                <a:latin typeface="+mn-lt"/>
                <a:ea typeface="+mn-ea"/>
              </a:rPr>
              <a:t>`个字节来编码一个字符，`gb2312`采用`1~2`个字节来编码一个字符。</a:t>
            </a:r>
            <a:endParaRPr lang="zh-CN" altLang="en-US" sz="1600" dirty="0">
              <a:solidFill>
                <a:schemeClr val="tx1"/>
              </a:solidFill>
              <a:latin typeface="+mn-lt"/>
              <a:ea typeface="+mn-ea"/>
            </a:endParaRPr>
          </a:p>
          <a:p>
            <a:pPr fontAlgn="auto">
              <a:spcBef>
                <a:spcPts val="0"/>
              </a:spcBef>
              <a:spcAft>
                <a:spcPts val="0"/>
              </a:spcAft>
            </a:pPr>
            <a:endParaRPr lang="zh-CN" altLang="en-US" sz="1600" dirty="0">
              <a:solidFill>
                <a:schemeClr val="tx1"/>
              </a:solidFill>
              <a:latin typeface="+mn-lt"/>
              <a:ea typeface="+mn-ea"/>
            </a:endParaRPr>
          </a:p>
          <a:p>
            <a:pPr fontAlgn="auto">
              <a:spcBef>
                <a:spcPts val="0"/>
              </a:spcBef>
              <a:spcAft>
                <a:spcPts val="0"/>
              </a:spcAft>
            </a:pPr>
            <a:r>
              <a:rPr lang="zh-CN" altLang="en-US" sz="1600" b="1" dirty="0">
                <a:solidFill>
                  <a:schemeClr val="tx1"/>
                </a:solidFill>
                <a:latin typeface="+mn-lt"/>
                <a:ea typeface="+mn-ea"/>
              </a:rPr>
              <a:t>小贴士：</a:t>
            </a:r>
            <a:endParaRPr lang="zh-CN" altLang="en-US" sz="1600" b="1" dirty="0">
              <a:solidFill>
                <a:schemeClr val="tx1"/>
              </a:solidFill>
              <a:latin typeface="+mn-lt"/>
              <a:ea typeface="+mn-ea"/>
            </a:endParaRPr>
          </a:p>
          <a:p>
            <a:pPr fontAlgn="auto">
              <a:spcBef>
                <a:spcPts val="0"/>
              </a:spcBef>
              <a:spcAft>
                <a:spcPts val="0"/>
              </a:spcAft>
            </a:pPr>
            <a:endParaRPr lang="zh-CN" altLang="en-US" sz="1600" dirty="0">
              <a:solidFill>
                <a:schemeClr val="tx1"/>
              </a:solidFill>
              <a:latin typeface="+mn-lt"/>
              <a:ea typeface="+mn-ea"/>
            </a:endParaRPr>
          </a:p>
          <a:p>
            <a:pPr fontAlgn="auto">
              <a:spcBef>
                <a:spcPts val="0"/>
              </a:spcBef>
              <a:spcAft>
                <a:spcPts val="0"/>
              </a:spcAft>
            </a:pPr>
            <a:r>
              <a:rPr lang="zh-CN" altLang="en-US" sz="1600" dirty="0">
                <a:solidFill>
                  <a:schemeClr val="tx1"/>
                </a:solidFill>
                <a:latin typeface="+mn-lt"/>
                <a:ea typeface="+mn-ea"/>
              </a:rPr>
              <a:t>正宗的utf8字符集是使用1~4个字节来编码一个字符的，不过MySQL中对utf8字符集做了阉割，编码一个字符最多使用3个字节。如果我们之后有存储使用4个字节来编码的字符的情景，可以使用一种称之为utf8mb4的字符集，它才是正宗的utf8字符集。</a:t>
            </a:r>
            <a:endParaRPr lang="zh-CN" altLang="en-US" sz="1600" dirty="0">
              <a:solidFill>
                <a:schemeClr val="tx1"/>
              </a:solidFill>
              <a:latin typeface="+mn-lt"/>
              <a:ea typeface="+mn-ea"/>
            </a:endParaRPr>
          </a:p>
          <a:p>
            <a:pPr fontAlgn="auto">
              <a:spcBef>
                <a:spcPts val="0"/>
              </a:spcBef>
              <a:spcAft>
                <a:spcPts val="0"/>
              </a:spcAft>
            </a:pPr>
            <a:endParaRPr lang="zh-CN" altLang="en-US" dirty="0">
              <a:solidFill>
                <a:schemeClr val="tx1">
                  <a:lumMod val="65000"/>
                  <a:lumOff val="35000"/>
                </a:schemeClr>
              </a:solidFill>
              <a:latin typeface="+mn-lt"/>
              <a:ea typeface="+mn-ea"/>
            </a:endParaRPr>
          </a:p>
          <a:p>
            <a:pPr fontAlgn="auto">
              <a:spcBef>
                <a:spcPts val="0"/>
              </a:spcBef>
              <a:spcAft>
                <a:spcPts val="0"/>
              </a:spcAft>
            </a:pPr>
            <a:endParaRPr lang="zh-CN" altLang="en-US" dirty="0">
              <a:solidFill>
                <a:schemeClr val="tx1">
                  <a:lumMod val="65000"/>
                  <a:lumOff val="35000"/>
                </a:schemeClr>
              </a:solidFill>
              <a:latin typeface="+mn-lt"/>
              <a:ea typeface="+mn-ea"/>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a:xfrm>
            <a:off x="710880" y="922016"/>
            <a:ext cx="10749599" cy="517190"/>
          </a:xfrm>
        </p:spPr>
        <p:txBody>
          <a:bodyPr/>
          <a:lstStyle/>
          <a:p>
            <a:r>
              <a:rPr kumimoji="1" lang="en-US" altLang="zh-CN"/>
              <a:t>2</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创建表</a:t>
            </a:r>
            <a:endParaRPr lang="en-US" altLang="zh-CN" b="1">
              <a:solidFill>
                <a:schemeClr val="tx1"/>
              </a:solidFill>
            </a:endParaRPr>
          </a:p>
          <a:p>
            <a:endParaRPr kumimoji="1" lang="zh-CN" altLang="en-US" dirty="0"/>
          </a:p>
        </p:txBody>
      </p:sp>
      <p:sp>
        <p:nvSpPr>
          <p:cNvPr id="7" name="文本框 6"/>
          <p:cNvSpPr txBox="1"/>
          <p:nvPr/>
        </p:nvSpPr>
        <p:spPr>
          <a:xfrm>
            <a:off x="710880" y="1390904"/>
            <a:ext cx="9997603" cy="422295"/>
          </a:xfrm>
          <a:prstGeom prst="rect">
            <a:avLst/>
          </a:prstGeom>
          <a:noFill/>
        </p:spPr>
        <p:txBody>
          <a:bodyPr wrap="square">
            <a:spAutoFit/>
          </a:bodyPr>
          <a:lstStyle/>
          <a:p>
            <a:pPr marL="285750" marR="0" lvl="0" indent="-285750" algn="l" defTabSz="914400" rtl="0" eaLnBrk="0" fontAlgn="base" latinLnBrk="0" hangingPunct="0">
              <a:lnSpc>
                <a:spcPct val="150000"/>
              </a:lnSpc>
              <a:spcBef>
                <a:spcPct val="20000"/>
              </a:spcBef>
              <a:spcAft>
                <a:spcPct val="0"/>
              </a:spcAft>
              <a:buClr>
                <a:srgbClr val="404040"/>
              </a:buClr>
              <a:buSzPct val="85000"/>
              <a:buFont typeface="Wingdings" panose="05000000000000000000" pitchFamily="2" charset="2"/>
              <a:buChar char="Ø"/>
              <a:defRPr/>
            </a:pPr>
            <a:r>
              <a:rPr lang="zh-CN" altLang="en-US" sz="1600">
                <a:solidFill>
                  <a:srgbClr val="FF0000"/>
                </a:solidFill>
                <a:latin typeface="-apple-system"/>
                <a:ea typeface="Alibaba PuHuiTi B"/>
              </a:rPr>
              <a:t>日期</a:t>
            </a:r>
            <a:r>
              <a:rPr kumimoji="0" lang="zh-CN" altLang="en-US" sz="1600" b="0" i="0" u="none" strike="noStrike" kern="1200" cap="none" spc="0" normalizeH="0" baseline="0" noProof="0">
                <a:ln>
                  <a:noFill/>
                </a:ln>
                <a:solidFill>
                  <a:srgbClr val="FF0000"/>
                </a:solidFill>
                <a:effectLst/>
                <a:uLnTx/>
                <a:uFillTx/>
                <a:latin typeface="-apple-system"/>
                <a:ea typeface="Alibaba PuHuiTi B"/>
                <a:cs typeface="+mn-cs"/>
              </a:rPr>
              <a:t>类型</a:t>
            </a:r>
            <a:endParaRPr kumimoji="0" lang="en-US" altLang="zh-CN" sz="1600" b="0" i="0" u="none" strike="noStrike" kern="1200" cap="none" spc="0" normalizeH="0" baseline="0" noProof="0">
              <a:ln>
                <a:noFill/>
              </a:ln>
              <a:solidFill>
                <a:srgbClr val="FF0000"/>
              </a:solidFill>
              <a:effectLst/>
              <a:uLnTx/>
              <a:uFillTx/>
              <a:latin typeface="-apple-system"/>
              <a:ea typeface="Alibaba PuHuiTi B"/>
              <a:cs typeface="+mn-cs"/>
            </a:endParaRPr>
          </a:p>
        </p:txBody>
      </p:sp>
      <p:graphicFrame>
        <p:nvGraphicFramePr>
          <p:cNvPr id="5" name="表格 4"/>
          <p:cNvGraphicFramePr>
            <a:graphicFrameLocks noGrp="1"/>
          </p:cNvGraphicFramePr>
          <p:nvPr/>
        </p:nvGraphicFramePr>
        <p:xfrm>
          <a:off x="1341734" y="2023492"/>
          <a:ext cx="8823670" cy="3755854"/>
        </p:xfrm>
        <a:graphic>
          <a:graphicData uri="http://schemas.openxmlformats.org/drawingml/2006/table">
            <a:tbl>
              <a:tblPr firstRow="1" firstCol="1" bandRow="1">
                <a:tableStyleId>{5C22544A-7EE6-4342-B048-85BDC9FD1C3A}</a:tableStyleId>
              </a:tblPr>
              <a:tblGrid>
                <a:gridCol w="882367"/>
                <a:gridCol w="882367"/>
                <a:gridCol w="3529468"/>
                <a:gridCol w="1764734"/>
                <a:gridCol w="1764734"/>
              </a:tblGrid>
              <a:tr h="453835">
                <a:tc>
                  <a:txBody>
                    <a:bodyPr/>
                    <a:lstStyle/>
                    <a:p>
                      <a:pPr indent="-547370"/>
                      <a:r>
                        <a:rPr lang="zh-CN" sz="1200" kern="0">
                          <a:solidFill>
                            <a:schemeClr val="tx1"/>
                          </a:solidFill>
                          <a:effectLst/>
                        </a:rPr>
                        <a:t>类型</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大小</a:t>
                      </a:r>
                      <a:br>
                        <a:rPr lang="en-US" sz="1200" kern="0">
                          <a:solidFill>
                            <a:schemeClr val="tx1"/>
                          </a:solidFill>
                          <a:effectLst/>
                        </a:rPr>
                      </a:br>
                      <a:r>
                        <a:rPr lang="en-US" sz="1200" kern="0">
                          <a:solidFill>
                            <a:schemeClr val="tx1"/>
                          </a:solidFill>
                          <a:effectLst/>
                        </a:rPr>
                        <a:t>( bytes)</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范围</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格式</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c>
                  <a:txBody>
                    <a:bodyPr/>
                    <a:lstStyle/>
                    <a:p>
                      <a:pPr indent="-547370"/>
                      <a:r>
                        <a:rPr lang="zh-CN" sz="1200" kern="0">
                          <a:solidFill>
                            <a:schemeClr val="tx1"/>
                          </a:solidFill>
                          <a:effectLst/>
                        </a:rPr>
                        <a:t>用途</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28575" marR="28575" marT="28575" marB="285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2"/>
                    </a:solidFill>
                  </a:tcPr>
                </a:tc>
              </a:tr>
              <a:tr h="496273">
                <a:tc>
                  <a:txBody>
                    <a:bodyPr/>
                    <a:lstStyle/>
                    <a:p>
                      <a:pPr indent="-547370">
                        <a:lnSpc>
                          <a:spcPts val="2400"/>
                        </a:lnSpc>
                      </a:pPr>
                      <a:r>
                        <a:rPr lang="en-US" sz="1200" kern="0">
                          <a:solidFill>
                            <a:schemeClr val="tx1"/>
                          </a:solidFill>
                          <a:effectLst/>
                        </a:rPr>
                        <a:t>DATE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1000-01-01/9999-12-31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日期值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496273">
                <a:tc>
                  <a:txBody>
                    <a:bodyPr/>
                    <a:lstStyle/>
                    <a:p>
                      <a:pPr indent="-547370">
                        <a:lnSpc>
                          <a:spcPts val="2400"/>
                        </a:lnSpc>
                      </a:pPr>
                      <a:r>
                        <a:rPr lang="en-US" sz="1200" kern="0">
                          <a:solidFill>
                            <a:schemeClr val="tx1"/>
                          </a:solidFill>
                          <a:effectLst/>
                        </a:rPr>
                        <a:t>TIME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3</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'-838:59:59'/'838:59:59'</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时间值或持续时间</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96273">
                <a:tc>
                  <a:txBody>
                    <a:bodyPr/>
                    <a:lstStyle/>
                    <a:p>
                      <a:pPr indent="-547370">
                        <a:lnSpc>
                          <a:spcPts val="2400"/>
                        </a:lnSpc>
                      </a:pPr>
                      <a:r>
                        <a:rPr lang="en-US" sz="1200" kern="0">
                          <a:solidFill>
                            <a:schemeClr val="tx1"/>
                          </a:solidFill>
                          <a:effectLst/>
                        </a:rPr>
                        <a:t>YEAR</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1</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1901/2155</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en-US" sz="1200" kern="0">
                          <a:effectLst/>
                        </a:rPr>
                        <a:t>YYYY</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c>
                  <a:txBody>
                    <a:bodyPr/>
                    <a:lstStyle/>
                    <a:p>
                      <a:pPr indent="-547370">
                        <a:lnSpc>
                          <a:spcPts val="2400"/>
                        </a:lnSpc>
                      </a:pPr>
                      <a:r>
                        <a:rPr lang="zh-CN" sz="1200" kern="0">
                          <a:effectLst/>
                        </a:rPr>
                        <a:t>年份值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bg1"/>
                    </a:solidFill>
                  </a:tcPr>
                </a:tc>
              </a:tr>
              <a:tr h="496273">
                <a:tc>
                  <a:txBody>
                    <a:bodyPr/>
                    <a:lstStyle/>
                    <a:p>
                      <a:pPr indent="-547370">
                        <a:lnSpc>
                          <a:spcPts val="2400"/>
                        </a:lnSpc>
                      </a:pPr>
                      <a:r>
                        <a:rPr lang="en-US" sz="1200" kern="0">
                          <a:solidFill>
                            <a:schemeClr val="tx1"/>
                          </a:solidFill>
                          <a:effectLst/>
                        </a:rPr>
                        <a:t>DATETIME</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8</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1000-01-01 00:00:00/9999-12-31 23:59:59</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 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混合日期和时间值</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r h="1257442">
                <a:tc>
                  <a:txBody>
                    <a:bodyPr/>
                    <a:lstStyle/>
                    <a:p>
                      <a:pPr indent="-547370">
                        <a:lnSpc>
                          <a:spcPts val="2400"/>
                        </a:lnSpc>
                      </a:pPr>
                      <a:r>
                        <a:rPr lang="en-US" sz="1200" kern="0">
                          <a:solidFill>
                            <a:schemeClr val="tx1"/>
                          </a:solidFill>
                          <a:effectLst/>
                        </a:rPr>
                        <a:t>TIMESTAMP</a:t>
                      </a:r>
                      <a:endParaRPr lang="zh-CN" sz="1200" kern="100">
                        <a:solidFill>
                          <a:schemeClr val="tx1"/>
                        </a:solidFill>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4</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latinLnBrk="1">
                        <a:lnSpc>
                          <a:spcPts val="2400"/>
                        </a:lnSpc>
                      </a:pPr>
                      <a:r>
                        <a:rPr lang="en-US" sz="1200" kern="0">
                          <a:effectLst/>
                        </a:rPr>
                        <a:t>1970-01-01 00:00:00/2038</a:t>
                      </a:r>
                      <a:endParaRPr lang="zh-CN" sz="1200" kern="100">
                        <a:effectLst/>
                      </a:endParaRPr>
                    </a:p>
                    <a:p>
                      <a:pPr indent="-547370" latinLnBrk="1">
                        <a:lnSpc>
                          <a:spcPts val="2400"/>
                        </a:lnSpc>
                      </a:pPr>
                      <a:r>
                        <a:rPr lang="zh-CN" sz="1200" kern="0">
                          <a:effectLst/>
                        </a:rPr>
                        <a:t>结束时间是第</a:t>
                      </a:r>
                      <a:r>
                        <a:rPr lang="en-US" sz="1200" kern="0">
                          <a:effectLst/>
                        </a:rPr>
                        <a:t> 2147483647 </a:t>
                      </a:r>
                      <a:r>
                        <a:rPr lang="zh-CN" sz="1200" kern="0">
                          <a:effectLst/>
                        </a:rPr>
                        <a:t>秒，北京时间</a:t>
                      </a:r>
                      <a:r>
                        <a:rPr lang="en-US" sz="1200" kern="0">
                          <a:effectLst/>
                        </a:rPr>
                        <a:t> 2038-1-19 11:14:07</a:t>
                      </a:r>
                      <a:r>
                        <a:rPr lang="zh-CN" sz="1200" kern="0">
                          <a:effectLst/>
                        </a:rPr>
                        <a:t>，格林尼治时间</a:t>
                      </a:r>
                      <a:r>
                        <a:rPr lang="en-US" sz="1200" kern="0">
                          <a:effectLst/>
                        </a:rPr>
                        <a:t> 2038</a:t>
                      </a:r>
                      <a:r>
                        <a:rPr lang="zh-CN" sz="1200" kern="0">
                          <a:effectLst/>
                        </a:rPr>
                        <a:t>年</a:t>
                      </a:r>
                      <a:r>
                        <a:rPr lang="en-US" sz="1200" kern="0">
                          <a:effectLst/>
                        </a:rPr>
                        <a:t>1</a:t>
                      </a:r>
                      <a:r>
                        <a:rPr lang="zh-CN" sz="1200" kern="0">
                          <a:effectLst/>
                        </a:rPr>
                        <a:t>月</a:t>
                      </a:r>
                      <a:r>
                        <a:rPr lang="en-US" sz="1200" kern="0">
                          <a:effectLst/>
                        </a:rPr>
                        <a:t>19</a:t>
                      </a:r>
                      <a:r>
                        <a:rPr lang="zh-CN" sz="1200" kern="0">
                          <a:effectLst/>
                        </a:rPr>
                        <a:t>日 凌晨</a:t>
                      </a:r>
                      <a:r>
                        <a:rPr lang="en-US" sz="1200" kern="0">
                          <a:effectLst/>
                        </a:rPr>
                        <a:t> 03:14:07</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en-US" sz="1200" kern="0">
                          <a:effectLst/>
                        </a:rPr>
                        <a:t>YYYYMMDD HHMMSS</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c>
                  <a:txBody>
                    <a:bodyPr/>
                    <a:lstStyle/>
                    <a:p>
                      <a:pPr indent="-547370">
                        <a:lnSpc>
                          <a:spcPts val="2400"/>
                        </a:lnSpc>
                      </a:pPr>
                      <a:r>
                        <a:rPr lang="zh-CN" sz="1200" kern="0">
                          <a:effectLst/>
                        </a:rPr>
                        <a:t>混合日期和时间值，时间戳</a:t>
                      </a:r>
                      <a:endParaRPr lang="zh-CN" sz="1200" kern="100">
                        <a:effectLst/>
                        <a:latin typeface="等线" panose="02010600030101010101" pitchFamily="2" charset="-122"/>
                        <a:ea typeface="等线" panose="02010600030101010101" pitchFamily="2" charset="-122"/>
                        <a:cs typeface="Times New Roman" panose="02020603050405020304" pitchFamily="18" charset="0"/>
                      </a:endParaRPr>
                    </a:p>
                  </a:txBody>
                  <a:tcPr marL="47625" marR="47625" marT="66675" marB="66675">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rgbClr val="FFFF00"/>
                    </a:solidFill>
                  </a:tcPr>
                </a:tc>
              </a:tr>
            </a:tbl>
          </a:graphicData>
        </a:graphic>
      </p:graphicFrame>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dirty="0">
                <a:latin typeface="+mn-lt"/>
                <a:ea typeface="+mn-ea"/>
                <a:sym typeface="+mn-ea"/>
              </a:rPr>
              <a:t>日期和时间类型</a:t>
            </a:r>
            <a:endParaRPr lang="zh-CN" altLang="en-US" dirty="0">
              <a:latin typeface="+mn-lt"/>
              <a:ea typeface="+mn-ea"/>
              <a:sym typeface="+mn-ea"/>
            </a:endParaRPr>
          </a:p>
        </p:txBody>
      </p:sp>
      <p:sp>
        <p:nvSpPr>
          <p:cNvPr id="5" name="矩形 4"/>
          <p:cNvSpPr/>
          <p:nvPr/>
        </p:nvSpPr>
        <p:spPr>
          <a:xfrm>
            <a:off x="10463530" y="247015"/>
            <a:ext cx="1508760" cy="4622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3" name="文本框 2"/>
          <p:cNvSpPr txBox="1"/>
          <p:nvPr/>
        </p:nvSpPr>
        <p:spPr>
          <a:xfrm>
            <a:off x="396240" y="868045"/>
            <a:ext cx="10534650" cy="5238750"/>
          </a:xfrm>
          <a:prstGeom prst="rect">
            <a:avLst/>
          </a:prstGeom>
          <a:noFill/>
        </p:spPr>
        <p:txBody>
          <a:bodyPr wrap="square" anchor="t">
            <a:spAutoFit/>
          </a:bodyPr>
          <a:p>
            <a:pPr fontAlgn="auto">
              <a:spcBef>
                <a:spcPts val="0"/>
              </a:spcBef>
              <a:spcAft>
                <a:spcPts val="0"/>
              </a:spcAft>
            </a:pPr>
            <a:r>
              <a:rPr lang="zh-CN" altLang="en-US" sz="1050" dirty="0">
                <a:solidFill>
                  <a:schemeClr val="tx1">
                    <a:lumMod val="65000"/>
                    <a:lumOff val="35000"/>
                  </a:schemeClr>
                </a:solidFill>
                <a:latin typeface="+mn-lt"/>
                <a:ea typeface="+mn-ea"/>
              </a:rPr>
              <a:t> </a:t>
            </a:r>
            <a:r>
              <a:rPr lang="zh-CN" altLang="en-US" sz="2000" b="1" dirty="0">
                <a:solidFill>
                  <a:schemeClr val="tx1">
                    <a:lumMod val="65000"/>
                    <a:lumOff val="35000"/>
                  </a:schemeClr>
                </a:solidFill>
                <a:latin typeface="+mn-lt"/>
                <a:ea typeface="+mn-ea"/>
              </a:rPr>
              <a:t>YEAR</a:t>
            </a:r>
            <a:endParaRPr lang="zh-CN" altLang="en-US" sz="2000" b="1" dirty="0">
              <a:solidFill>
                <a:schemeClr val="tx1">
                  <a:lumMod val="65000"/>
                  <a:lumOff val="35000"/>
                </a:schemeClr>
              </a:solidFill>
              <a:latin typeface="+mn-lt"/>
              <a:ea typeface="+mn-ea"/>
            </a:endParaRPr>
          </a:p>
          <a:p>
            <a:pPr fontAlgn="auto">
              <a:spcBef>
                <a:spcPts val="0"/>
              </a:spcBef>
              <a:spcAft>
                <a:spcPts val="0"/>
              </a:spcAft>
            </a:pP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1600" dirty="0">
                <a:solidFill>
                  <a:schemeClr val="tx1">
                    <a:lumMod val="65000"/>
                    <a:lumOff val="35000"/>
                  </a:schemeClr>
                </a:solidFill>
                <a:latin typeface="+mn-lt"/>
                <a:ea typeface="+mn-ea"/>
              </a:rPr>
              <a:t>`YEAR`类型也可以写成`YEAR(4)`，它单纯表示一个年份值，取值范围为`1901 ～ 2155`，仅仅占用1个字节大小而已。因为可以存储的年份值有限，如果我们想存储更大范围的年份值，可以不使用`MySQL`自带的`YEAR`类型，换成`SMALLINT`（2字节）或者字符串类型啥的都可以。</a:t>
            </a:r>
            <a:endParaRPr lang="zh-CN" altLang="en-US" sz="1050" dirty="0">
              <a:solidFill>
                <a:schemeClr val="tx1">
                  <a:lumMod val="65000"/>
                  <a:lumOff val="35000"/>
                </a:schemeClr>
              </a:solidFill>
              <a:latin typeface="+mn-lt"/>
              <a:ea typeface="+mn-ea"/>
            </a:endParaRPr>
          </a:p>
          <a:p>
            <a:pPr fontAlgn="auto">
              <a:spcBef>
                <a:spcPts val="0"/>
              </a:spcBef>
              <a:spcAft>
                <a:spcPts val="0"/>
              </a:spcAft>
            </a:pP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2000" b="1" dirty="0">
                <a:solidFill>
                  <a:schemeClr val="tx1">
                    <a:lumMod val="65000"/>
                    <a:lumOff val="35000"/>
                  </a:schemeClr>
                </a:solidFill>
                <a:latin typeface="+mn-lt"/>
                <a:ea typeface="+mn-ea"/>
              </a:rPr>
              <a:t>DATE、TIME和DATETIME</a:t>
            </a:r>
            <a:endParaRPr lang="zh-CN" altLang="en-US" sz="2000" b="1" dirty="0">
              <a:solidFill>
                <a:schemeClr val="tx1">
                  <a:lumMod val="65000"/>
                  <a:lumOff val="35000"/>
                </a:schemeClr>
              </a:solidFill>
              <a:latin typeface="+mn-lt"/>
              <a:ea typeface="+mn-ea"/>
            </a:endParaRPr>
          </a:p>
          <a:p>
            <a:pPr fontAlgn="auto">
              <a:spcBef>
                <a:spcPts val="0"/>
              </a:spcBef>
              <a:spcAft>
                <a:spcPts val="0"/>
              </a:spcAft>
            </a:pP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1400" dirty="0">
                <a:solidFill>
                  <a:schemeClr val="tx1">
                    <a:lumMod val="65000"/>
                    <a:lumOff val="35000"/>
                  </a:schemeClr>
                </a:solidFill>
                <a:latin typeface="+mn-lt"/>
                <a:ea typeface="+mn-ea"/>
              </a:rPr>
              <a:t>顾名思义，`</a:t>
            </a:r>
            <a:r>
              <a:rPr lang="zh-CN" altLang="en-US" sz="1400" b="1" dirty="0">
                <a:solidFill>
                  <a:schemeClr val="tx1">
                    <a:lumMod val="65000"/>
                    <a:lumOff val="35000"/>
                  </a:schemeClr>
                </a:solidFill>
                <a:latin typeface="+mn-lt"/>
                <a:ea typeface="+mn-ea"/>
              </a:rPr>
              <a:t>DATE</a:t>
            </a:r>
            <a:r>
              <a:rPr lang="zh-CN" altLang="en-US" sz="1400" dirty="0">
                <a:solidFill>
                  <a:schemeClr val="tx1">
                    <a:lumMod val="65000"/>
                    <a:lumOff val="35000"/>
                  </a:schemeClr>
                </a:solidFill>
                <a:latin typeface="+mn-lt"/>
                <a:ea typeface="+mn-ea"/>
              </a:rPr>
              <a:t>`表示日期，格式是`</a:t>
            </a:r>
            <a:r>
              <a:rPr lang="zh-CN" altLang="en-US" sz="1400" i="1" dirty="0">
                <a:solidFill>
                  <a:schemeClr val="tx1">
                    <a:lumMod val="65000"/>
                    <a:lumOff val="35000"/>
                  </a:schemeClr>
                </a:solidFill>
                <a:latin typeface="+mn-lt"/>
                <a:ea typeface="+mn-ea"/>
              </a:rPr>
              <a:t>YYYY-MM-DD</a:t>
            </a:r>
            <a:r>
              <a:rPr lang="zh-CN" altLang="en-US" sz="1400" dirty="0">
                <a:solidFill>
                  <a:schemeClr val="tx1">
                    <a:lumMod val="65000"/>
                    <a:lumOff val="35000"/>
                  </a:schemeClr>
                </a:solidFill>
                <a:latin typeface="+mn-lt"/>
                <a:ea typeface="+mn-ea"/>
              </a:rPr>
              <a:t>`；`</a:t>
            </a:r>
            <a:r>
              <a:rPr lang="zh-CN" altLang="en-US" sz="1400" b="1" dirty="0">
                <a:solidFill>
                  <a:schemeClr val="tx1">
                    <a:lumMod val="65000"/>
                    <a:lumOff val="35000"/>
                  </a:schemeClr>
                </a:solidFill>
                <a:latin typeface="+mn-lt"/>
                <a:ea typeface="+mn-ea"/>
              </a:rPr>
              <a:t>TIME</a:t>
            </a:r>
            <a:r>
              <a:rPr lang="zh-CN" altLang="en-US" sz="1400" dirty="0">
                <a:solidFill>
                  <a:schemeClr val="tx1">
                    <a:lumMod val="65000"/>
                    <a:lumOff val="35000"/>
                  </a:schemeClr>
                </a:solidFill>
                <a:latin typeface="+mn-lt"/>
                <a:ea typeface="+mn-ea"/>
              </a:rPr>
              <a:t>`表示时间，格式是`hh:mm:ss[.uuuuuu]`或者`hhh:mm:ss[.uuuuuu]`（有时候要存储的小时值是三位数），`</a:t>
            </a:r>
            <a:r>
              <a:rPr lang="zh-CN" altLang="en-US" sz="1400" b="1" dirty="0">
                <a:solidFill>
                  <a:schemeClr val="tx1">
                    <a:lumMod val="65000"/>
                    <a:lumOff val="35000"/>
                  </a:schemeClr>
                </a:solidFill>
                <a:latin typeface="+mn-lt"/>
                <a:ea typeface="+mn-ea"/>
              </a:rPr>
              <a:t>DATETIME</a:t>
            </a:r>
            <a:r>
              <a:rPr lang="zh-CN" altLang="en-US" sz="1400" dirty="0">
                <a:solidFill>
                  <a:schemeClr val="tx1">
                    <a:lumMod val="65000"/>
                    <a:lumOff val="35000"/>
                  </a:schemeClr>
                </a:solidFill>
                <a:latin typeface="+mn-lt"/>
                <a:ea typeface="+mn-ea"/>
              </a:rPr>
              <a:t>`表示日期+时间，格式是`YYYY-MM-DD hh:mm:ss[.uuuuuu]`。其中的`YYYY`、`MM`、`DD`、`hh`、`mm`、`ss`、`uuuuuu`分别表示年、月、日、时、分、秒、小数秒。</a:t>
            </a:r>
            <a:endParaRPr lang="zh-CN" altLang="en-US" sz="1400" dirty="0">
              <a:solidFill>
                <a:schemeClr val="tx1">
                  <a:lumMod val="65000"/>
                  <a:lumOff val="35000"/>
                </a:schemeClr>
              </a:solidFill>
              <a:latin typeface="+mn-lt"/>
              <a:ea typeface="+mn-ea"/>
            </a:endParaRPr>
          </a:p>
          <a:p>
            <a:pPr fontAlgn="auto">
              <a:spcBef>
                <a:spcPts val="0"/>
              </a:spcBef>
              <a:spcAft>
                <a:spcPts val="0"/>
              </a:spcAft>
            </a:pP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2400" b="1" dirty="0">
                <a:solidFill>
                  <a:schemeClr val="tx1">
                    <a:lumMod val="65000"/>
                    <a:lumOff val="35000"/>
                  </a:schemeClr>
                </a:solidFill>
                <a:latin typeface="+mn-lt"/>
                <a:ea typeface="+mn-ea"/>
              </a:rPr>
              <a:t>TIMESTAMP</a:t>
            </a:r>
            <a:endParaRPr lang="zh-CN" altLang="en-US" sz="1050" dirty="0">
              <a:solidFill>
                <a:schemeClr val="tx1">
                  <a:lumMod val="65000"/>
                  <a:lumOff val="35000"/>
                </a:schemeClr>
              </a:solidFill>
              <a:latin typeface="+mn-lt"/>
              <a:ea typeface="+mn-ea"/>
            </a:endParaRPr>
          </a:p>
          <a:p>
            <a:pPr fontAlgn="auto">
              <a:spcBef>
                <a:spcPts val="0"/>
              </a:spcBef>
              <a:spcAft>
                <a:spcPts val="0"/>
              </a:spcAft>
            </a:pPr>
            <a:endParaRPr lang="zh-CN" altLang="en-US" sz="1050" dirty="0">
              <a:solidFill>
                <a:schemeClr val="tx1">
                  <a:lumMod val="65000"/>
                  <a:lumOff val="35000"/>
                </a:schemeClr>
              </a:solidFill>
              <a:latin typeface="+mn-lt"/>
              <a:ea typeface="+mn-ea"/>
            </a:endParaRPr>
          </a:p>
          <a:p>
            <a:pPr fontAlgn="auto">
              <a:spcBef>
                <a:spcPts val="0"/>
              </a:spcBef>
              <a:spcAft>
                <a:spcPts val="0"/>
              </a:spcAft>
            </a:pPr>
            <a:r>
              <a:rPr lang="zh-CN" altLang="en-US" sz="1600" dirty="0">
                <a:solidFill>
                  <a:schemeClr val="tx1">
                    <a:lumMod val="65000"/>
                    <a:lumOff val="35000"/>
                  </a:schemeClr>
                </a:solidFill>
                <a:latin typeface="+mn-lt"/>
                <a:ea typeface="+mn-ea"/>
              </a:rPr>
              <a:t>`</a:t>
            </a:r>
            <a:r>
              <a:rPr lang="zh-CN" altLang="en-US" sz="1600" i="1" dirty="0">
                <a:solidFill>
                  <a:schemeClr val="tx1">
                    <a:lumMod val="65000"/>
                    <a:lumOff val="35000"/>
                  </a:schemeClr>
                </a:solidFill>
                <a:latin typeface="+mn-lt"/>
                <a:ea typeface="+mn-ea"/>
              </a:rPr>
              <a:t>1970-01-01 00:00:00</a:t>
            </a:r>
            <a:r>
              <a:rPr lang="zh-CN" altLang="en-US" sz="1600" dirty="0">
                <a:solidFill>
                  <a:schemeClr val="tx1">
                    <a:lumMod val="65000"/>
                    <a:lumOff val="35000"/>
                  </a:schemeClr>
                </a:solidFill>
                <a:latin typeface="+mn-lt"/>
                <a:ea typeface="+mn-ea"/>
              </a:rPr>
              <a:t>`注定是一个特殊的时刻，我们把某个时刻距离`</a:t>
            </a:r>
            <a:r>
              <a:rPr lang="zh-CN" altLang="en-US" sz="1600" i="1" dirty="0">
                <a:solidFill>
                  <a:schemeClr val="tx1">
                    <a:lumMod val="65000"/>
                    <a:lumOff val="35000"/>
                  </a:schemeClr>
                </a:solidFill>
                <a:latin typeface="+mn-lt"/>
                <a:ea typeface="+mn-ea"/>
              </a:rPr>
              <a:t>1970-01-01 00:00:00</a:t>
            </a:r>
            <a:r>
              <a:rPr lang="zh-CN" altLang="en-US" sz="1600" dirty="0">
                <a:solidFill>
                  <a:schemeClr val="tx1">
                    <a:lumMod val="65000"/>
                    <a:lumOff val="35000"/>
                  </a:schemeClr>
                </a:solidFill>
                <a:latin typeface="+mn-lt"/>
                <a:ea typeface="+mn-ea"/>
              </a:rPr>
              <a:t>`的秒数称为`时间戳`。比方说当前时间是`2018-01-24 11:39:21`，距离`</a:t>
            </a:r>
            <a:r>
              <a:rPr lang="zh-CN" altLang="en-US" sz="1600" i="1" dirty="0">
                <a:solidFill>
                  <a:schemeClr val="tx1">
                    <a:lumMod val="65000"/>
                    <a:lumOff val="35000"/>
                  </a:schemeClr>
                </a:solidFill>
                <a:latin typeface="+mn-lt"/>
                <a:ea typeface="+mn-ea"/>
              </a:rPr>
              <a:t>1970-01-01 00:00:00</a:t>
            </a:r>
            <a:r>
              <a:rPr lang="zh-CN" altLang="en-US" sz="1600" dirty="0">
                <a:solidFill>
                  <a:schemeClr val="tx1">
                    <a:lumMod val="65000"/>
                    <a:lumOff val="35000"/>
                  </a:schemeClr>
                </a:solidFill>
                <a:latin typeface="+mn-lt"/>
                <a:ea typeface="+mn-ea"/>
              </a:rPr>
              <a:t>`的秒数为`</a:t>
            </a:r>
            <a:r>
              <a:rPr lang="zh-CN" altLang="en-US" sz="1600" b="1" dirty="0">
                <a:solidFill>
                  <a:schemeClr val="tx1">
                    <a:lumMod val="65000"/>
                    <a:lumOff val="35000"/>
                  </a:schemeClr>
                </a:solidFill>
                <a:latin typeface="+mn-lt"/>
                <a:ea typeface="+mn-ea"/>
              </a:rPr>
              <a:t>1516765161</a:t>
            </a:r>
            <a:r>
              <a:rPr lang="zh-CN" altLang="en-US" sz="1600" dirty="0">
                <a:solidFill>
                  <a:schemeClr val="tx1">
                    <a:lumMod val="65000"/>
                    <a:lumOff val="35000"/>
                  </a:schemeClr>
                </a:solidFill>
                <a:latin typeface="+mn-lt"/>
                <a:ea typeface="+mn-ea"/>
              </a:rPr>
              <a:t>`，那么`2018-01-24 11:39:21`这个时刻的时间戳就是`1516765161`。不过在`MySQL5.6.4`之后，时间戳的值也可以加入小数秒。</a:t>
            </a:r>
            <a:endParaRPr lang="zh-CN" altLang="en-US" sz="1600" dirty="0">
              <a:solidFill>
                <a:schemeClr val="tx1">
                  <a:lumMod val="65000"/>
                  <a:lumOff val="35000"/>
                </a:schemeClr>
              </a:solidFill>
              <a:latin typeface="+mn-lt"/>
              <a:ea typeface="+mn-ea"/>
            </a:endParaRPr>
          </a:p>
          <a:p>
            <a:pPr fontAlgn="auto">
              <a:spcBef>
                <a:spcPts val="0"/>
              </a:spcBef>
              <a:spcAft>
                <a:spcPts val="0"/>
              </a:spcAft>
            </a:pPr>
            <a:endParaRPr lang="zh-CN" altLang="en-US" sz="1600" dirty="0">
              <a:solidFill>
                <a:schemeClr val="tx1">
                  <a:lumMod val="65000"/>
                  <a:lumOff val="35000"/>
                </a:schemeClr>
              </a:solidFill>
              <a:latin typeface="+mn-lt"/>
              <a:ea typeface="+mn-ea"/>
            </a:endParaRPr>
          </a:p>
          <a:p>
            <a:pPr fontAlgn="auto">
              <a:spcBef>
                <a:spcPts val="0"/>
              </a:spcBef>
              <a:spcAft>
                <a:spcPts val="0"/>
              </a:spcAft>
            </a:pPr>
            <a:r>
              <a:rPr lang="zh-CN" altLang="en-US" sz="1600" dirty="0">
                <a:solidFill>
                  <a:schemeClr val="tx1">
                    <a:lumMod val="65000"/>
                    <a:lumOff val="35000"/>
                  </a:schemeClr>
                </a:solidFill>
                <a:latin typeface="+mn-lt"/>
                <a:ea typeface="+mn-ea"/>
              </a:rPr>
              <a:t>用时间戳存储时间的好处就是，它展示的值可以随着时区的变化而变化。比方说我们把`</a:t>
            </a:r>
            <a:r>
              <a:rPr lang="zh-CN" altLang="en-US" sz="1600" i="1" dirty="0">
                <a:solidFill>
                  <a:schemeClr val="tx1">
                    <a:lumMod val="65000"/>
                    <a:lumOff val="35000"/>
                  </a:schemeClr>
                </a:solidFill>
                <a:latin typeface="+mn-lt"/>
                <a:ea typeface="+mn-ea"/>
              </a:rPr>
              <a:t>2018-01-24 11:39:21</a:t>
            </a:r>
            <a:r>
              <a:rPr lang="zh-CN" altLang="en-US" sz="1600" dirty="0">
                <a:solidFill>
                  <a:schemeClr val="tx1">
                    <a:lumMod val="65000"/>
                    <a:lumOff val="35000"/>
                  </a:schemeClr>
                </a:solidFill>
                <a:latin typeface="+mn-lt"/>
                <a:ea typeface="+mn-ea"/>
              </a:rPr>
              <a:t>`这个时刻存储到一个`TIMESTAMP`的列中，那么在中国你看到的时间就是`2018-01-24 11:39:21`，如果你去了日本，他们哪里的使用的是东京时间，比北京时间早一个小时，所以他们那显示的就是`2018-01-24 12:39:21`。而如果你用`DATETIME`存储`2018-01-24 11:39:21`的话，那不同时区看到的时间值都是一样的。</a:t>
            </a:r>
            <a:endParaRPr lang="zh-CN" altLang="en-US" sz="1600" dirty="0">
              <a:solidFill>
                <a:schemeClr val="tx1">
                  <a:lumMod val="65000"/>
                  <a:lumOff val="35000"/>
                </a:schemeClr>
              </a:solidFill>
              <a:latin typeface="+mn-lt"/>
              <a:ea typeface="+mn-ea"/>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a:buFont typeface="Wingdings" panose="05000000000000000000" pitchFamily="2" charset="2"/>
              <a:buChar char="u"/>
            </a:pPr>
            <a:r>
              <a:rPr lang="zh-CN" altLang="en-US">
                <a:solidFill>
                  <a:srgbClr val="FF0000"/>
                </a:solidFill>
              </a:rPr>
              <a:t>数据定义语言</a:t>
            </a:r>
            <a:r>
              <a:rPr lang="en-US" altLang="zh-CN">
                <a:solidFill>
                  <a:srgbClr val="FF0000"/>
                </a:solidFill>
              </a:rPr>
              <a:t>-DDL</a:t>
            </a:r>
            <a:endParaRPr lang="en-US" altLang="zh-CN">
              <a:solidFill>
                <a:srgbClr val="FF0000"/>
              </a:solidFill>
            </a:endParaRPr>
          </a:p>
          <a:p>
            <a:pPr>
              <a:buFont typeface="Wingdings" panose="05000000000000000000" pitchFamily="2" charset="2"/>
              <a:buChar char="u"/>
            </a:pPr>
            <a:r>
              <a:rPr lang="zh-CN" altLang="en-US">
                <a:solidFill>
                  <a:srgbClr val="FF0000"/>
                </a:solidFill>
              </a:rPr>
              <a:t>数据操纵语言</a:t>
            </a:r>
            <a:r>
              <a:rPr lang="en-US" altLang="zh-CN" dirty="0">
                <a:solidFill>
                  <a:srgbClr val="FF0000"/>
                </a:solidFill>
              </a:rPr>
              <a:t>-DML</a:t>
            </a:r>
            <a:endParaRPr lang="en-US" altLang="zh-CN" dirty="0">
              <a:solidFill>
                <a:srgbClr val="FF0000"/>
              </a:solidFill>
            </a:endParaRPr>
          </a:p>
          <a:p>
            <a:pPr>
              <a:buFont typeface="Wingdings" panose="05000000000000000000" pitchFamily="2" charset="2"/>
              <a:buChar char="u"/>
            </a:pPr>
            <a:r>
              <a:rPr lang="zh-CN" altLang="en-US"/>
              <a:t>数据控制语言</a:t>
            </a:r>
            <a:r>
              <a:rPr lang="en-US" altLang="zh-CN" dirty="0"/>
              <a:t>-DCL</a:t>
            </a:r>
            <a:endParaRPr lang="en-US" altLang="zh-CN" dirty="0"/>
          </a:p>
          <a:p>
            <a:pPr>
              <a:buFont typeface="Wingdings" panose="05000000000000000000" pitchFamily="2" charset="2"/>
              <a:buChar char="u"/>
            </a:pPr>
            <a:r>
              <a:rPr lang="zh-CN" altLang="en-US">
                <a:solidFill>
                  <a:srgbClr val="FF0000"/>
                </a:solidFill>
              </a:rPr>
              <a:t>数据查询语言</a:t>
            </a:r>
            <a:r>
              <a:rPr lang="en-US" altLang="zh-CN">
                <a:solidFill>
                  <a:srgbClr val="FF0000"/>
                </a:solidFill>
              </a:rPr>
              <a:t>-DQL</a:t>
            </a:r>
            <a:endParaRPr lang="en-US" altLang="zh-CN" dirty="0">
              <a:solidFill>
                <a:srgbClr val="FF0000"/>
              </a:solidFill>
            </a:endParaRPr>
          </a:p>
        </p:txBody>
      </p:sp>
      <p:sp>
        <p:nvSpPr>
          <p:cNvPr id="3" name="标题 2"/>
          <p:cNvSpPr>
            <a:spLocks noGrp="1"/>
          </p:cNvSpPr>
          <p:nvPr>
            <p:ph type="title"/>
          </p:nvPr>
        </p:nvSpPr>
        <p:spPr/>
        <p:txBody>
          <a:bodyPr/>
          <a:lstStyle/>
          <a:p>
            <a:r>
              <a:rPr kumimoji="1" lang="en-US" altLang="zh-CN"/>
              <a:t>SQL</a:t>
            </a:r>
            <a:r>
              <a:rPr kumimoji="1" lang="zh-CN" altLang="en-US"/>
              <a:t>语言基础</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kumimoji="1" lang="en-US" altLang="zh-CN"/>
              <a:t>SQL</a:t>
            </a:r>
            <a:r>
              <a:rPr kumimoji="1" lang="zh-CN" altLang="en-US"/>
              <a:t>语言的组成</a:t>
            </a:r>
            <a:endParaRPr kumimoji="1"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b="1">
                <a:solidFill>
                  <a:schemeClr val="tx1"/>
                </a:solidFill>
              </a:rPr>
              <a:t>其他操作</a:t>
            </a:r>
            <a:endParaRPr lang="en-US" altLang="zh-CN" b="1">
              <a:solidFill>
                <a:schemeClr val="tx1"/>
              </a:solidFill>
            </a:endParaRPr>
          </a:p>
          <a:p>
            <a:endParaRPr kumimoji="1" lang="zh-CN" altLang="en-US" dirty="0"/>
          </a:p>
        </p:txBody>
      </p:sp>
      <p:graphicFrame>
        <p:nvGraphicFramePr>
          <p:cNvPr id="6" name="表格 8"/>
          <p:cNvGraphicFramePr>
            <a:graphicFrameLocks noGrp="1"/>
          </p:cNvGraphicFramePr>
          <p:nvPr/>
        </p:nvGraphicFramePr>
        <p:xfrm>
          <a:off x="986337" y="1833467"/>
          <a:ext cx="10474142" cy="1986917"/>
        </p:xfrm>
        <a:graphic>
          <a:graphicData uri="http://schemas.openxmlformats.org/drawingml/2006/table">
            <a:tbl>
              <a:tblPr firstRow="1" bandRow="1">
                <a:tableStyleId>{5C22544A-7EE6-4342-B048-85BDC9FD1C3A}</a:tableStyleId>
              </a:tblPr>
              <a:tblGrid>
                <a:gridCol w="5237071"/>
                <a:gridCol w="5237071"/>
              </a:tblGrid>
              <a:tr h="482096">
                <a:tc>
                  <a:txBody>
                    <a:bodyPr/>
                    <a:lstStyle/>
                    <a:p>
                      <a:pPr algn="ctr"/>
                      <a:r>
                        <a:rPr lang="zh-CN" altLang="en-US" b="0">
                          <a:solidFill>
                            <a:schemeClr val="tx2"/>
                          </a:solidFill>
                          <a:effectLst/>
                        </a:rPr>
                        <a:t>功能</a:t>
                      </a:r>
                      <a:endParaRPr lang="zh-CN" altLang="en-US" b="0">
                        <a:solidFill>
                          <a:schemeClr val="tx2"/>
                        </a:solidFill>
                        <a:effectLst/>
                      </a:endParaRPr>
                    </a:p>
                  </a:txBody>
                  <a:tcPr marL="63610" marR="63610" marT="63610" marB="63610" anchor="ctr">
                    <a:solidFill>
                      <a:schemeClr val="accent3">
                        <a:lumMod val="40000"/>
                        <a:lumOff val="60000"/>
                      </a:schemeClr>
                    </a:solidFill>
                  </a:tcPr>
                </a:tc>
                <a:tc>
                  <a:txBody>
                    <a:bodyPr/>
                    <a:lstStyle/>
                    <a:p>
                      <a:r>
                        <a:rPr lang="en-US" altLang="zh-CN">
                          <a:solidFill>
                            <a:schemeClr val="tx2"/>
                          </a:solidFill>
                        </a:rPr>
                        <a:t>SQL</a:t>
                      </a:r>
                      <a:endParaRPr lang="zh-CN" altLang="en-US">
                        <a:solidFill>
                          <a:schemeClr val="tx2"/>
                        </a:solidFill>
                      </a:endParaRPr>
                    </a:p>
                  </a:txBody>
                  <a:tcPr>
                    <a:solidFill>
                      <a:schemeClr val="accent3">
                        <a:lumMod val="40000"/>
                        <a:lumOff val="60000"/>
                      </a:schemeClr>
                    </a:solidFill>
                  </a:tcPr>
                </a:tc>
              </a:tr>
              <a:tr h="384378">
                <a:tc>
                  <a:txBody>
                    <a:bodyPr/>
                    <a:lstStyle/>
                    <a:p>
                      <a:pPr marL="0" algn="l" defTabSz="1219200" rtl="0" eaLnBrk="1" latinLnBrk="0" hangingPunct="1"/>
                      <a:r>
                        <a:rPr lang="zh-CN" altLang="en-US" sz="1600" b="0" kern="1200">
                          <a:solidFill>
                            <a:schemeClr val="tx1"/>
                          </a:solidFill>
                          <a:effectLst/>
                          <a:latin typeface="+mn-lt"/>
                          <a:ea typeface="+mn-ea"/>
                          <a:cs typeface="+mn-cs"/>
                        </a:rPr>
                        <a:t>查看当前数据库的所有表名称</a:t>
                      </a:r>
                      <a:endParaRPr lang="zh-CN" altLang="en-US" sz="1600" b="0" kern="1200">
                        <a:solidFill>
                          <a:schemeClr val="tx1"/>
                        </a:solidFill>
                        <a:effectLst/>
                        <a:latin typeface="+mn-lt"/>
                        <a:ea typeface="+mn-ea"/>
                        <a:cs typeface="+mn-cs"/>
                      </a:endParaRPr>
                    </a:p>
                  </a:txBody>
                  <a:tcPr>
                    <a:solidFill>
                      <a:schemeClr val="accent3">
                        <a:lumMod val="40000"/>
                        <a:lumOff val="60000"/>
                      </a:schemeClr>
                    </a:solidFill>
                  </a:tcPr>
                </a:tc>
                <a:tc>
                  <a:txBody>
                    <a:bodyPr/>
                    <a:lstStyle/>
                    <a:p>
                      <a:pPr marL="0" algn="l" defTabSz="1219200" rtl="0" eaLnBrk="1" latinLnBrk="0" hangingPunct="1"/>
                      <a:r>
                        <a:rPr lang="en-US" sz="1600" b="0" kern="1200">
                          <a:solidFill>
                            <a:schemeClr val="tx1"/>
                          </a:solidFill>
                          <a:effectLst/>
                          <a:latin typeface="+mn-lt"/>
                          <a:ea typeface="+mn-ea"/>
                          <a:cs typeface="+mn-cs"/>
                        </a:rPr>
                        <a:t>show tables;</a:t>
                      </a:r>
                      <a:endParaRPr lang="en-US" sz="1600" b="0" kern="1200">
                        <a:solidFill>
                          <a:schemeClr val="tx1"/>
                        </a:solidFill>
                        <a:effectLst/>
                        <a:latin typeface="+mn-lt"/>
                        <a:ea typeface="+mn-ea"/>
                        <a:cs typeface="+mn-cs"/>
                      </a:endParaRPr>
                    </a:p>
                  </a:txBody>
                  <a:tcPr marL="63610" marR="63610" marT="63610" marB="63610" anchor="ctr">
                    <a:solidFill>
                      <a:schemeClr val="accent3">
                        <a:lumMod val="40000"/>
                        <a:lumOff val="60000"/>
                      </a:schemeClr>
                    </a:solidFill>
                  </a:tcPr>
                </a:tc>
              </a:tr>
              <a:tr h="384378">
                <a:tc>
                  <a:txBody>
                    <a:bodyPr/>
                    <a:lstStyle/>
                    <a:p>
                      <a:pPr marL="0" algn="l" defTabSz="1219200" rtl="0" eaLnBrk="1" latinLnBrk="0" hangingPunct="1"/>
                      <a:r>
                        <a:rPr lang="zh-CN" altLang="en-US" sz="1600" b="0" kern="1200">
                          <a:solidFill>
                            <a:schemeClr val="tx1"/>
                          </a:solidFill>
                          <a:effectLst/>
                          <a:latin typeface="+mn-lt"/>
                          <a:ea typeface="+mn-ea"/>
                          <a:cs typeface="+mn-cs"/>
                        </a:rPr>
                        <a:t>查看指定某个表的创建语句</a:t>
                      </a:r>
                      <a:endParaRPr lang="zh-CN" altLang="en-US" sz="1600" b="0" kern="1200">
                        <a:solidFill>
                          <a:schemeClr val="tx1"/>
                        </a:solidFill>
                        <a:effectLst/>
                        <a:latin typeface="+mn-lt"/>
                        <a:ea typeface="+mn-ea"/>
                        <a:cs typeface="+mn-cs"/>
                      </a:endParaRPr>
                    </a:p>
                  </a:txBody>
                  <a:tcPr>
                    <a:solidFill>
                      <a:schemeClr val="accent3">
                        <a:lumMod val="40000"/>
                        <a:lumOff val="60000"/>
                      </a:schemeClr>
                    </a:solidFill>
                  </a:tcPr>
                </a:tc>
                <a:tc>
                  <a:txBody>
                    <a:bodyPr/>
                    <a:lstStyle/>
                    <a:p>
                      <a:pPr algn="l"/>
                      <a:r>
                        <a:rPr lang="en-US" sz="1600" b="0" kern="1200">
                          <a:solidFill>
                            <a:srgbClr val="4F4F4F"/>
                          </a:solidFill>
                          <a:effectLst/>
                          <a:latin typeface="+mn-lt"/>
                          <a:ea typeface="+mn-ea"/>
                          <a:cs typeface="+mn-cs"/>
                        </a:rPr>
                        <a:t>show create table </a:t>
                      </a:r>
                      <a:r>
                        <a:rPr lang="zh-CN" altLang="en-US" sz="1600" b="0" kern="1200">
                          <a:solidFill>
                            <a:srgbClr val="4F4F4F"/>
                          </a:solidFill>
                          <a:effectLst/>
                          <a:latin typeface="+mn-lt"/>
                          <a:ea typeface="+mn-ea"/>
                          <a:cs typeface="+mn-cs"/>
                        </a:rPr>
                        <a:t>表名；</a:t>
                      </a:r>
                      <a:endParaRPr lang="zh-CN" altLang="en-US" sz="1600" b="0" kern="1200">
                        <a:solidFill>
                          <a:srgbClr val="4F4F4F"/>
                        </a:solidFill>
                        <a:effectLst/>
                        <a:latin typeface="+mn-lt"/>
                        <a:ea typeface="+mn-ea"/>
                        <a:cs typeface="+mn-cs"/>
                      </a:endParaRPr>
                    </a:p>
                  </a:txBody>
                  <a:tcPr marL="63610" marR="63610" marT="63610" marB="63610" anchor="ctr">
                    <a:solidFill>
                      <a:schemeClr val="accent3">
                        <a:lumMod val="40000"/>
                        <a:lumOff val="60000"/>
                      </a:schemeClr>
                    </a:solidFill>
                  </a:tcPr>
                </a:tc>
              </a:tr>
              <a:tr h="389901">
                <a:tc>
                  <a:txBody>
                    <a:bodyPr/>
                    <a:lstStyle/>
                    <a:p>
                      <a:pPr marL="0" algn="l" defTabSz="1219200" rtl="0" eaLnBrk="1" latinLnBrk="0" hangingPunct="1"/>
                      <a:r>
                        <a:rPr lang="zh-CN" altLang="en-US" sz="1600" b="0" kern="1200">
                          <a:solidFill>
                            <a:srgbClr val="4F4F4F"/>
                          </a:solidFill>
                          <a:effectLst/>
                          <a:latin typeface="+mn-lt"/>
                          <a:ea typeface="+mn-ea"/>
                          <a:cs typeface="+mn-cs"/>
                        </a:rPr>
                        <a:t>查看表结构</a:t>
                      </a:r>
                      <a:endParaRPr lang="zh-CN" altLang="en-US" sz="1600" b="0" kern="1200">
                        <a:solidFill>
                          <a:srgbClr val="4F4F4F"/>
                        </a:solidFill>
                        <a:effectLst/>
                        <a:latin typeface="+mn-lt"/>
                        <a:ea typeface="+mn-ea"/>
                        <a:cs typeface="+mn-cs"/>
                      </a:endParaRPr>
                    </a:p>
                  </a:txBody>
                  <a:tcPr>
                    <a:solidFill>
                      <a:schemeClr val="accent3">
                        <a:lumMod val="40000"/>
                        <a:lumOff val="60000"/>
                      </a:schemeClr>
                    </a:solidFill>
                  </a:tcPr>
                </a:tc>
                <a:tc>
                  <a:txBody>
                    <a:bodyPr/>
                    <a:lstStyle/>
                    <a:p>
                      <a:pPr algn="l"/>
                      <a:r>
                        <a:rPr lang="en-US" sz="1600" b="0" kern="1200">
                          <a:solidFill>
                            <a:srgbClr val="4F4F4F"/>
                          </a:solidFill>
                          <a:effectLst/>
                          <a:latin typeface="+mn-lt"/>
                          <a:ea typeface="+mn-ea"/>
                          <a:cs typeface="+mn-cs"/>
                        </a:rPr>
                        <a:t>desc </a:t>
                      </a:r>
                      <a:r>
                        <a:rPr lang="zh-CN" altLang="en-US" sz="1600" b="0" kern="1200">
                          <a:solidFill>
                            <a:srgbClr val="4F4F4F"/>
                          </a:solidFill>
                          <a:effectLst/>
                          <a:latin typeface="+mn-lt"/>
                          <a:ea typeface="+mn-ea"/>
                          <a:cs typeface="+mn-cs"/>
                        </a:rPr>
                        <a:t>表名</a:t>
                      </a:r>
                      <a:endParaRPr lang="zh-CN" altLang="en-US" sz="1600" b="0" kern="1200">
                        <a:solidFill>
                          <a:srgbClr val="4F4F4F"/>
                        </a:solidFill>
                        <a:effectLst/>
                        <a:latin typeface="+mn-lt"/>
                        <a:ea typeface="+mn-ea"/>
                        <a:cs typeface="+mn-cs"/>
                      </a:endParaRPr>
                    </a:p>
                  </a:txBody>
                  <a:tcPr marL="63610" marR="63610" marT="63610" marB="63610" anchor="ctr">
                    <a:solidFill>
                      <a:schemeClr val="accent3">
                        <a:lumMod val="40000"/>
                        <a:lumOff val="60000"/>
                      </a:schemeClr>
                    </a:solidFill>
                  </a:tcPr>
                </a:tc>
              </a:tr>
              <a:tr h="233737">
                <a:tc>
                  <a:txBody>
                    <a:bodyPr/>
                    <a:lstStyle/>
                    <a:p>
                      <a:pPr marL="0" algn="l" defTabSz="1219200" rtl="0" eaLnBrk="1" latinLnBrk="0" hangingPunct="1"/>
                      <a:r>
                        <a:rPr lang="zh-CN" altLang="en-US" sz="1600" b="0" kern="1200">
                          <a:solidFill>
                            <a:schemeClr val="tx1"/>
                          </a:solidFill>
                          <a:effectLst/>
                          <a:latin typeface="+mn-lt"/>
                          <a:ea typeface="+mn-ea"/>
                          <a:cs typeface="+mn-cs"/>
                        </a:rPr>
                        <a:t>删除表</a:t>
                      </a:r>
                      <a:endParaRPr lang="zh-CN" altLang="en-US" sz="1600" b="0" kern="1200">
                        <a:solidFill>
                          <a:schemeClr val="tx1"/>
                        </a:solidFill>
                        <a:effectLst/>
                        <a:latin typeface="+mn-lt"/>
                        <a:ea typeface="+mn-ea"/>
                        <a:cs typeface="+mn-cs"/>
                      </a:endParaRPr>
                    </a:p>
                  </a:txBody>
                  <a:tcPr>
                    <a:solidFill>
                      <a:schemeClr val="accent3">
                        <a:lumMod val="40000"/>
                        <a:lumOff val="60000"/>
                      </a:schemeClr>
                    </a:solidFill>
                  </a:tcPr>
                </a:tc>
                <a:tc>
                  <a:txBody>
                    <a:bodyPr/>
                    <a:lstStyle/>
                    <a:p>
                      <a:r>
                        <a:rPr lang="en-US" altLang="zh-CN" sz="1600" b="0" i="0">
                          <a:solidFill>
                            <a:srgbClr val="4F4F4F"/>
                          </a:solidFill>
                          <a:effectLst/>
                          <a:latin typeface="-apple-system"/>
                        </a:rPr>
                        <a:t>drop table </a:t>
                      </a:r>
                      <a:r>
                        <a:rPr lang="zh-CN" altLang="en-US" sz="1600" b="0" i="0">
                          <a:solidFill>
                            <a:srgbClr val="4F4F4F"/>
                          </a:solidFill>
                          <a:effectLst/>
                          <a:latin typeface="-apple-system"/>
                        </a:rPr>
                        <a:t>表名</a:t>
                      </a:r>
                      <a:endParaRPr lang="zh-CN" altLang="en-US" sz="1600"/>
                    </a:p>
                  </a:txBody>
                  <a:tcPr>
                    <a:solidFill>
                      <a:schemeClr val="accent3">
                        <a:lumMod val="40000"/>
                        <a:lumOff val="60000"/>
                      </a:schemeClr>
                    </a:solidFill>
                  </a:tcPr>
                </a:tc>
              </a:tr>
            </a:tbl>
          </a:graphicData>
        </a:graphic>
      </p:graphicFrame>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1049187" y="1938102"/>
            <a:ext cx="10698800" cy="4219575"/>
          </a:xfrm>
        </p:spPr>
        <p:txBody>
          <a:bodyPr/>
          <a:lstStyle/>
          <a:p>
            <a:r>
              <a:rPr lang="zh-CN" altLang="en-US"/>
              <a:t>语法格式</a:t>
            </a:r>
            <a:endParaRPr lang="zh-CN" altLang="en-US"/>
          </a:p>
          <a:p>
            <a:r>
              <a:rPr lang="en-US" altLang="zh-CN"/>
              <a:t>	</a:t>
            </a:r>
            <a:endParaRPr lang="zh-CN" altLang="en-US"/>
          </a:p>
          <a:p>
            <a:endParaRPr lang="en-US" altLang="zh-CN"/>
          </a:p>
          <a:p>
            <a:r>
              <a:rPr lang="zh-CN" altLang="en-US"/>
              <a:t>例子：</a:t>
            </a:r>
            <a:endParaRPr lang="zh-CN" altLang="en-US"/>
          </a:p>
        </p:txBody>
      </p:sp>
      <p:graphicFrame>
        <p:nvGraphicFramePr>
          <p:cNvPr id="5" name="表格 4"/>
          <p:cNvGraphicFramePr/>
          <p:nvPr>
            <p:custDataLst>
              <p:tags r:id="rId1"/>
            </p:custDataLst>
          </p:nvPr>
        </p:nvGraphicFramePr>
        <p:xfrm>
          <a:off x="1417185" y="3916306"/>
          <a:ext cx="8864951" cy="1190716"/>
        </p:xfrm>
        <a:graphic>
          <a:graphicData uri="http://schemas.openxmlformats.org/drawingml/2006/table">
            <a:tbl>
              <a:tblPr firstRow="1" bandRow="1">
                <a:tableStyleId>{5940675A-B579-460E-94D1-54222C63F5DA}</a:tableStyleId>
              </a:tblPr>
              <a:tblGrid>
                <a:gridCol w="8864951"/>
              </a:tblGrid>
              <a:tr h="1190716">
                <a:tc>
                  <a:txBody>
                    <a:bodyPr/>
                    <a:lstStyle/>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为</a:t>
                      </a:r>
                      <a:r>
                        <a:rPr lang="en-US" altLang="zh-CN" sz="1800" b="1" kern="0">
                          <a:solidFill>
                            <a:srgbClr val="000000"/>
                          </a:solidFill>
                          <a:effectLst/>
                          <a:latin typeface="Courier New" panose="02070309020205020404" pitchFamily="49" charset="0"/>
                          <a:ea typeface="宋体" pitchFamily="2" charset="-122"/>
                          <a:cs typeface="Courier New" panose="02070309020205020404" pitchFamily="49" charset="0"/>
                        </a:rPr>
                        <a:t>student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表添加一</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个</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新的字段</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为</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：系</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别</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dept </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型</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为</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ADD</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`dept`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tr>
            </a:tbl>
          </a:graphicData>
        </a:graphic>
      </p:graphicFrame>
      <p:sp>
        <p:nvSpPr>
          <p:cNvPr id="3" name="文本框 2"/>
          <p:cNvSpPr txBox="1"/>
          <p:nvPr/>
        </p:nvSpPr>
        <p:spPr>
          <a:xfrm>
            <a:off x="1417185" y="2595549"/>
            <a:ext cx="6424295"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add</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长度</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约束</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algn="l" fontAlgn="auto">
              <a:spcBef>
                <a:spcPts val="0"/>
              </a:spcBef>
              <a:spcAft>
                <a:spcPts val="0"/>
              </a:spcAft>
            </a:pPr>
            <a:r>
              <a:rPr lang="zh-CN" altLang="en-US" sz="1050">
                <a:sym typeface="+mn-ea"/>
              </a:rPr>
              <a:t>	</a:t>
            </a:r>
            <a:endParaRPr lang="zh-CN" altLang="en-US" sz="1050" dirty="0">
              <a:solidFill>
                <a:schemeClr val="tx1">
                  <a:lumMod val="65000"/>
                  <a:lumOff val="35000"/>
                </a:schemeClr>
              </a:solidFill>
              <a:latin typeface="+mn-lt"/>
              <a:ea typeface="+mn-ea"/>
            </a:endParaRPr>
          </a:p>
        </p:txBody>
      </p:sp>
      <p:sp>
        <p:nvSpPr>
          <p:cNvPr id="8" name="文本占位符 3"/>
          <p:cNvSpPr>
            <a:spLocks noGrp="1"/>
          </p:cNvSpPr>
          <p:nvPr>
            <p:ph type="body" sz="quarter" idx="10"/>
          </p:nvPr>
        </p:nvSpPr>
        <p:spPr>
          <a:xfrm>
            <a:off x="710880" y="861956"/>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endParaRPr lang="zh-CN" altLang="en-US"/>
          </a:p>
        </p:txBody>
      </p:sp>
      <p:sp>
        <p:nvSpPr>
          <p:cNvPr id="9" name="文本框 8"/>
          <p:cNvSpPr txBox="1"/>
          <p:nvPr/>
        </p:nvSpPr>
        <p:spPr>
          <a:xfrm>
            <a:off x="710880" y="1568770"/>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修改表添加列</a:t>
            </a:r>
            <a:endParaRPr lang="zh-CN" altLang="en-US">
              <a:solidFill>
                <a:srgbClr val="FF0000"/>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46600" y="1998662"/>
            <a:ext cx="10698800" cy="4219575"/>
          </a:xfrm>
        </p:spPr>
        <p:txBody>
          <a:bodyPr/>
          <a:lstStyle/>
          <a:p>
            <a:r>
              <a:rPr lang="zh-CN" altLang="en-US"/>
              <a:t>语法格式</a:t>
            </a:r>
            <a:endParaRPr lang="zh-CN" altLang="en-US"/>
          </a:p>
          <a:p>
            <a:pPr marL="285750" indent="-285750">
              <a:buFont typeface="Wingdings" panose="05000000000000000000" charset="0"/>
              <a:buChar char="l"/>
            </a:pPr>
            <a:endParaRPr lang="zh-CN" altLang="en-US"/>
          </a:p>
          <a:p>
            <a:pPr marL="285750" indent="-285750">
              <a:buFont typeface="Wingdings" panose="05000000000000000000" charset="0"/>
              <a:buChar char="l"/>
            </a:pPr>
            <a:endParaRPr lang="zh-CN" altLang="en-US"/>
          </a:p>
          <a:p>
            <a:r>
              <a:rPr lang="zh-CN" altLang="en-US"/>
              <a:t>例子：</a:t>
            </a:r>
            <a:endParaRPr lang="zh-CN" altLang="en-US"/>
          </a:p>
        </p:txBody>
      </p:sp>
      <p:graphicFrame>
        <p:nvGraphicFramePr>
          <p:cNvPr id="5" name="表格 4"/>
          <p:cNvGraphicFramePr/>
          <p:nvPr>
            <p:custDataLst>
              <p:tags r:id="rId1"/>
            </p:custDataLst>
          </p:nvPr>
        </p:nvGraphicFramePr>
        <p:xfrm>
          <a:off x="990532" y="4023387"/>
          <a:ext cx="8423275" cy="1097280"/>
        </p:xfrm>
        <a:graphic>
          <a:graphicData uri="http://schemas.openxmlformats.org/drawingml/2006/table">
            <a:tbl>
              <a:tblPr firstRow="1" bandRow="1">
                <a:tableStyleId>{5940675A-B579-460E-94D1-54222C63F5DA}</a:tableStyleId>
              </a:tblPr>
              <a:tblGrid>
                <a:gridCol w="8423275"/>
              </a:tblGrid>
              <a:tr h="671195">
                <a:tc>
                  <a:txBody>
                    <a:bodyPr/>
                    <a:lstStyle/>
                    <a:p>
                      <a:r>
                        <a:rPr lang="en-US" altLang="zh-CN" sz="1800">
                          <a:solidFill>
                            <a:srgbClr val="000000"/>
                          </a:solidFill>
                          <a:effectLst/>
                          <a:latin typeface="Courier New" panose="02070309020205020404" pitchFamily="49" charset="0"/>
                        </a:rPr>
                        <a:t>#</a:t>
                      </a:r>
                      <a:r>
                        <a:rPr lang="zh-CN" altLang="en-US" sz="1800" b="1">
                          <a:solidFill>
                            <a:srgbClr val="000080"/>
                          </a:solidFill>
                          <a:effectLst/>
                          <a:latin typeface="Courier New" panose="02070309020205020404" pitchFamily="49" charset="0"/>
                        </a:rPr>
                        <a:t>为</a:t>
                      </a:r>
                      <a:r>
                        <a:rPr lang="en-US" altLang="zh-CN" sz="1800" b="1">
                          <a:solidFill>
                            <a:srgbClr val="000000"/>
                          </a:solidFill>
                          <a:effectLst/>
                          <a:latin typeface="Courier New" panose="02070309020205020404" pitchFamily="49" charset="0"/>
                        </a:rPr>
                        <a:t>student</a:t>
                      </a:r>
                      <a:r>
                        <a:rPr lang="zh-CN" altLang="en-US" sz="1800">
                          <a:solidFill>
                            <a:srgbClr val="000000"/>
                          </a:solidFill>
                          <a:effectLst/>
                          <a:latin typeface="Courier New" panose="02070309020205020404" pitchFamily="49" charset="0"/>
                        </a:rPr>
                        <a:t>表的</a:t>
                      </a:r>
                      <a:r>
                        <a:rPr lang="en-US" altLang="zh-CN" sz="1800">
                          <a:solidFill>
                            <a:srgbClr val="000000"/>
                          </a:solidFill>
                          <a:effectLst/>
                          <a:latin typeface="Courier New" panose="02070309020205020404" pitchFamily="49" charset="0"/>
                        </a:rPr>
                        <a:t>dept</a:t>
                      </a:r>
                      <a:r>
                        <a:rPr lang="zh-CN" altLang="en-US" sz="1800">
                          <a:solidFill>
                            <a:srgbClr val="000000"/>
                          </a:solidFill>
                          <a:effectLst/>
                          <a:latin typeface="Courier New" panose="02070309020205020404" pitchFamily="49" charset="0"/>
                        </a:rPr>
                        <a:t>字段更换</a:t>
                      </a:r>
                      <a:r>
                        <a:rPr lang="zh-CN" altLang="en-US" sz="1800" b="1">
                          <a:solidFill>
                            <a:srgbClr val="000080"/>
                          </a:solidFill>
                          <a:effectLst/>
                          <a:latin typeface="Courier New" panose="02070309020205020404" pitchFamily="49" charset="0"/>
                        </a:rPr>
                        <a:t>为</a:t>
                      </a:r>
                      <a:r>
                        <a:rPr lang="en-US" altLang="zh-CN" sz="1800">
                          <a:solidFill>
                            <a:srgbClr val="000000"/>
                          </a:solidFill>
                          <a:effectLst/>
                          <a:latin typeface="Courier New" panose="02070309020205020404" pitchFamily="49" charset="0"/>
                        </a:rPr>
                        <a:t>department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30</a:t>
                      </a:r>
                      <a:r>
                        <a:rPr lang="en-US" altLang="zh-CN" sz="1800" b="1">
                          <a:solidFill>
                            <a:srgbClr val="000080"/>
                          </a:solidFill>
                          <a:effectLst/>
                          <a:latin typeface="Courier New" panose="02070309020205020404" pitchFamily="49" charset="0"/>
                        </a:rPr>
                        <a:t>)</a:t>
                      </a:r>
                      <a:endParaRPr lang="en-US" altLang="zh-CN" sz="1800" b="1">
                        <a:solidFill>
                          <a:srgbClr val="000080"/>
                        </a:solidFill>
                        <a:effectLst/>
                        <a:latin typeface="Courier New" panose="02070309020205020404" pitchFamily="49" charset="0"/>
                      </a:endParaRPr>
                    </a:p>
                    <a:p>
                      <a:endParaRPr lang="en-US" altLang="zh-CN" sz="1800" b="1">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student change `dept` department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30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effectLst/>
                      </a:endParaRPr>
                    </a:p>
                    <a:p>
                      <a:pPr indent="0">
                        <a:buNone/>
                      </a:pPr>
                      <a:endParaRPr lang="en-US" altLang="zh-CN" sz="1800" dirty="0">
                        <a:solidFill>
                          <a:srgbClr val="FF0000"/>
                        </a:solidFill>
                        <a:latin typeface="Alibaba PuHuiTi R" pitchFamily="18" charset="-122"/>
                        <a:ea typeface="Alibaba PuHuiTi R" pitchFamily="18" charset="-122"/>
                        <a:cs typeface="Alibaba PuHuiTi R" pitchFamily="18" charset="-122"/>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tr>
            </a:tbl>
          </a:graphicData>
        </a:graphic>
      </p:graphicFrame>
      <p:sp>
        <p:nvSpPr>
          <p:cNvPr id="3" name="文本框 2"/>
          <p:cNvSpPr txBox="1"/>
          <p:nvPr/>
        </p:nvSpPr>
        <p:spPr>
          <a:xfrm>
            <a:off x="1189975" y="2596212"/>
            <a:ext cx="7136901"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change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旧列名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新列名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类</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型</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长度</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约束</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
        <p:nvSpPr>
          <p:cNvPr id="6" name="文本占位符 3"/>
          <p:cNvSpPr>
            <a:spLocks noGrp="1"/>
          </p:cNvSpPr>
          <p:nvPr>
            <p:ph type="body" sz="quarter" idx="10"/>
          </p:nvPr>
        </p:nvSpPr>
        <p:spPr>
          <a:xfrm>
            <a:off x="660081" y="1009699"/>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endParaRPr lang="zh-CN" altLang="en-US"/>
          </a:p>
        </p:txBody>
      </p:sp>
      <p:sp>
        <p:nvSpPr>
          <p:cNvPr id="7" name="文本框 6"/>
          <p:cNvSpPr txBox="1"/>
          <p:nvPr/>
        </p:nvSpPr>
        <p:spPr>
          <a:xfrm>
            <a:off x="660081" y="1629330"/>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修改列名和类型</a:t>
            </a:r>
            <a:endParaRPr lang="zh-CN" altLang="en-US">
              <a:solidFill>
                <a:srgbClr val="FF0000"/>
              </a:solidFill>
            </a:endParaRPr>
          </a:p>
        </p:txBody>
      </p:sp>
      <p:sp>
        <p:nvSpPr>
          <p:cNvPr id="8" name="矩形 7"/>
          <p:cNvSpPr/>
          <p:nvPr/>
        </p:nvSpPr>
        <p:spPr>
          <a:xfrm>
            <a:off x="10427335" y="100965"/>
            <a:ext cx="1654810" cy="6083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46600" y="1957558"/>
            <a:ext cx="10698800" cy="4219575"/>
          </a:xfrm>
        </p:spPr>
        <p:txBody>
          <a:bodyPr/>
          <a:lstStyle/>
          <a:p>
            <a:r>
              <a:rPr lang="zh-CN" altLang="en-US"/>
              <a:t>语法格式：</a:t>
            </a:r>
            <a:endParaRPr lang="zh-CN" altLang="en-US"/>
          </a:p>
          <a:p>
            <a:r>
              <a:rPr lang="zh-CN" altLang="en-US"/>
              <a:t>	</a:t>
            </a:r>
            <a:endParaRPr lang="zh-CN" altLang="en-US"/>
          </a:p>
          <a:p>
            <a:endParaRPr lang="en-US" altLang="zh-CN"/>
          </a:p>
          <a:p>
            <a:r>
              <a:rPr lang="zh-CN" altLang="en-US"/>
              <a:t>例子：</a:t>
            </a:r>
            <a:endParaRPr lang="zh-CN" altLang="en-US"/>
          </a:p>
        </p:txBody>
      </p:sp>
      <p:graphicFrame>
        <p:nvGraphicFramePr>
          <p:cNvPr id="5" name="表格 4"/>
          <p:cNvGraphicFramePr/>
          <p:nvPr>
            <p:custDataLst>
              <p:tags r:id="rId1"/>
            </p:custDataLst>
          </p:nvPr>
        </p:nvGraphicFramePr>
        <p:xfrm>
          <a:off x="1058626" y="3972809"/>
          <a:ext cx="8423275" cy="853440"/>
        </p:xfrm>
        <a:graphic>
          <a:graphicData uri="http://schemas.openxmlformats.org/drawingml/2006/table">
            <a:tbl>
              <a:tblPr firstRow="1" bandRow="1">
                <a:tableStyleId>{5940675A-B579-460E-94D1-54222C63F5DA}</a:tableStyleId>
              </a:tblPr>
              <a:tblGrid>
                <a:gridCol w="8423275"/>
              </a:tblGrid>
              <a:tr h="570865">
                <a:tc>
                  <a:txBody>
                    <a:bodyPr/>
                    <a:lstStyle/>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删除</a:t>
                      </a:r>
                      <a:r>
                        <a:rPr lang="en-US" altLang="zh-CN" sz="1800" kern="0">
                          <a:solidFill>
                            <a:srgbClr val="000000"/>
                          </a:solidFill>
                          <a:effectLst/>
                          <a:latin typeface="Courier New" panose="02070309020205020404" pitchFamily="49" charset="0"/>
                          <a:ea typeface="宋体" pitchFamily="2" charset="-122"/>
                          <a:cs typeface="Courier New" panose="02070309020205020404" pitchFamily="49" charset="0"/>
                        </a:rPr>
                        <a:t>student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中</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department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这列</a:t>
                      </a:r>
                      <a:endParaRPr lang="en-US" altLang="zh-CN" sz="1800" kern="0">
                        <a:solidFill>
                          <a:srgbClr val="000000"/>
                        </a:solidFill>
                        <a:effectLst/>
                        <a:latin typeface="Courier New" panose="02070309020205020404" pitchFamily="49" charset="0"/>
                        <a:ea typeface="宋体" pitchFamily="2" charset="-122"/>
                        <a:cs typeface="Courier New" panose="02070309020205020404" pitchFamily="49" charset="0"/>
                      </a:endParaRPr>
                    </a:p>
                    <a:p>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DROP</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department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tr>
            </a:tbl>
          </a:graphicData>
        </a:graphic>
      </p:graphicFrame>
      <p:sp>
        <p:nvSpPr>
          <p:cNvPr id="3" name="文本框 2"/>
          <p:cNvSpPr txBox="1"/>
          <p:nvPr/>
        </p:nvSpPr>
        <p:spPr>
          <a:xfrm>
            <a:off x="1219429" y="2614568"/>
            <a:ext cx="3633470" cy="369332"/>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drop</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列名</a:t>
            </a:r>
            <a:r>
              <a:rPr lang="en-US" altLang="zh-CN" sz="1800">
                <a:solidFill>
                  <a:schemeClr val="tx1">
                    <a:lumMod val="85000"/>
                    <a:lumOff val="15000"/>
                  </a:schemeClr>
                </a:solidFill>
                <a:latin typeface="Alibaba PuHuiTi R" pitchFamily="18" charset="-122"/>
                <a:ea typeface="Alibaba PuHuiTi R" pitchFamily="18" charset="-122"/>
                <a:cs typeface="Alibaba PuHuiTi R" pitchFamily="18" charset="-122"/>
                <a:sym typeface="+mn-ea"/>
              </a:rPr>
              <a:t>;</a:t>
            </a:r>
            <a:endParaRPr lang="en-US" altLang="zh-CN" sz="1800" dirty="0">
              <a:solidFill>
                <a:schemeClr val="tx1">
                  <a:lumMod val="85000"/>
                  <a:lumOff val="15000"/>
                </a:schemeClr>
              </a:solidFill>
              <a:latin typeface="Alibaba PuHuiTi R" pitchFamily="18" charset="-122"/>
              <a:ea typeface="Alibaba PuHuiTi R" pitchFamily="18" charset="-122"/>
              <a:cs typeface="Alibaba PuHuiTi R" pitchFamily="18" charset="-122"/>
            </a:endParaRPr>
          </a:p>
        </p:txBody>
      </p:sp>
      <p:sp>
        <p:nvSpPr>
          <p:cNvPr id="6" name="文本占位符 3"/>
          <p:cNvSpPr>
            <a:spLocks noGrp="1"/>
          </p:cNvSpPr>
          <p:nvPr>
            <p:ph type="body" sz="quarter" idx="10"/>
          </p:nvPr>
        </p:nvSpPr>
        <p:spPr>
          <a:xfrm>
            <a:off x="660081" y="982425"/>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endParaRPr lang="zh-CN" altLang="en-US"/>
          </a:p>
        </p:txBody>
      </p:sp>
      <p:sp>
        <p:nvSpPr>
          <p:cNvPr id="7" name="文本框 6"/>
          <p:cNvSpPr txBox="1"/>
          <p:nvPr/>
        </p:nvSpPr>
        <p:spPr>
          <a:xfrm>
            <a:off x="660081" y="1588226"/>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修改表删除列</a:t>
            </a:r>
            <a:r>
              <a:rPr lang="zh-CN" altLang="en-US"/>
              <a:t>.</a:t>
            </a:r>
            <a:endParaRPr lang="zh-CN" altLang="en-US"/>
          </a:p>
        </p:txBody>
      </p:sp>
      <p:sp>
        <p:nvSpPr>
          <p:cNvPr id="8" name="矩形 7"/>
          <p:cNvSpPr/>
          <p:nvPr/>
        </p:nvSpPr>
        <p:spPr>
          <a:xfrm>
            <a:off x="10512425" y="88900"/>
            <a:ext cx="1569720" cy="6572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-DDL</a:t>
            </a:r>
            <a:endParaRPr lang="zh-CN" altLang="en-US"/>
          </a:p>
        </p:txBody>
      </p:sp>
      <p:sp>
        <p:nvSpPr>
          <p:cNvPr id="4" name="文本占位符 3"/>
          <p:cNvSpPr>
            <a:spLocks noGrp="1"/>
          </p:cNvSpPr>
          <p:nvPr>
            <p:ph type="body" sz="quarter" idx="11"/>
          </p:nvPr>
        </p:nvSpPr>
        <p:spPr>
          <a:xfrm>
            <a:off x="710880" y="1918225"/>
            <a:ext cx="10698800" cy="4219575"/>
          </a:xfrm>
        </p:spPr>
        <p:txBody>
          <a:bodyPr/>
          <a:lstStyle/>
          <a:p>
            <a:r>
              <a:rPr lang="zh-CN" altLang="en-US"/>
              <a:t>语法格式：</a:t>
            </a:r>
            <a:endParaRPr lang="zh-CN" altLang="en-US"/>
          </a:p>
          <a:p>
            <a:endParaRPr lang="zh-CN" altLang="en-US"/>
          </a:p>
          <a:p>
            <a:endParaRPr lang="en-US" altLang="zh-CN"/>
          </a:p>
          <a:p>
            <a:r>
              <a:rPr lang="zh-CN" altLang="en-US"/>
              <a:t>例子：</a:t>
            </a:r>
            <a:endParaRPr lang="zh-CN" altLang="en-US"/>
          </a:p>
        </p:txBody>
      </p:sp>
      <p:graphicFrame>
        <p:nvGraphicFramePr>
          <p:cNvPr id="5" name="表格 4"/>
          <p:cNvGraphicFramePr/>
          <p:nvPr>
            <p:custDataLst>
              <p:tags r:id="rId1"/>
            </p:custDataLst>
          </p:nvPr>
        </p:nvGraphicFramePr>
        <p:xfrm>
          <a:off x="1264622" y="3880859"/>
          <a:ext cx="8423275" cy="643890"/>
        </p:xfrm>
        <a:graphic>
          <a:graphicData uri="http://schemas.openxmlformats.org/drawingml/2006/table">
            <a:tbl>
              <a:tblPr firstRow="1" bandRow="1">
                <a:tableStyleId>{5940675A-B579-460E-94D1-54222C63F5DA}</a:tableStyleId>
              </a:tblPr>
              <a:tblGrid>
                <a:gridCol w="8423275"/>
              </a:tblGrid>
              <a:tr h="643890">
                <a:tc>
                  <a:txBody>
                    <a:bodyPr/>
                    <a:lstStyle/>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a:t>
                      </a:r>
                      <a:r>
                        <a:rPr lang="zh-CN" altLang="en-US" sz="1800" kern="0">
                          <a:solidFill>
                            <a:srgbClr val="000000"/>
                          </a:solidFill>
                          <a:effectLst/>
                          <a:latin typeface="Courier New" panose="02070309020205020404" pitchFamily="49" charset="0"/>
                          <a:ea typeface="宋体" pitchFamily="2" charset="-122"/>
                          <a:cs typeface="Times New Roman" panose="02020603050405020304" pitchFamily="18" charset="0"/>
                        </a:rPr>
                        <a:t>将</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student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改名成</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stu</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rename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2000" kern="100">
                        <a:effectLst/>
                        <a:latin typeface="等线" panose="02010600030101010101" pitchFamily="2" charset="-122"/>
                        <a:ea typeface="等线" panose="02010600030101010101" pitchFamily="2" charset="-122"/>
                        <a:cs typeface="Times New Roman" panose="02020603050405020304" pitchFamily="18" charset="0"/>
                      </a:endParaRPr>
                    </a:p>
                  </a:txBody>
                  <a:tcPr marL="68580" marR="68580" marT="0" marB="0">
                    <a:lnL w="12700" cap="flat" cmpd="sng">
                      <a:solidFill>
                        <a:srgbClr val="080000"/>
                      </a:solidFill>
                      <a:prstDash val="solid"/>
                      <a:headEnd type="none" w="med" len="med"/>
                      <a:tailEnd type="none" w="med" len="med"/>
                    </a:lnL>
                    <a:lnR w="12700" cap="flat" cmpd="sng">
                      <a:solidFill>
                        <a:srgbClr val="080000"/>
                      </a:solidFill>
                      <a:prstDash val="solid"/>
                      <a:headEnd type="none" w="med" len="med"/>
                      <a:tailEnd type="none" w="med" len="med"/>
                    </a:lnR>
                    <a:lnT w="12700" cap="flat" cmpd="sng">
                      <a:solidFill>
                        <a:srgbClr val="080000"/>
                      </a:solidFill>
                      <a:prstDash val="solid"/>
                      <a:headEnd type="none" w="med" len="med"/>
                      <a:tailEnd type="none" w="med" len="med"/>
                    </a:lnT>
                    <a:lnB w="12700" cap="flat" cmpd="sng">
                      <a:solidFill>
                        <a:srgbClr val="080000"/>
                      </a:solidFill>
                      <a:prstDash val="solid"/>
                      <a:headEnd type="none" w="med" len="med"/>
                      <a:tailEnd type="none" w="med" len="med"/>
                    </a:lnB>
                    <a:lnTlToBr>
                      <a:noFill/>
                    </a:lnTlToBr>
                    <a:lnBlToTr>
                      <a:noFill/>
                    </a:lnBlToTr>
                    <a:solidFill>
                      <a:srgbClr val="FFFFE4"/>
                    </a:solidFill>
                  </a:tcPr>
                </a:tc>
              </a:tr>
            </a:tbl>
          </a:graphicData>
        </a:graphic>
      </p:graphicFrame>
      <p:sp>
        <p:nvSpPr>
          <p:cNvPr id="3" name="文本框 2"/>
          <p:cNvSpPr txBox="1"/>
          <p:nvPr/>
        </p:nvSpPr>
        <p:spPr>
          <a:xfrm>
            <a:off x="1373385" y="2448395"/>
            <a:ext cx="3723005" cy="530915"/>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rename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新表名</a:t>
            </a:r>
            <a:r>
              <a:rPr lang="zh-CN" altLang="en-US" sz="1050">
                <a:sym typeface="+mn-ea"/>
              </a:rPr>
              <a:t>;</a:t>
            </a:r>
            <a:endParaRPr lang="zh-CN" altLang="en-US" sz="1050"/>
          </a:p>
          <a:p>
            <a:pPr fontAlgn="auto">
              <a:spcBef>
                <a:spcPts val="0"/>
              </a:spcBef>
              <a:spcAft>
                <a:spcPts val="0"/>
              </a:spcAft>
            </a:pPr>
            <a:endParaRPr lang="zh-CN" altLang="en-US" sz="1050" dirty="0">
              <a:solidFill>
                <a:schemeClr val="tx1">
                  <a:lumMod val="65000"/>
                  <a:lumOff val="35000"/>
                </a:schemeClr>
              </a:solidFill>
              <a:latin typeface="+mn-lt"/>
              <a:ea typeface="+mn-ea"/>
            </a:endParaRPr>
          </a:p>
        </p:txBody>
      </p:sp>
      <p:sp>
        <p:nvSpPr>
          <p:cNvPr id="6" name="文本占位符 3"/>
          <p:cNvSpPr>
            <a:spLocks noGrp="1"/>
          </p:cNvSpPr>
          <p:nvPr>
            <p:ph type="body" sz="quarter" idx="10"/>
          </p:nvPr>
        </p:nvSpPr>
        <p:spPr>
          <a:xfrm>
            <a:off x="660081" y="982425"/>
            <a:ext cx="10749599" cy="517190"/>
          </a:xfrm>
        </p:spPr>
        <p:txBody>
          <a:bodyPr/>
          <a:lstStyle/>
          <a:p>
            <a:r>
              <a:rPr kumimoji="1" lang="en-US" altLang="zh-CN"/>
              <a:t>3</a:t>
            </a:r>
            <a:r>
              <a:rPr kumimoji="1" lang="zh-CN" altLang="en-US"/>
              <a:t>、</a:t>
            </a:r>
            <a:r>
              <a:rPr lang="zh-CN" altLang="en-US" b="1">
                <a:solidFill>
                  <a:schemeClr val="tx1"/>
                </a:solidFill>
              </a:rPr>
              <a:t>对表结构的常用操作</a:t>
            </a:r>
            <a:r>
              <a:rPr lang="en-US" altLang="zh-CN" b="1">
                <a:solidFill>
                  <a:schemeClr val="tx1"/>
                </a:solidFill>
              </a:rPr>
              <a:t>-</a:t>
            </a:r>
            <a:r>
              <a:rPr lang="zh-CN" altLang="en-US"/>
              <a:t>修改表结构格式</a:t>
            </a:r>
            <a:endParaRPr lang="zh-CN" altLang="en-US"/>
          </a:p>
        </p:txBody>
      </p:sp>
      <p:sp>
        <p:nvSpPr>
          <p:cNvPr id="7" name="文本框 6"/>
          <p:cNvSpPr txBox="1"/>
          <p:nvPr/>
        </p:nvSpPr>
        <p:spPr>
          <a:xfrm>
            <a:off x="710880" y="1529469"/>
            <a:ext cx="6094378" cy="369332"/>
          </a:xfrm>
          <a:prstGeom prst="rect">
            <a:avLst/>
          </a:prstGeom>
          <a:noFill/>
        </p:spPr>
        <p:txBody>
          <a:bodyPr wrap="square">
            <a:spAutoFit/>
          </a:bodyPr>
          <a:lstStyle/>
          <a:p>
            <a:pPr marL="285750" indent="-285750">
              <a:buFont typeface="Wingdings" panose="05000000000000000000" pitchFamily="2" charset="2"/>
              <a:buChar char="u"/>
            </a:pPr>
            <a:r>
              <a:rPr lang="zh-CN" altLang="en-US">
                <a:solidFill>
                  <a:srgbClr val="FF0000"/>
                </a:solidFill>
              </a:rPr>
              <a:t>修改表名</a:t>
            </a:r>
            <a:endParaRPr lang="zh-CN" altLang="en-US">
              <a:solidFill>
                <a:srgbClr val="FF0000"/>
              </a:solidFill>
            </a:endParaRPr>
          </a:p>
        </p:txBody>
      </p:sp>
      <p:sp>
        <p:nvSpPr>
          <p:cNvPr id="8" name="矩形 7"/>
          <p:cNvSpPr/>
          <p:nvPr/>
        </p:nvSpPr>
        <p:spPr>
          <a:xfrm>
            <a:off x="10366375" y="3810"/>
            <a:ext cx="1739900" cy="7785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数据库基本操作</a:t>
            </a:r>
            <a:r>
              <a:rPr kumimoji="1" lang="en-US" altLang="zh-CN"/>
              <a:t>-DML</a:t>
            </a:r>
            <a:br>
              <a:rPr kumimoji="1" lang="en-US" altLang="zh-CN"/>
            </a:br>
            <a:endParaRPr kumimoji="1"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0" indent="0">
              <a:buNone/>
            </a:pPr>
            <a:r>
              <a:rPr lang="en-US" altLang="zh-CN"/>
              <a:t>DML</a:t>
            </a:r>
            <a:r>
              <a:rPr lang="zh-CN" altLang="en-US"/>
              <a:t>是指数据操作语言，英文全称是</a:t>
            </a:r>
            <a:r>
              <a:rPr lang="en-US" altLang="zh-CN"/>
              <a:t>Data Manipulation Language</a:t>
            </a:r>
            <a:r>
              <a:rPr lang="zh-CN" altLang="en-US"/>
              <a:t>，用来对数据库中表的数据记录进行更新。</a:t>
            </a:r>
            <a:endParaRPr lang="en-US" altLang="zh-CN"/>
          </a:p>
          <a:p>
            <a:pPr marL="0" indent="0">
              <a:buNone/>
            </a:pPr>
            <a:r>
              <a:rPr lang="zh-CN" altLang="en-US"/>
              <a:t>关键字：</a:t>
            </a:r>
            <a:endParaRPr lang="en-US" altLang="zh-CN"/>
          </a:p>
          <a:p>
            <a:pPr>
              <a:buFont typeface="Wingdings" panose="05000000000000000000" pitchFamily="2" charset="2"/>
              <a:buChar char="u"/>
            </a:pPr>
            <a:r>
              <a:rPr lang="zh-CN" altLang="en-US">
                <a:solidFill>
                  <a:schemeClr val="accent5"/>
                </a:solidFill>
              </a:rPr>
              <a:t>插入</a:t>
            </a:r>
            <a:r>
              <a:rPr lang="en-US" altLang="zh-CN">
                <a:solidFill>
                  <a:schemeClr val="accent5"/>
                </a:solidFill>
              </a:rPr>
              <a:t>insert</a:t>
            </a:r>
            <a:endParaRPr lang="en-US" altLang="zh-CN">
              <a:solidFill>
                <a:schemeClr val="accent5"/>
              </a:solidFill>
            </a:endParaRPr>
          </a:p>
          <a:p>
            <a:pPr>
              <a:buFont typeface="Wingdings" panose="05000000000000000000" pitchFamily="2" charset="2"/>
              <a:buChar char="u"/>
            </a:pPr>
            <a:endParaRPr lang="en-US" altLang="zh-CN"/>
          </a:p>
          <a:p>
            <a:pPr>
              <a:buFont typeface="Wingdings" panose="05000000000000000000" pitchFamily="2" charset="2"/>
              <a:buChar char="u"/>
            </a:pPr>
            <a:r>
              <a:rPr lang="zh-CN" altLang="en-US">
                <a:solidFill>
                  <a:schemeClr val="accent5"/>
                </a:solidFill>
              </a:rPr>
              <a:t>删除</a:t>
            </a:r>
            <a:r>
              <a:rPr lang="en-US" altLang="zh-CN">
                <a:solidFill>
                  <a:schemeClr val="accent5"/>
                </a:solidFill>
              </a:rPr>
              <a:t>delete</a:t>
            </a:r>
            <a:endParaRPr lang="en-US" altLang="zh-CN">
              <a:solidFill>
                <a:schemeClr val="accent5"/>
              </a:solidFill>
            </a:endParaRPr>
          </a:p>
          <a:p>
            <a:pPr>
              <a:buFont typeface="Wingdings" panose="05000000000000000000" pitchFamily="2" charset="2"/>
              <a:buChar char="u"/>
            </a:pPr>
            <a:endParaRPr lang="en-US" altLang="zh-CN" dirty="0"/>
          </a:p>
          <a:p>
            <a:pPr>
              <a:buFont typeface="Wingdings" panose="05000000000000000000" pitchFamily="2" charset="2"/>
              <a:buChar char="u"/>
            </a:pPr>
            <a:r>
              <a:rPr lang="zh-CN" altLang="en-US">
                <a:solidFill>
                  <a:schemeClr val="accent5"/>
                </a:solidFill>
              </a:rPr>
              <a:t>更新</a:t>
            </a:r>
            <a:r>
              <a:rPr lang="en-US" altLang="zh-CN" dirty="0">
                <a:solidFill>
                  <a:schemeClr val="accent5"/>
                </a:solidFill>
              </a:rPr>
              <a:t>update</a:t>
            </a:r>
            <a:endParaRPr lang="zh-CN" altLang="en-US" dirty="0">
              <a:solidFill>
                <a:schemeClr val="accent5"/>
              </a:solidFill>
            </a:endParaRPr>
          </a:p>
        </p:txBody>
      </p:sp>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p:cNvSpPr>
            <a:spLocks noGrp="1"/>
          </p:cNvSpPr>
          <p:nvPr>
            <p:ph type="body" sz="quarter" idx="10"/>
          </p:nvPr>
        </p:nvSpPr>
        <p:spPr/>
        <p:txBody>
          <a:bodyPr/>
          <a:lstStyle/>
          <a:p>
            <a:r>
              <a:rPr kumimoji="1" lang="en-US" altLang="zh-CN"/>
              <a:t>1</a:t>
            </a:r>
            <a:r>
              <a:rPr kumimoji="1" lang="zh-CN" altLang="en-US"/>
              <a:t>、基本介绍</a:t>
            </a:r>
            <a:endParaRPr kumimoji="1" lang="zh-CN" altLang="en-US" dirty="0"/>
          </a:p>
        </p:txBody>
      </p:sp>
      <p:pic>
        <p:nvPicPr>
          <p:cNvPr id="6" name="图片 5"/>
          <p:cNvPicPr>
            <a:picLocks noChangeAspect="1"/>
          </p:cNvPicPr>
          <p:nvPr/>
        </p:nvPicPr>
        <p:blipFill>
          <a:blip r:embed="rId1"/>
          <a:stretch>
            <a:fillRect/>
          </a:stretch>
        </p:blipFill>
        <p:spPr>
          <a:xfrm>
            <a:off x="4170659" y="2477709"/>
            <a:ext cx="6031848" cy="314838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580798" y="2455077"/>
            <a:ext cx="11030404" cy="1204070"/>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列名</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向表</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中</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插入某些</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值</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3...</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向表</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中</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插入所有列</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en-US" dirty="0">
              <a:solidFill>
                <a:schemeClr val="accent5"/>
              </a:solidFill>
            </a:endParaRPr>
          </a:p>
        </p:txBody>
      </p:sp>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、数据插入</a:t>
            </a:r>
            <a:endParaRPr kumimoji="1" lang="zh-CN" altLang="en-US" dirty="0"/>
          </a:p>
        </p:txBody>
      </p:sp>
      <p:sp>
        <p:nvSpPr>
          <p:cNvPr id="6" name="文本框 5"/>
          <p:cNvSpPr txBox="1"/>
          <p:nvPr/>
        </p:nvSpPr>
        <p:spPr>
          <a:xfrm>
            <a:off x="580798" y="4542165"/>
            <a:ext cx="10261920" cy="1198880"/>
          </a:xfrm>
          <a:prstGeom prst="rect">
            <a:avLst/>
          </a:prstGeom>
          <a:solidFill>
            <a:srgbClr val="FFFFE4"/>
          </a:solidFill>
          <a:ln w="3175">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a:t>
            </a:r>
            <a:r>
              <a:rPr lang="en-US" altLang="zh-CN" sz="1800" kern="0">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into </a:t>
            </a:r>
            <a:r>
              <a:rPr lang="en-US" altLang="zh-CN" sz="1800" kern="0">
                <a:effectLst/>
                <a:latin typeface="Courier New" panose="02070309020205020404" pitchFamily="49" charset="0"/>
                <a:ea typeface="宋体" pitchFamily="2" charset="-122"/>
                <a:cs typeface="Times New Roman" panose="02020603050405020304" pitchFamily="18" charset="0"/>
              </a:rPr>
              <a:t>student(id,name,birth,sex) </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kern="0">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lang="en-US" altLang="zh-CN" sz="1800" kern="0">
                <a:effectLst/>
                <a:latin typeface="Courier New" panose="02070309020205020404" pitchFamily="49" charset="0"/>
                <a:ea typeface="宋体" pitchFamily="2" charset="-122"/>
                <a:cs typeface="Times New Roman" panose="02020603050405020304" pitchFamily="18" charset="0"/>
              </a:rPr>
              <a:t>('0001' , '猴子' , '1989-01-01' , '男');</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insert into </a:t>
            </a:r>
            <a:r>
              <a:rPr altLang="zh-CN" sz="1800" kern="0">
                <a:effectLst/>
                <a:latin typeface="Courier New" panose="02070309020205020404" pitchFamily="49" charset="0"/>
                <a:ea typeface="宋体" pitchFamily="2" charset="-122"/>
              </a:rPr>
              <a:t>student(id,name,birth,sex)  </a:t>
            </a:r>
            <a:endParaRPr altLang="zh-CN" sz="1800" kern="0">
              <a:effectLst/>
              <a:latin typeface="Courier New" panose="02070309020205020404" pitchFamily="49" charset="0"/>
              <a:ea typeface="宋体" pitchFamily="2" charset="-122"/>
            </a:endParaRPr>
          </a:p>
          <a:p>
            <a:r>
              <a:rPr lang="en-US" sz="1800" kern="0">
                <a:effectLst/>
                <a:latin typeface="Courier New" panose="02070309020205020404" pitchFamily="49" charset="0"/>
                <a:ea typeface="宋体" pitchFamily="2" charset="-122"/>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values</a:t>
            </a:r>
            <a:r>
              <a:rPr altLang="zh-CN" sz="1800" kern="0">
                <a:effectLst/>
                <a:latin typeface="Courier New" panose="02070309020205020404" pitchFamily="49" charset="0"/>
                <a:ea typeface="宋体" pitchFamily="2" charset="-122"/>
              </a:rPr>
              <a:t>('0002' , '猴子' , '1990-12-21' , '女');</a:t>
            </a:r>
            <a:endParaRPr altLang="zh-CN" sz="1800" kern="0">
              <a:effectLst/>
              <a:latin typeface="Courier New" panose="02070309020205020404" pitchFamily="49" charset="0"/>
              <a:ea typeface="宋体" pitchFamily="2" charset="-122"/>
            </a:endParaRPr>
          </a:p>
        </p:txBody>
      </p:sp>
      <p:sp>
        <p:nvSpPr>
          <p:cNvPr id="8" name="文本框 7"/>
          <p:cNvSpPr txBox="1"/>
          <p:nvPr/>
        </p:nvSpPr>
        <p:spPr>
          <a:xfrm>
            <a:off x="580798" y="1829100"/>
            <a:ext cx="6094378" cy="369332"/>
          </a:xfrm>
          <a:prstGeom prst="rect">
            <a:avLst/>
          </a:prstGeom>
          <a:noFill/>
        </p:spPr>
        <p:txBody>
          <a:bodyPr wrap="square">
            <a:spAutoFit/>
          </a:bodyPr>
          <a:lstStyle/>
          <a:p>
            <a:r>
              <a:rPr lang="zh-CN" altLang="en-US"/>
              <a:t>语法格式：</a:t>
            </a:r>
            <a:endParaRPr lang="zh-CN" altLang="en-US"/>
          </a:p>
        </p:txBody>
      </p:sp>
      <p:sp>
        <p:nvSpPr>
          <p:cNvPr id="10" name="文本框 9"/>
          <p:cNvSpPr txBox="1"/>
          <p:nvPr/>
        </p:nvSpPr>
        <p:spPr>
          <a:xfrm>
            <a:off x="580798" y="3915792"/>
            <a:ext cx="6094378" cy="369332"/>
          </a:xfrm>
          <a:prstGeom prst="rect">
            <a:avLst/>
          </a:prstGeom>
          <a:noFill/>
        </p:spPr>
        <p:txBody>
          <a:bodyPr wrap="square">
            <a:spAutoFit/>
          </a:bodyPr>
          <a:lstStyle/>
          <a:p>
            <a:r>
              <a:rPr lang="zh-CN" altLang="en-US"/>
              <a:t>例子：</a:t>
            </a:r>
            <a:endParaRPr lang="zh-CN" alt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0" y="2150413"/>
            <a:ext cx="11030404" cy="1204070"/>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update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update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set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800" b="1" kern="0">
                <a:solidFill>
                  <a:srgbClr val="000080"/>
                </a:solidFill>
                <a:effectLst/>
                <a:latin typeface="Courier New" panose="02070309020205020404" pitchFamily="49" charset="0"/>
                <a:ea typeface="宋体" pitchFamily="2" charset="-122"/>
                <a:cs typeface="Courier New" panose="02070309020205020404" pitchFamily="49" charset="0"/>
              </a:rPr>
              <a:t>值</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条件</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p:cNvSpPr>
            <a:spLocks noGrp="1"/>
          </p:cNvSpPr>
          <p:nvPr>
            <p:ph type="body" sz="quarter" idx="10"/>
          </p:nvPr>
        </p:nvSpPr>
        <p:spPr/>
        <p:txBody>
          <a:bodyPr/>
          <a:lstStyle/>
          <a:p>
            <a:r>
              <a:rPr kumimoji="1" lang="en-US" altLang="zh-CN"/>
              <a:t>2</a:t>
            </a:r>
            <a:r>
              <a:rPr kumimoji="1" lang="zh-CN" altLang="en-US"/>
              <a:t>、数据修改</a:t>
            </a:r>
            <a:endParaRPr kumimoji="1" lang="zh-CN" altLang="en-US" dirty="0"/>
          </a:p>
        </p:txBody>
      </p:sp>
      <p:sp>
        <p:nvSpPr>
          <p:cNvPr id="6" name="文本框 5"/>
          <p:cNvSpPr txBox="1"/>
          <p:nvPr/>
        </p:nvSpPr>
        <p:spPr>
          <a:xfrm>
            <a:off x="580798" y="4172437"/>
            <a:ext cx="10879681" cy="2306955"/>
          </a:xfrm>
          <a:prstGeom prst="rect">
            <a:avLst/>
          </a:prstGeom>
          <a:solidFill>
            <a:srgbClr val="FFFFE4"/>
          </a:solidFill>
          <a:ln w="3175">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将所有学生的性别修改为</a:t>
            </a:r>
            <a:r>
              <a:rPr lang="zh-CN" altLang="en-US" sz="1800">
                <a:solidFill>
                  <a:srgbClr val="008000"/>
                </a:solidFill>
                <a:effectLst/>
                <a:latin typeface="Courier New" panose="02070309020205020404" pitchFamily="49" charset="0"/>
              </a:rPr>
              <a:t>女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sex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zh-CN" altLang="en-US" sz="1800">
                <a:solidFill>
                  <a:srgbClr val="808080"/>
                </a:solidFill>
                <a:effectLst/>
                <a:latin typeface="Courier New" panose="02070309020205020404" pitchFamily="49" charset="0"/>
              </a:rPr>
              <a:t>女</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将</a:t>
            </a:r>
            <a:r>
              <a:rPr lang="en-US" altLang="zh-CN" sz="1800">
                <a:solidFill>
                  <a:srgbClr val="008000"/>
                </a:solidFill>
                <a:effectLst/>
                <a:latin typeface="Courier New" panose="02070309020205020404" pitchFamily="49" charset="0"/>
              </a:rPr>
              <a:t> id </a:t>
            </a:r>
            <a:r>
              <a:rPr lang="zh-CN" altLang="en-US" sz="1800">
                <a:solidFill>
                  <a:srgbClr val="008000"/>
                </a:solidFill>
                <a:effectLst/>
                <a:latin typeface="Courier New" panose="02070309020205020404" pitchFamily="49" charset="0"/>
              </a:rPr>
              <a:t>为</a:t>
            </a:r>
            <a:r>
              <a:rPr lang="en-US" altLang="zh-CN" sz="1800">
                <a:solidFill>
                  <a:srgbClr val="008000"/>
                </a:solidFill>
                <a:effectLst/>
                <a:latin typeface="Courier New" panose="02070309020205020404" pitchFamily="49" charset="0"/>
              </a:rPr>
              <a:t> 0001 </a:t>
            </a:r>
            <a:r>
              <a:rPr lang="zh-CN" altLang="en-US" sz="1800">
                <a:solidFill>
                  <a:srgbClr val="008000"/>
                </a:solidFill>
                <a:effectLst/>
                <a:latin typeface="Courier New" panose="02070309020205020404" pitchFamily="49" charset="0"/>
              </a:rPr>
              <a:t>的学生的名字修改为</a:t>
            </a:r>
            <a:r>
              <a:rPr lang="zh-CN" altLang="en-US">
                <a:solidFill>
                  <a:srgbClr val="008000"/>
                </a:solidFill>
                <a:effectLst/>
                <a:latin typeface="Courier New" panose="02070309020205020404" pitchFamily="49" charset="0"/>
                <a:sym typeface="+mn-ea"/>
              </a:rPr>
              <a:t>小红</a:t>
            </a:r>
            <a:r>
              <a:rPr lang="zh-CN" altLang="en-US" sz="1800">
                <a:solidFill>
                  <a:srgbClr val="008000"/>
                </a:solidFill>
                <a:effectLst/>
                <a:latin typeface="Courier New" panose="02070309020205020404" pitchFamily="49" charset="0"/>
              </a:rPr>
              <a:t>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name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小红</a:t>
            </a:r>
            <a:r>
              <a:rPr lang="en-US" altLang="zh-CN" sz="1800">
                <a:solidFill>
                  <a:srgbClr val="808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0001</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a:solidFill>
                  <a:srgbClr val="008000"/>
                </a:solidFill>
                <a:effectLst/>
                <a:latin typeface="Courier New" panose="02070309020205020404" pitchFamily="49" charset="0"/>
                <a:sym typeface="+mn-ea"/>
              </a:rPr>
              <a:t>将</a:t>
            </a:r>
            <a:r>
              <a:rPr lang="en-US" altLang="zh-CN" sz="1800">
                <a:solidFill>
                  <a:srgbClr val="008000"/>
                </a:solidFill>
                <a:effectLst/>
                <a:latin typeface="Courier New" panose="02070309020205020404" pitchFamily="49" charset="0"/>
              </a:rPr>
              <a:t> id </a:t>
            </a:r>
            <a:r>
              <a:rPr lang="zh-CN" altLang="en-US" sz="1800">
                <a:solidFill>
                  <a:srgbClr val="008000"/>
                </a:solidFill>
                <a:effectLst/>
                <a:latin typeface="Courier New" panose="02070309020205020404" pitchFamily="49" charset="0"/>
              </a:rPr>
              <a:t>为</a:t>
            </a:r>
            <a:r>
              <a:rPr lang="en-US" altLang="zh-CN" sz="1800">
                <a:solidFill>
                  <a:srgbClr val="008000"/>
                </a:solidFill>
                <a:effectLst/>
                <a:latin typeface="Courier New" panose="02070309020205020404" pitchFamily="49" charset="0"/>
              </a:rPr>
              <a:t> 0002 </a:t>
            </a:r>
            <a:r>
              <a:rPr lang="zh-CN" altLang="en-US" sz="1800">
                <a:solidFill>
                  <a:srgbClr val="008000"/>
                </a:solidFill>
                <a:effectLst/>
                <a:latin typeface="Courier New" panose="02070309020205020404" pitchFamily="49" charset="0"/>
              </a:rPr>
              <a:t>的学生的名字修改为</a:t>
            </a:r>
            <a:r>
              <a:rPr lang="zh-CN" altLang="en-US">
                <a:solidFill>
                  <a:srgbClr val="008000"/>
                </a:solidFill>
                <a:effectLst/>
                <a:latin typeface="Courier New" panose="02070309020205020404" pitchFamily="49" charset="0"/>
                <a:sym typeface="+mn-ea"/>
              </a:rPr>
              <a:t>小明</a:t>
            </a:r>
            <a:r>
              <a:rPr lang="zh-CN" altLang="en-US" sz="1800">
                <a:solidFill>
                  <a:srgbClr val="008000"/>
                </a:solidFill>
                <a:effectLst/>
                <a:latin typeface="Courier New" panose="02070309020205020404" pitchFamily="49" charset="0"/>
              </a:rPr>
              <a:t>，性别修改为男</a:t>
            </a:r>
            <a:r>
              <a:rPr lang="en-US" altLang="zh-CN" sz="1800">
                <a:solidFill>
                  <a:srgbClr val="008000"/>
                </a:solidFill>
                <a:effectLst/>
                <a:latin typeface="Courier New" panose="02070309020205020404" pitchFamily="49" charset="0"/>
              </a:rPr>
              <a:t>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update</a:t>
            </a:r>
            <a:r>
              <a:rPr lang="en-US" altLang="zh-CN" sz="1800">
                <a:solidFill>
                  <a:srgbClr val="000000"/>
                </a:solidFill>
                <a:effectLst/>
                <a:latin typeface="Courier New" panose="02070309020205020404" pitchFamily="49" charset="0"/>
              </a:rPr>
              <a:t> student </a:t>
            </a:r>
            <a:r>
              <a:rPr lang="en-US" altLang="zh-CN" sz="1800" b="1">
                <a:solidFill>
                  <a:srgbClr val="0000FF"/>
                </a:solidFill>
                <a:effectLst/>
                <a:latin typeface="Courier New" panose="02070309020205020404" pitchFamily="49" charset="0"/>
              </a:rPr>
              <a:t>set</a:t>
            </a:r>
            <a:r>
              <a:rPr lang="en-US" altLang="zh-CN" sz="1800">
                <a:solidFill>
                  <a:srgbClr val="000000"/>
                </a:solidFill>
                <a:effectLst/>
                <a:latin typeface="Courier New" panose="02070309020205020404" pitchFamily="49" charset="0"/>
              </a:rPr>
              <a:t> 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808080"/>
                </a:solidFill>
                <a:effectLst/>
                <a:latin typeface="Courier New" panose="02070309020205020404" pitchFamily="49" charset="0"/>
              </a:rPr>
              <a:t>'</a:t>
            </a:r>
            <a:r>
              <a:rPr lang="zh-CN" altLang="en-US" sz="1800">
                <a:solidFill>
                  <a:srgbClr val="808080"/>
                </a:solidFill>
                <a:effectLst/>
                <a:latin typeface="Courier New" panose="02070309020205020404" pitchFamily="49" charset="0"/>
              </a:rPr>
              <a:t>小明</a:t>
            </a:r>
            <a:r>
              <a:rPr lang="en-US" altLang="zh-CN" sz="1800">
                <a:solidFill>
                  <a:srgbClr val="808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sex</a:t>
            </a:r>
            <a:r>
              <a:rPr lang="en-US" altLang="zh-CN" sz="1800" b="1">
                <a:solidFill>
                  <a:srgbClr val="000080"/>
                </a:solidFill>
                <a:effectLst/>
                <a:latin typeface="Courier New" panose="02070309020205020404" pitchFamily="49" charset="0"/>
              </a:rPr>
              <a:t>=</a:t>
            </a:r>
            <a:r>
              <a:rPr lang="en-US" altLang="zh-CN">
                <a:solidFill>
                  <a:srgbClr val="808080"/>
                </a:solidFill>
                <a:effectLst/>
                <a:latin typeface="Courier New" panose="02070309020205020404" pitchFamily="49" charset="0"/>
                <a:sym typeface="+mn-ea"/>
              </a:rPr>
              <a:t>'</a:t>
            </a:r>
            <a:r>
              <a:rPr lang="zh-CN" altLang="en-US">
                <a:solidFill>
                  <a:srgbClr val="808080"/>
                </a:solidFill>
                <a:effectLst/>
                <a:latin typeface="Courier New" panose="02070309020205020404" pitchFamily="49" charset="0"/>
                <a:sym typeface="+mn-ea"/>
              </a:rPr>
              <a:t>男</a:t>
            </a:r>
            <a:r>
              <a:rPr lang="en-US" altLang="zh-CN">
                <a:solidFill>
                  <a:srgbClr val="808080"/>
                </a:solidFill>
                <a:effectLst/>
                <a:latin typeface="Courier New" panose="02070309020205020404" pitchFamily="49" charset="0"/>
                <a:sym typeface="+mn-ea"/>
              </a:rPr>
              <a:t>' </a:t>
            </a:r>
            <a:r>
              <a:rPr lang="en-US" altLang="zh-CN" sz="1800" b="1">
                <a:solidFill>
                  <a:srgbClr val="0000FF"/>
                </a:solidFill>
                <a:effectLst/>
                <a:latin typeface="Courier New" panose="02070309020205020404" pitchFamily="49" charset="0"/>
              </a:rPr>
              <a:t>where</a:t>
            </a:r>
            <a:r>
              <a:rPr lang="en-US" altLang="zh-CN" sz="1800">
                <a:solidFill>
                  <a:srgbClr val="000000"/>
                </a:solidFill>
                <a:effectLst/>
                <a:latin typeface="Courier New" panose="02070309020205020404" pitchFamily="49" charset="0"/>
              </a:rPr>
              <a:t> id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FF8000"/>
                </a:solidFill>
                <a:effectLst/>
                <a:latin typeface="Courier New" panose="02070309020205020404" pitchFamily="49" charset="0"/>
              </a:rPr>
              <a:t>0002</a:t>
            </a:r>
            <a:endParaRPr lang="en-US" altLang="zh-CN" sz="1800">
              <a:solidFill>
                <a:srgbClr val="000000"/>
              </a:solidFill>
              <a:effectLst/>
              <a:latin typeface="Courier New" panose="02070309020205020404" pitchFamily="49" charset="0"/>
            </a:endParaRPr>
          </a:p>
        </p:txBody>
      </p:sp>
      <p:sp>
        <p:nvSpPr>
          <p:cNvPr id="8" name="文本框 7"/>
          <p:cNvSpPr txBox="1"/>
          <p:nvPr/>
        </p:nvSpPr>
        <p:spPr>
          <a:xfrm>
            <a:off x="580798" y="1644434"/>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语法格式：</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 name="文本框 9"/>
          <p:cNvSpPr txBox="1"/>
          <p:nvPr/>
        </p:nvSpPr>
        <p:spPr>
          <a:xfrm>
            <a:off x="580798" y="3731126"/>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例子：</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0" y="2150412"/>
            <a:ext cx="10900322" cy="1115741"/>
          </a:xfrm>
          <a:solidFill>
            <a:srgbClr val="FFFFE4"/>
          </a:solidFill>
          <a:ln w="3175">
            <a:solidFill>
              <a:schemeClr val="tx1"/>
            </a:solidFill>
          </a:ln>
        </p:spPr>
        <p:txBody>
          <a:bodyPr/>
          <a:lstStyle/>
          <a:p>
            <a:pPr marL="0" indent="0">
              <a:buNone/>
            </a:pP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条件</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endParaRPr>
          </a:p>
          <a:p>
            <a:pPr marL="0" indent="0">
              <a:buNone/>
            </a:pP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表名</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或者</a:t>
            </a:r>
            <a:r>
              <a:rPr lang="zh-CN" altLang="zh-CN" sz="1800" kern="0">
                <a:solidFill>
                  <a:srgbClr val="000000"/>
                </a:solidFill>
                <a:effectLst/>
                <a:latin typeface="等线" panose="02010600030101010101" pitchFamily="2" charset="-122"/>
                <a:ea typeface="Courier New" panose="02070309020205020404" pitchFamily="49" charset="0"/>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表名</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pPr marL="0" indent="0">
              <a:buNone/>
            </a:pP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3" name="标题 2"/>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kumimoji="1" lang="zh-CN" altLang="en-US" dirty="0"/>
          </a:p>
        </p:txBody>
      </p:sp>
      <p:sp>
        <p:nvSpPr>
          <p:cNvPr id="4" name="文本占位符 3"/>
          <p:cNvSpPr>
            <a:spLocks noGrp="1"/>
          </p:cNvSpPr>
          <p:nvPr>
            <p:ph type="body" sz="quarter" idx="10"/>
          </p:nvPr>
        </p:nvSpPr>
        <p:spPr/>
        <p:txBody>
          <a:bodyPr/>
          <a:lstStyle/>
          <a:p>
            <a:r>
              <a:rPr kumimoji="1" lang="en-US" altLang="zh-CN"/>
              <a:t>3</a:t>
            </a:r>
            <a:r>
              <a:rPr kumimoji="1" lang="zh-CN" altLang="en-US"/>
              <a:t>、数据删除</a:t>
            </a:r>
            <a:endParaRPr kumimoji="1" lang="zh-CN" altLang="en-US" dirty="0"/>
          </a:p>
        </p:txBody>
      </p:sp>
      <p:sp>
        <p:nvSpPr>
          <p:cNvPr id="6" name="文本框 5"/>
          <p:cNvSpPr txBox="1"/>
          <p:nvPr/>
        </p:nvSpPr>
        <p:spPr>
          <a:xfrm>
            <a:off x="731521" y="3896458"/>
            <a:ext cx="10879681" cy="2030095"/>
          </a:xfrm>
          <a:prstGeom prst="rect">
            <a:avLst/>
          </a:prstGeom>
          <a:solidFill>
            <a:srgbClr val="FFFFE4"/>
          </a:solidFill>
          <a:ln w="3175">
            <a:solidFill>
              <a:schemeClr val="tx1"/>
            </a:solidFill>
          </a:ln>
        </p:spPr>
        <p:txBody>
          <a:bodyPr wrap="square">
            <a:spAutoFit/>
          </a:bodyPr>
          <a:lstStyle/>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-- 1.</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删除</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id</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为</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0001</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的学生数据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where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id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0001</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-- 2.</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删除表所有数据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delete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from</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-- 3.</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清空表数据</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truncate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student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p:cNvSpPr txBox="1"/>
          <p:nvPr/>
        </p:nvSpPr>
        <p:spPr>
          <a:xfrm>
            <a:off x="580798" y="1575070"/>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语法格式：</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 name="文本框 9"/>
          <p:cNvSpPr txBox="1"/>
          <p:nvPr/>
        </p:nvSpPr>
        <p:spPr>
          <a:xfrm>
            <a:off x="580798" y="3472163"/>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例子：</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580798" y="6065754"/>
            <a:ext cx="11277219" cy="646331"/>
          </a:xfrm>
          <a:prstGeom prst="rect">
            <a:avLst/>
          </a:prstGeom>
          <a:noFill/>
        </p:spPr>
        <p:txBody>
          <a:bodyPr wrap="square">
            <a:spAutoFit/>
          </a:bodyPr>
          <a:lstStyle/>
          <a:p>
            <a:r>
              <a:rPr lang="zh-CN" altLang="en-US">
                <a:highlight>
                  <a:srgbClr val="FFFF00"/>
                </a:highlight>
              </a:rPr>
              <a:t>注意：</a:t>
            </a:r>
            <a:r>
              <a:rPr lang="en-US" altLang="zh-CN">
                <a:highlight>
                  <a:srgbClr val="FFFF00"/>
                </a:highlight>
              </a:rPr>
              <a:t>delete</a:t>
            </a:r>
            <a:r>
              <a:rPr lang="zh-CN" altLang="en-US">
                <a:highlight>
                  <a:srgbClr val="FFFF00"/>
                </a:highlight>
              </a:rPr>
              <a:t>和</a:t>
            </a:r>
            <a:r>
              <a:rPr lang="en-US" altLang="zh-CN">
                <a:highlight>
                  <a:srgbClr val="FFFF00"/>
                </a:highlight>
              </a:rPr>
              <a:t>truncate</a:t>
            </a:r>
            <a:r>
              <a:rPr lang="zh-CN" altLang="en-US">
                <a:highlight>
                  <a:srgbClr val="FFFF00"/>
                </a:highlight>
              </a:rPr>
              <a:t>原理不同，</a:t>
            </a:r>
            <a:r>
              <a:rPr lang="en-US" altLang="zh-CN">
                <a:highlight>
                  <a:srgbClr val="FFFF00"/>
                </a:highlight>
              </a:rPr>
              <a:t>delete</a:t>
            </a:r>
            <a:r>
              <a:rPr lang="zh-CN" altLang="en-US">
                <a:highlight>
                  <a:srgbClr val="FFFF00"/>
                </a:highlight>
              </a:rPr>
              <a:t>只删除内容，而</a:t>
            </a:r>
            <a:r>
              <a:rPr lang="en-US" altLang="zh-CN">
                <a:highlight>
                  <a:srgbClr val="FFFF00"/>
                </a:highlight>
              </a:rPr>
              <a:t>truncate</a:t>
            </a:r>
            <a:r>
              <a:rPr lang="zh-CN" altLang="en-US">
                <a:highlight>
                  <a:srgbClr val="FFFF00"/>
                </a:highlight>
              </a:rPr>
              <a:t>类似于</a:t>
            </a:r>
            <a:r>
              <a:rPr lang="en-US" altLang="zh-CN">
                <a:highlight>
                  <a:srgbClr val="FFFF00"/>
                </a:highlight>
              </a:rPr>
              <a:t>drop table</a:t>
            </a:r>
            <a:r>
              <a:rPr lang="zh-CN" altLang="en-US">
                <a:highlight>
                  <a:srgbClr val="FFFF00"/>
                </a:highlight>
              </a:rPr>
              <a:t> ，可以理解为是将整个表删除，然后再创建该表；</a:t>
            </a:r>
            <a:endParaRPr lang="zh-CN" altLang="en-US">
              <a:highlight>
                <a:srgbClr val="FFFF00"/>
              </a:highligh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标题 2"/>
          <p:cNvSpPr txBox="1"/>
          <p:nvPr/>
        </p:nvSpPr>
        <p:spPr>
          <a:xfrm>
            <a:off x="721200" y="768696"/>
            <a:ext cx="8771021" cy="517190"/>
          </a:xfrm>
          <a:prstGeom prst="rect">
            <a:avLst/>
          </a:prstGeom>
        </p:spPr>
        <p:txBody>
          <a:bodyPr anchor="ctr" anchorCtr="0"/>
          <a:lstStyle>
            <a:lvl1pPr algn="l" rtl="0" eaLnBrk="0" fontAlgn="base" hangingPunct="0">
              <a:spcBef>
                <a:spcPct val="0"/>
              </a:spcBef>
              <a:spcAft>
                <a:spcPct val="0"/>
              </a:spcAft>
              <a:defRPr lang="zh-CN" altLang="en-US" sz="2000" b="0" i="0" kern="1200" dirty="0">
                <a:solidFill>
                  <a:srgbClr val="AD2A26"/>
                </a:solidFill>
                <a:latin typeface="Alibaba PuHuiTi Medium" pitchFamily="18" charset="-122"/>
                <a:ea typeface="Alibaba PuHuiTi Medium" pitchFamily="18" charset="-122"/>
                <a:cs typeface="Alibaba PuHuiTi Medium" pitchFamily="18" charset="-122"/>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600" algn="l" rtl="0" fontAlgn="base">
              <a:spcBef>
                <a:spcPct val="0"/>
              </a:spcBef>
              <a:spcAft>
                <a:spcPct val="0"/>
              </a:spcAft>
              <a:defRPr sz="3200" b="1">
                <a:solidFill>
                  <a:schemeClr val="tx1"/>
                </a:solidFill>
                <a:latin typeface="黑体" pitchFamily="49" charset="-122"/>
                <a:ea typeface="黑体" pitchFamily="49" charset="-122"/>
              </a:defRPr>
            </a:lvl6pPr>
            <a:lvl7pPr marL="1219200" algn="l" rtl="0" fontAlgn="base">
              <a:spcBef>
                <a:spcPct val="0"/>
              </a:spcBef>
              <a:spcAft>
                <a:spcPct val="0"/>
              </a:spcAft>
              <a:defRPr sz="3200" b="1">
                <a:solidFill>
                  <a:schemeClr val="tx1"/>
                </a:solidFill>
                <a:latin typeface="黑体" pitchFamily="49" charset="-122"/>
                <a:ea typeface="黑体" pitchFamily="49" charset="-122"/>
              </a:defRPr>
            </a:lvl7pPr>
            <a:lvl8pPr marL="1828800" algn="l" rtl="0" fontAlgn="base">
              <a:spcBef>
                <a:spcPct val="0"/>
              </a:spcBef>
              <a:spcAft>
                <a:spcPct val="0"/>
              </a:spcAft>
              <a:defRPr sz="3200" b="1">
                <a:solidFill>
                  <a:schemeClr val="tx1"/>
                </a:solidFill>
                <a:latin typeface="黑体" pitchFamily="49" charset="-122"/>
                <a:ea typeface="黑体" pitchFamily="49" charset="-122"/>
              </a:defRPr>
            </a:lvl8pPr>
            <a:lvl9pPr marL="2438400" algn="l" rtl="0" fontAlgn="base">
              <a:spcBef>
                <a:spcPct val="0"/>
              </a:spcBef>
              <a:spcAft>
                <a:spcPct val="0"/>
              </a:spcAft>
              <a:defRPr sz="3200" b="1">
                <a:solidFill>
                  <a:schemeClr val="tx1"/>
                </a:solidFill>
                <a:latin typeface="黑体" pitchFamily="49" charset="-122"/>
                <a:ea typeface="黑体" pitchFamily="49"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1" lang="en-US" altLang="zh-CN"/>
              <a:t>SQL</a:t>
            </a:r>
            <a:r>
              <a:rPr kumimoji="1" lang="zh-CN" altLang="en-US"/>
              <a:t>语言基础</a:t>
            </a:r>
            <a:endParaRPr kumimoji="0" lang="zh-CN" altLang="en-US" sz="2000" b="0" i="0" u="none" strike="noStrike" kern="1200" cap="none" spc="0" normalizeH="0" baseline="0" noProof="0" dirty="0">
              <a:ln>
                <a:noFill/>
              </a:ln>
              <a:solidFill>
                <a:srgbClr val="AD2A26"/>
              </a:solidFill>
              <a:effectLst/>
              <a:uLnTx/>
              <a:uFillTx/>
              <a:ea typeface="Alibaba PuHuiTi Medium" pitchFamily="18" charset="-122"/>
            </a:endParaRPr>
          </a:p>
        </p:txBody>
      </p:sp>
      <p:sp>
        <p:nvSpPr>
          <p:cNvPr id="6" name="文本框 5"/>
          <p:cNvSpPr txBox="1"/>
          <p:nvPr/>
        </p:nvSpPr>
        <p:spPr>
          <a:xfrm>
            <a:off x="867425" y="1305680"/>
            <a:ext cx="8478570" cy="369332"/>
          </a:xfrm>
          <a:prstGeom prst="rect">
            <a:avLst/>
          </a:prstGeom>
          <a:noFill/>
        </p:spPr>
        <p:txBody>
          <a:bodyPr wrap="square">
            <a:spAutoFit/>
          </a:body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语法特点</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932216" y="1999381"/>
            <a:ext cx="9994078" cy="1323439"/>
          </a:xfrm>
          <a:prstGeom prst="rect">
            <a:avLst/>
          </a:prstGeom>
          <a:noFill/>
        </p:spPr>
        <p:txBody>
          <a:bodyPr wrap="square">
            <a:spAutoFit/>
          </a:bodyPr>
          <a:lstStyle/>
          <a:p>
            <a:pPr algn="l">
              <a:buFont typeface="Arial" panose="020B0604020202020204" pitchFamily="34" charset="0"/>
              <a:buChar char="•"/>
            </a:pPr>
            <a:r>
              <a:rPr lang="en-US" altLang="zh-CN" sz="1600" b="0" i="0">
                <a:solidFill>
                  <a:srgbClr val="000000"/>
                </a:solidFill>
                <a:effectLst/>
                <a:latin typeface="微软雅黑" pitchFamily="34" charset="-122"/>
                <a:ea typeface="微软雅黑" pitchFamily="34" charset="-122"/>
              </a:rPr>
              <a:t>SQL </a:t>
            </a:r>
            <a:r>
              <a:rPr lang="zh-CN" altLang="en-US" sz="1600" b="0" i="0">
                <a:solidFill>
                  <a:srgbClr val="000000"/>
                </a:solidFill>
                <a:effectLst/>
                <a:latin typeface="微软雅黑" pitchFamily="34" charset="-122"/>
                <a:ea typeface="微软雅黑" pitchFamily="34" charset="-122"/>
              </a:rPr>
              <a:t>对关键字的大小写不敏感</a:t>
            </a:r>
            <a:endParaRPr lang="en-US" altLang="zh-CN" sz="1600" b="0" i="0">
              <a:solidFill>
                <a:srgbClr val="000000"/>
              </a:solidFill>
              <a:effectLst/>
              <a:latin typeface="微软雅黑" pitchFamily="34" charset="-122"/>
              <a:ea typeface="微软雅黑" pitchFamily="34" charset="-122"/>
            </a:endParaRPr>
          </a:p>
          <a:p>
            <a:pPr algn="l">
              <a:buFont typeface="Arial" panose="020B0604020202020204" pitchFamily="34" charset="0"/>
              <a:buChar char="•"/>
            </a:pPr>
            <a:endParaRPr lang="zh-CN" altLang="en-US" sz="1600" b="0" i="0">
              <a:solidFill>
                <a:srgbClr val="000000"/>
              </a:solidFill>
              <a:effectLst/>
              <a:latin typeface="微软雅黑" pitchFamily="34" charset="-122"/>
              <a:ea typeface="微软雅黑" pitchFamily="34" charset="-122"/>
            </a:endParaRPr>
          </a:p>
          <a:p>
            <a:pPr algn="l">
              <a:buFont typeface="Arial" panose="020B0604020202020204" pitchFamily="34" charset="0"/>
              <a:buChar char="•"/>
            </a:pPr>
            <a:r>
              <a:rPr lang="en-US" altLang="zh-CN" sz="1600" b="0" i="0">
                <a:solidFill>
                  <a:srgbClr val="000000"/>
                </a:solidFill>
                <a:effectLst/>
                <a:latin typeface="微软雅黑" pitchFamily="34" charset="-122"/>
                <a:ea typeface="微软雅黑" pitchFamily="34" charset="-122"/>
              </a:rPr>
              <a:t>SQL</a:t>
            </a:r>
            <a:r>
              <a:rPr lang="zh-CN" altLang="en-US" sz="1600" b="0" i="0">
                <a:solidFill>
                  <a:srgbClr val="000000"/>
                </a:solidFill>
                <a:effectLst/>
                <a:latin typeface="微软雅黑" pitchFamily="34" charset="-122"/>
                <a:ea typeface="微软雅黑" pitchFamily="34" charset="-122"/>
              </a:rPr>
              <a:t>语句可以以单行或者多行书写，以分行结束</a:t>
            </a:r>
            <a:endParaRPr lang="en-US" altLang="zh-CN" sz="1600" b="0" i="0">
              <a:solidFill>
                <a:srgbClr val="000000"/>
              </a:solidFill>
              <a:effectLst/>
              <a:latin typeface="微软雅黑" pitchFamily="34" charset="-122"/>
              <a:ea typeface="微软雅黑" pitchFamily="34" charset="-122"/>
            </a:endParaRPr>
          </a:p>
          <a:p>
            <a:pPr algn="l">
              <a:buFont typeface="Arial" panose="020B0604020202020204" pitchFamily="34" charset="0"/>
              <a:buChar char="•"/>
            </a:pPr>
            <a:endParaRPr lang="zh-CN" altLang="en-US" sz="1600" b="0" i="0">
              <a:solidFill>
                <a:srgbClr val="000000"/>
              </a:solidFill>
              <a:effectLst/>
              <a:latin typeface="微软雅黑" pitchFamily="34" charset="-122"/>
              <a:ea typeface="微软雅黑" pitchFamily="34" charset="-122"/>
            </a:endParaRPr>
          </a:p>
          <a:p>
            <a:pPr algn="l">
              <a:buFont typeface="Arial" panose="020B0604020202020204" pitchFamily="34" charset="0"/>
              <a:buChar char="•"/>
            </a:pPr>
            <a:r>
              <a:rPr lang="en-US" altLang="zh-CN" sz="1600" b="0" i="0">
                <a:solidFill>
                  <a:srgbClr val="000000"/>
                </a:solidFill>
                <a:effectLst/>
                <a:latin typeface="微软雅黑" pitchFamily="34" charset="-122"/>
                <a:ea typeface="微软雅黑" pitchFamily="34" charset="-122"/>
              </a:rPr>
              <a:t>SQL</a:t>
            </a:r>
            <a:r>
              <a:rPr lang="zh-CN" altLang="en-US" sz="1600" b="0" i="0">
                <a:solidFill>
                  <a:srgbClr val="000000"/>
                </a:solidFill>
                <a:effectLst/>
                <a:latin typeface="微软雅黑" pitchFamily="34" charset="-122"/>
                <a:ea typeface="微软雅黑" pitchFamily="34" charset="-122"/>
              </a:rPr>
              <a:t>的注释：</a:t>
            </a:r>
            <a:endParaRPr lang="zh-CN" altLang="en-US" sz="1600" b="0" i="0">
              <a:solidFill>
                <a:srgbClr val="000000"/>
              </a:solidFill>
              <a:effectLst/>
              <a:latin typeface="微软雅黑" pitchFamily="34" charset="-122"/>
              <a:ea typeface="微软雅黑" pitchFamily="34" charset="-122"/>
            </a:endParaRPr>
          </a:p>
        </p:txBody>
      </p:sp>
      <p:pic>
        <p:nvPicPr>
          <p:cNvPr id="3" name="图片 2"/>
          <p:cNvPicPr>
            <a:picLocks noChangeAspect="1"/>
          </p:cNvPicPr>
          <p:nvPr/>
        </p:nvPicPr>
        <p:blipFill>
          <a:blip r:embed="rId1"/>
          <a:stretch>
            <a:fillRect/>
          </a:stretch>
        </p:blipFill>
        <p:spPr>
          <a:xfrm>
            <a:off x="1090064" y="3647189"/>
            <a:ext cx="4428445" cy="2075088"/>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kumimoji="1" lang="en-US" altLang="zh-CN"/>
              <a:t>MySQL</a:t>
            </a:r>
            <a:r>
              <a:rPr kumimoji="1" lang="zh-CN" altLang="en-US"/>
              <a:t>数据库基本操作</a:t>
            </a:r>
            <a:r>
              <a:rPr kumimoji="1" lang="en-US" altLang="zh-CN"/>
              <a:t>-DML</a:t>
            </a:r>
            <a:endParaRPr lang="zh-CN" altLang="en-US" dirty="0"/>
          </a:p>
        </p:txBody>
      </p:sp>
      <p:sp>
        <p:nvSpPr>
          <p:cNvPr id="3" name="文本占位符 2"/>
          <p:cNvSpPr>
            <a:spLocks noGrp="1"/>
          </p:cNvSpPr>
          <p:nvPr>
            <p:ph type="body" sz="quarter" idx="10"/>
          </p:nvPr>
        </p:nvSpPr>
        <p:spPr/>
        <p:txBody>
          <a:bodyPr/>
          <a:lstStyle/>
          <a:p>
            <a:endParaRPr lang="zh-CN" altLang="en-US"/>
          </a:p>
        </p:txBody>
      </p:sp>
      <p:pic>
        <p:nvPicPr>
          <p:cNvPr id="7" name="图片 6"/>
          <p:cNvPicPr>
            <a:picLocks noChangeAspect="1"/>
          </p:cNvPicPr>
          <p:nvPr/>
        </p:nvPicPr>
        <p:blipFill>
          <a:blip r:embed="rId1"/>
          <a:stretch>
            <a:fillRect/>
          </a:stretch>
        </p:blipFill>
        <p:spPr>
          <a:xfrm>
            <a:off x="466927" y="883920"/>
            <a:ext cx="11462425" cy="5620997"/>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a:t>MySQL</a:t>
            </a:r>
            <a:r>
              <a:rPr kumimoji="1" lang="zh-CN" altLang="en-US"/>
              <a:t>约束</a:t>
            </a:r>
            <a:br>
              <a:rPr kumimoji="1" lang="en-US" altLang="zh-CN"/>
            </a:br>
            <a:endParaRPr kumimoji="1" lang="zh-CN" altLang="en-US"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panose="020B0400000000000000" charset="-122"/>
              </a:rPr>
              <a:t>概念</a:t>
            </a:r>
            <a:endParaRPr lang="zh-CN" altLang="en-US" b="1" i="0">
              <a:solidFill>
                <a:schemeClr val="accent5"/>
              </a:solidFill>
              <a:effectLst/>
              <a:latin typeface="PingFang SC" panose="020B0400000000000000" charset="-122"/>
            </a:endParaRPr>
          </a:p>
        </p:txBody>
      </p:sp>
      <p:sp>
        <p:nvSpPr>
          <p:cNvPr id="8" name="文本框 7"/>
          <p:cNvSpPr txBox="1"/>
          <p:nvPr/>
        </p:nvSpPr>
        <p:spPr>
          <a:xfrm>
            <a:off x="950449" y="1613986"/>
            <a:ext cx="6094378" cy="83099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约束英文：</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constraint</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约束实际上就是表中数据的限制条件</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0" name="文本框 9"/>
          <p:cNvSpPr txBox="1"/>
          <p:nvPr/>
        </p:nvSpPr>
        <p:spPr>
          <a:xfrm>
            <a:off x="1115818" y="3136612"/>
            <a:ext cx="9711066"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表在设计的时候加入约束的目的就是为了保证表中的记录完整性和有效性，比如用户表有些列的值（手机号）不能为空，有些列的值（身份证号）不能重复。</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9" name="文本框 8"/>
          <p:cNvSpPr txBox="1"/>
          <p:nvPr/>
        </p:nvSpPr>
        <p:spPr>
          <a:xfrm>
            <a:off x="1115818" y="4348259"/>
            <a:ext cx="11277219"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主键约束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(primary key) PK</a:t>
            </a:r>
            <a:endParaRPr kumimoji="0" lang="en-US" altLang="zh-CN" sz="1600" b="0" i="0" u="none" strike="noStrike" kern="1200" cap="none" spc="0" normalizeH="0" baseline="0" noProof="0">
              <a:ln>
                <a:noFill/>
              </a:ln>
              <a:solidFill>
                <a:srgbClr val="FF000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自增长约束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(auto_increment)</a:t>
            </a:r>
            <a:endParaRPr kumimoji="0" lang="en-US" altLang="zh-CN" sz="1600" b="0" i="0" u="none" strike="noStrike" kern="1200" cap="none" spc="0" normalizeH="0" baseline="0" noProof="0">
              <a:ln>
                <a:noFill/>
              </a:ln>
              <a:solidFill>
                <a:srgbClr val="FF000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非空约束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(not null)</a:t>
            </a:r>
            <a:endParaRPr kumimoji="0" lang="en-US" altLang="zh-CN" sz="1600" b="0" i="0" u="none" strike="noStrike" kern="1200" cap="none" spc="0" normalizeH="0" baseline="0" noProof="0">
              <a:ln>
                <a:noFill/>
              </a:ln>
              <a:solidFill>
                <a:srgbClr val="FF000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唯一性约束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(unique)</a:t>
            </a:r>
            <a:endParaRPr kumimoji="0" lang="en-US" altLang="zh-CN" sz="1600" b="0" i="0" u="none" strike="noStrike" kern="1200" cap="none" spc="0" normalizeH="0" baseline="0" noProof="0">
              <a:ln>
                <a:noFill/>
              </a:ln>
              <a:solidFill>
                <a:srgbClr val="FF000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默认约束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(default)</a:t>
            </a:r>
            <a:endParaRPr kumimoji="0" lang="en-US" altLang="zh-CN" sz="1600" b="0" i="0" u="none" strike="noStrike" kern="1200" cap="none" spc="0" normalizeH="0" baseline="0" noProof="0">
              <a:ln>
                <a:noFill/>
              </a:ln>
              <a:solidFill>
                <a:srgbClr val="FF000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lang="zh-CN" altLang="en-US" sz="1600">
                <a:solidFill>
                  <a:srgbClr val="FF0000"/>
                </a:solidFill>
                <a:latin typeface="Calibri"/>
                <a:ea typeface="Alibaba PuHuiTi B"/>
              </a:rPr>
              <a:t>零填充约束</a:t>
            </a:r>
            <a:r>
              <a:rPr lang="en-US" altLang="zh-CN" sz="1600">
                <a:solidFill>
                  <a:srgbClr val="FF0000"/>
                </a:solidFill>
                <a:latin typeface="Calibri"/>
                <a:ea typeface="Alibaba PuHuiTi B"/>
              </a:rPr>
              <a:t>(zerofill)</a:t>
            </a:r>
            <a:endParaRPr kumimoji="0" lang="en-US" altLang="zh-CN" sz="1600" b="0" i="0" u="none" strike="noStrike" kern="1200" cap="none" spc="0" normalizeH="0" baseline="0" noProof="0">
              <a:ln>
                <a:noFill/>
              </a:ln>
              <a:solidFill>
                <a:srgbClr val="FF0000"/>
              </a:solidFill>
              <a:effectLst/>
              <a:uLnTx/>
              <a:uFillTx/>
              <a:latin typeface="Calibri"/>
              <a:ea typeface="Alibaba PuHuiTi B"/>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600" b="0" i="0" u="none" strike="noStrike" kern="1200" cap="none" spc="0" normalizeH="0" baseline="0" noProof="0">
                <a:ln>
                  <a:noFill/>
                </a:ln>
                <a:solidFill>
                  <a:srgbClr val="FF0000"/>
                </a:solidFill>
                <a:effectLst/>
                <a:uLnTx/>
                <a:uFillTx/>
                <a:latin typeface="Calibri"/>
                <a:ea typeface="Alibaba PuHuiTi B"/>
                <a:cs typeface="+mn-cs"/>
              </a:rPr>
              <a:t>外键约束</a:t>
            </a:r>
            <a:r>
              <a:rPr kumimoji="0" lang="en-US" altLang="zh-CN" sz="1600" b="0" i="0" u="none" strike="noStrike" kern="1200" cap="none" spc="0" normalizeH="0" baseline="0" noProof="0">
                <a:ln>
                  <a:noFill/>
                </a:ln>
                <a:solidFill>
                  <a:srgbClr val="FF0000"/>
                </a:solidFill>
                <a:effectLst/>
                <a:uLnTx/>
                <a:uFillTx/>
                <a:latin typeface="Calibri"/>
                <a:ea typeface="Alibaba PuHuiTi B"/>
                <a:cs typeface="+mn-cs"/>
              </a:rPr>
              <a:t>(foreign key) FK</a:t>
            </a:r>
            <a:endParaRPr kumimoji="0" lang="zh-CN" altLang="en-US" sz="1600" b="0" i="0" u="none" strike="noStrike" kern="1200" cap="none" spc="0" normalizeH="0" baseline="0" noProof="0">
              <a:ln>
                <a:noFill/>
              </a:ln>
              <a:solidFill>
                <a:srgbClr val="FF0000"/>
              </a:solidFill>
              <a:effectLst/>
              <a:uLnTx/>
              <a:uFillTx/>
              <a:latin typeface="Calibri"/>
              <a:ea typeface="Alibaba PuHuiTi B"/>
              <a:cs typeface="+mn-cs"/>
            </a:endParaRPr>
          </a:p>
        </p:txBody>
      </p:sp>
      <p:sp>
        <p:nvSpPr>
          <p:cNvPr id="11" name="文本占位符 3"/>
          <p:cNvSpPr txBox="1"/>
          <p:nvPr/>
        </p:nvSpPr>
        <p:spPr>
          <a:xfrm>
            <a:off x="844604" y="2529500"/>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dirty="0">
                <a:ln>
                  <a:noFill/>
                </a:ln>
                <a:solidFill>
                  <a:srgbClr val="4BACC6"/>
                </a:solidFill>
                <a:effectLst/>
                <a:uLnTx/>
                <a:uFillTx/>
                <a:latin typeface="PingFang SC" panose="020B0400000000000000" charset="-122"/>
                <a:ea typeface="阿里巴巴普惠体" panose="00020600040101010101" pitchFamily="18" charset="-122"/>
              </a:rPr>
              <a:t>作用</a:t>
            </a:r>
            <a:endParaRPr kumimoji="0" lang="zh-CN" altLang="en-US" sz="1800" b="1" i="0" u="none" strike="noStrike" kern="1200" cap="none" spc="0" normalizeH="0" baseline="0" noProof="0" dirty="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占位符 3"/>
          <p:cNvSpPr txBox="1"/>
          <p:nvPr/>
        </p:nvSpPr>
        <p:spPr>
          <a:xfrm>
            <a:off x="844604" y="37332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dirty="0">
                <a:ln>
                  <a:noFill/>
                </a:ln>
                <a:solidFill>
                  <a:srgbClr val="4BACC6"/>
                </a:solidFill>
                <a:effectLst/>
                <a:uLnTx/>
                <a:uFillTx/>
                <a:latin typeface="PingFang SC" panose="020B0400000000000000" charset="-122"/>
                <a:ea typeface="阿里巴巴普惠体" panose="00020600040101010101" pitchFamily="18" charset="-122"/>
              </a:rPr>
              <a:t>分类</a:t>
            </a:r>
            <a:endParaRPr kumimoji="0" lang="zh-CN" altLang="en-US" sz="1800" b="1" i="0" u="none" strike="noStrike" kern="1200" cap="none" spc="0" normalizeH="0" baseline="0" noProof="0" dirty="0">
              <a:ln>
                <a:noFill/>
              </a:ln>
              <a:solidFill>
                <a:srgbClr val="4BACC6"/>
              </a:solidFill>
              <a:effectLst/>
              <a:uLnTx/>
              <a:uFillTx/>
              <a:latin typeface="PingFang SC" panose="020B0400000000000000" charset="-122"/>
              <a:ea typeface="阿里巴巴普惠体" panose="00020600040101010101" pitchFamily="18"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panose="020B0400000000000000" charset="-122"/>
              </a:rPr>
              <a:t>概念</a:t>
            </a:r>
            <a:endParaRPr lang="zh-CN" altLang="en-US" b="1" i="0">
              <a:solidFill>
                <a:schemeClr val="accent5"/>
              </a:solidFill>
              <a:effectLst/>
              <a:latin typeface="PingFang SC" panose="020B0400000000000000" charset="-122"/>
            </a:endParaRPr>
          </a:p>
        </p:txBody>
      </p:sp>
      <p:sp>
        <p:nvSpPr>
          <p:cNvPr id="8" name="文本框 7"/>
          <p:cNvSpPr txBox="1"/>
          <p:nvPr/>
        </p:nvSpPr>
        <p:spPr>
          <a:xfrm>
            <a:off x="1230146" y="1457271"/>
            <a:ext cx="10749598" cy="230832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主键约束是一个列或者多个列的组合，</a:t>
            </a:r>
            <a:r>
              <a:rPr lang="zh-CN" altLang="en-US" sz="1600">
                <a:solidFill>
                  <a:prstClr val="black"/>
                </a:solidFill>
                <a:highlight>
                  <a:srgbClr val="FFFF00"/>
                </a:highlight>
                <a:latin typeface="Calibri"/>
                <a:ea typeface="Alibaba PuHuiTi B"/>
              </a:rPr>
              <a:t>其值能唯一地标识表中的每一行</a:t>
            </a:r>
            <a:r>
              <a:rPr lang="en-US" altLang="zh-CN" sz="1600">
                <a:solidFill>
                  <a:prstClr val="black"/>
                </a:solidFill>
                <a:highlight>
                  <a:srgbClr val="FFFF00"/>
                </a:highlight>
                <a:latin typeface="Calibri"/>
                <a:ea typeface="Alibaba PuHuiTi B"/>
              </a:rPr>
              <a:t>,</a:t>
            </a:r>
            <a:r>
              <a:rPr lang="zh-CN" altLang="en-US" sz="1600">
                <a:solidFill>
                  <a:prstClr val="black"/>
                </a:solidFill>
                <a:highlight>
                  <a:srgbClr val="FFFF00"/>
                </a:highlight>
                <a:latin typeface="Calibri"/>
                <a:ea typeface="Alibaba PuHuiTi B"/>
              </a:rPr>
              <a:t>方便在</a:t>
            </a:r>
            <a:r>
              <a:rPr lang="en-US" altLang="zh-CN" sz="1600">
                <a:solidFill>
                  <a:prstClr val="black"/>
                </a:solidFill>
                <a:highlight>
                  <a:srgbClr val="FFFF00"/>
                </a:highlight>
                <a:latin typeface="Calibri"/>
                <a:ea typeface="Alibaba PuHuiTi B"/>
              </a:rPr>
              <a:t>RDBMS</a:t>
            </a:r>
            <a:r>
              <a:rPr lang="zh-CN" altLang="en-US" sz="1600">
                <a:solidFill>
                  <a:prstClr val="black"/>
                </a:solidFill>
                <a:highlight>
                  <a:srgbClr val="FFFF00"/>
                </a:highlight>
                <a:latin typeface="Calibri"/>
                <a:ea typeface="Alibaba PuHuiTi B"/>
              </a:rPr>
              <a:t>中尽快的找到某一行</a:t>
            </a:r>
            <a:r>
              <a:rPr lang="zh-CN" altLang="en-US" sz="1600">
                <a:solidFill>
                  <a:prstClr val="black"/>
                </a:solidFill>
                <a:latin typeface="Calibri"/>
                <a:ea typeface="Alibaba PuHuiTi B"/>
              </a:rPr>
              <a:t>。</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a:ea typeface="Alibaba PuHuiTi B"/>
              </a:rPr>
              <a:t>主键约束相当于 唯一约束 </a:t>
            </a:r>
            <a:r>
              <a:rPr lang="en-US" altLang="zh-CN" sz="1600">
                <a:solidFill>
                  <a:prstClr val="black"/>
                </a:solidFill>
                <a:latin typeface="Calibri"/>
                <a:ea typeface="Alibaba PuHuiTi B"/>
              </a:rPr>
              <a:t>+ </a:t>
            </a:r>
            <a:r>
              <a:rPr lang="zh-CN" altLang="en-US" sz="1600">
                <a:solidFill>
                  <a:prstClr val="black"/>
                </a:solidFill>
                <a:latin typeface="Calibri"/>
                <a:ea typeface="Alibaba PuHuiTi B"/>
              </a:rPr>
              <a:t>非空约束 的组合，主键约束列不允许重复，也不允许出现空值。</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a:ea typeface="Alibaba PuHuiTi B"/>
              </a:rPr>
              <a:t>每个表最多只允许一个主键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a:ea typeface="Alibaba PuHuiTi B"/>
              </a:rPr>
              <a:t>主键约束的关键字是：</a:t>
            </a:r>
            <a:r>
              <a:rPr lang="en-US" altLang="zh-CN" sz="1600">
                <a:solidFill>
                  <a:prstClr val="black"/>
                </a:solidFill>
                <a:highlight>
                  <a:srgbClr val="FFFF00"/>
                </a:highlight>
                <a:latin typeface="Calibri"/>
                <a:ea typeface="Alibaba PuHuiTi B"/>
              </a:rPr>
              <a:t>primary key</a:t>
            </a:r>
            <a:endParaRPr lang="en-US" altLang="zh-CN" sz="1600">
              <a:solidFill>
                <a:prstClr val="black"/>
              </a:solidFill>
              <a:highlight>
                <a:srgbClr val="FFFF00"/>
              </a:highlight>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highlight>
                <a:srgbClr val="FFFF00"/>
              </a:highlight>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a:ea typeface="Alibaba PuHuiTi B"/>
              </a:rPr>
              <a:t>当创建主键的约束时，系统默认会在所在的列和列组合上建立对应的唯一索引。</a:t>
            </a:r>
            <a:endParaRPr lang="en-US" altLang="zh-CN" sz="1600">
              <a:solidFill>
                <a:prstClr val="black"/>
              </a:solidFill>
              <a:latin typeface="Calibri"/>
              <a:ea typeface="Alibaba PuHuiTi B"/>
            </a:endParaRPr>
          </a:p>
        </p:txBody>
      </p:sp>
      <p:sp>
        <p:nvSpPr>
          <p:cNvPr id="10" name="文本框 9"/>
          <p:cNvSpPr txBox="1"/>
          <p:nvPr/>
        </p:nvSpPr>
        <p:spPr>
          <a:xfrm>
            <a:off x="977820" y="4492788"/>
            <a:ext cx="9711066" cy="181588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a:ea typeface="Alibaba PuHuiTi B"/>
              </a:rPr>
              <a:t>添加单列主键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a:ea typeface="Alibaba PuHuiTi B"/>
              </a:rPr>
              <a:t>添加多列联合主键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a:ea typeface="Alibaba PuHuiTi B"/>
              </a:rPr>
              <a:t>删除主键</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lang="zh-CN" altLang="en-US" sz="1600">
              <a:solidFill>
                <a:prstClr val="black"/>
              </a:solidFill>
              <a:latin typeface="Calibri"/>
              <a:ea typeface="Alibaba PuHuiTi B"/>
            </a:endParaRPr>
          </a:p>
        </p:txBody>
      </p:sp>
      <p:sp>
        <p:nvSpPr>
          <p:cNvPr id="11" name="文本占位符 3"/>
          <p:cNvSpPr txBox="1"/>
          <p:nvPr/>
        </p:nvSpPr>
        <p:spPr>
          <a:xfrm>
            <a:off x="677023" y="380480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Wingdings" panose="05000000000000000000" pitchFamily="2" charset="2"/>
              <a:buChar char="u"/>
            </a:pPr>
            <a:r>
              <a:rPr lang="zh-CN" altLang="en-US">
                <a:solidFill>
                  <a:schemeClr val="accent5"/>
                </a:solidFill>
                <a:latin typeface="PingFang SC" panose="020B0400000000000000" charset="-122"/>
              </a:rPr>
              <a:t>操作</a:t>
            </a:r>
            <a:endParaRPr lang="zh-CN" altLang="en-US">
              <a:solidFill>
                <a:schemeClr val="accent5"/>
              </a:solidFill>
              <a:latin typeface="PingFang SC" panose="020B0400000000000000"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a:xfrm>
            <a:off x="696689" y="940081"/>
            <a:ext cx="10749599" cy="517190"/>
          </a:xfrm>
        </p:spPr>
        <p:txBody>
          <a:bodyPr/>
          <a:lstStyle/>
          <a:p>
            <a:pPr marL="285750" indent="-285750">
              <a:buFont typeface="Wingdings" panose="05000000000000000000" pitchFamily="2" charset="2"/>
              <a:buChar char="u"/>
            </a:pPr>
            <a:r>
              <a:rPr lang="zh-CN" altLang="en-US">
                <a:solidFill>
                  <a:schemeClr val="accent5"/>
                </a:solidFill>
                <a:latin typeface="PingFang SC" panose="020B0400000000000000" charset="-122"/>
              </a:rPr>
              <a:t>操作</a:t>
            </a:r>
            <a:r>
              <a:rPr lang="en-US" altLang="zh-CN">
                <a:solidFill>
                  <a:schemeClr val="accent5"/>
                </a:solidFill>
                <a:latin typeface="PingFang SC" panose="020B0400000000000000" charset="-122"/>
              </a:rPr>
              <a:t>-</a:t>
            </a:r>
            <a:r>
              <a:rPr lang="zh-CN" altLang="en-US" b="1" i="0">
                <a:solidFill>
                  <a:schemeClr val="accent5"/>
                </a:solidFill>
                <a:effectLst/>
                <a:latin typeface="PingFang SC" panose="020B0400000000000000" charset="-122"/>
              </a:rPr>
              <a:t>添加单列主键</a:t>
            </a:r>
            <a:endParaRPr lang="zh-CN" altLang="en-US" b="1" i="0">
              <a:solidFill>
                <a:schemeClr val="accent5"/>
              </a:solidFill>
              <a:effectLst/>
              <a:latin typeface="PingFang SC" panose="020B0400000000000000" charset="-122"/>
            </a:endParaRPr>
          </a:p>
        </p:txBody>
      </p:sp>
      <p:sp>
        <p:nvSpPr>
          <p:cNvPr id="7" name="文本框 6"/>
          <p:cNvSpPr txBox="1"/>
          <p:nvPr/>
        </p:nvSpPr>
        <p:spPr>
          <a:xfrm>
            <a:off x="1077885" y="1919120"/>
            <a:ext cx="6094378" cy="369332"/>
          </a:xfrm>
          <a:prstGeom prst="rect">
            <a:avLst/>
          </a:prstGeom>
          <a:noFill/>
        </p:spPr>
        <p:txBody>
          <a:bodyPr wrap="square">
            <a:spAutoFit/>
          </a:bodyPr>
          <a:lstStyle/>
          <a:p>
            <a:r>
              <a:rPr lang="zh-CN" altLang="en-US" sz="1600"/>
              <a:t>方式</a:t>
            </a:r>
            <a:r>
              <a:rPr lang="en-US" altLang="zh-CN" sz="1600"/>
              <a:t>1-</a:t>
            </a:r>
            <a:r>
              <a:rPr lang="zh-CN" altLang="en-US" sz="1600"/>
              <a:t>语法</a:t>
            </a:r>
            <a:r>
              <a:rPr lang="zh-CN" altLang="en-US"/>
              <a:t>：</a:t>
            </a:r>
            <a:endParaRPr lang="zh-CN" altLang="en-US"/>
          </a:p>
        </p:txBody>
      </p:sp>
      <p:sp>
        <p:nvSpPr>
          <p:cNvPr id="12" name="文本框 11"/>
          <p:cNvSpPr txBox="1"/>
          <p:nvPr/>
        </p:nvSpPr>
        <p:spPr>
          <a:xfrm>
            <a:off x="1077885" y="2447088"/>
            <a:ext cx="10015588" cy="1815882"/>
          </a:xfrm>
          <a:prstGeom prst="rect">
            <a:avLst/>
          </a:prstGeom>
          <a:solidFill>
            <a:srgbClr val="FFFFE4"/>
          </a:solidFill>
          <a:ln>
            <a:solidFill>
              <a:schemeClr val="tx1"/>
            </a:solidFill>
          </a:ln>
        </p:spPr>
        <p:txBody>
          <a:bodyPr wrap="square">
            <a:spAutoFit/>
          </a:bodyPr>
          <a:lstStyle/>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在</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create table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语句中，通过</a:t>
            </a:r>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 PRIMARY KEY </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关键字来指定主键。</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800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008000"/>
                </a:solidFill>
                <a:effectLst/>
                <a:latin typeface="Courier New" panose="02070309020205020404" pitchFamily="49" charset="0"/>
                <a:ea typeface="宋体" pitchFamily="2" charset="-122"/>
                <a:cs typeface="Courier New" panose="02070309020205020404" pitchFamily="49" charset="0"/>
              </a:rPr>
              <a:t>在定义字段的同时指定主键，语法格式如下：</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600" kern="0">
                <a:solidFill>
                  <a:srgbClr val="000000"/>
                </a:solidFill>
                <a:effectLst/>
                <a:latin typeface="Courier New" panose="02070309020205020404" pitchFamily="49" charset="0"/>
                <a:ea typeface="宋体" pitchFamily="2" charset="-122"/>
                <a:cs typeface="Courier New" panose="02070309020205020404" pitchFamily="49" charset="0"/>
              </a:rPr>
              <a:t>表名</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itchFamily="2" charset="-122"/>
                <a:cs typeface="Courier New" panose="02070309020205020404" pitchFamily="49" charset="0"/>
              </a:rPr>
              <a:t>数据</a:t>
            </a:r>
            <a:r>
              <a:rPr lang="zh-CN" altLang="zh-CN" sz="1600" b="1" kern="0">
                <a:solidFill>
                  <a:srgbClr val="000080"/>
                </a:solidFill>
                <a:effectLst/>
                <a:latin typeface="Courier New" panose="02070309020205020404" pitchFamily="49" charset="0"/>
                <a:ea typeface="宋体" pitchFamily="2" charset="-122"/>
                <a:cs typeface="Courier New" panose="02070309020205020404" pitchFamily="49" charset="0"/>
              </a:rPr>
              <a:t>类</a:t>
            </a:r>
            <a:r>
              <a:rPr lang="zh-CN" altLang="zh-CN" sz="1600" kern="0">
                <a:solidFill>
                  <a:srgbClr val="000000"/>
                </a:solidFill>
                <a:effectLst/>
                <a:latin typeface="Courier New" panose="02070309020205020404" pitchFamily="49" charset="0"/>
                <a:ea typeface="宋体" pitchFamily="2" charset="-122"/>
                <a:cs typeface="Courier New" panose="02070309020205020404" pitchFamily="49" charset="0"/>
              </a:rPr>
              <a:t>型</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1077885" y="4949664"/>
            <a:ext cx="10015588" cy="1568450"/>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latin typeface="Courier New" panose="02070309020205020404" pitchFamily="49" charset="0"/>
                <a:ea typeface="宋体"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emp1</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sym typeface="+mn-ea"/>
              </a:rPr>
              <a:t>primary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sym typeface="+mn-ea"/>
              </a:rPr>
              <a:t> </a:t>
            </a:r>
            <a:r>
              <a:rPr lang="en-US" altLang="zh-CN" sz="1600" b="1" kern="0">
                <a:solidFill>
                  <a:srgbClr val="0000FF"/>
                </a:solidFill>
                <a:latin typeface="Courier New" panose="02070309020205020404" pitchFamily="49" charset="0"/>
                <a:ea typeface="宋体" pitchFamily="2" charset="-122"/>
                <a:cs typeface="Times New Roman" panose="02020603050405020304" pitchFamily="18" charset="0"/>
              </a:rPr>
              <a:t>key</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deptId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salary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double</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p:cNvSpPr txBox="1"/>
          <p:nvPr/>
        </p:nvSpPr>
        <p:spPr>
          <a:xfrm>
            <a:off x="946877" y="4452474"/>
            <a:ext cx="6094378" cy="338554"/>
          </a:xfrm>
          <a:prstGeom prst="rect">
            <a:avLst/>
          </a:prstGeom>
          <a:noFill/>
        </p:spPr>
        <p:txBody>
          <a:bodyPr wrap="square">
            <a:spAutoFit/>
          </a:bodyPr>
          <a:lstStyle/>
          <a:p>
            <a:r>
              <a:rPr lang="zh-CN" altLang="en-US" sz="1600"/>
              <a:t>方式</a:t>
            </a:r>
            <a:r>
              <a:rPr lang="en-US" altLang="zh-CN" sz="1600"/>
              <a:t>1-</a:t>
            </a:r>
            <a:r>
              <a:rPr lang="zh-CN" altLang="en-US" sz="1600"/>
              <a:t>实现：</a:t>
            </a:r>
            <a:endParaRPr lang="zh-CN" altLang="en-US" sz="1600"/>
          </a:p>
        </p:txBody>
      </p:sp>
      <p:sp>
        <p:nvSpPr>
          <p:cNvPr id="16" name="文本框 15"/>
          <p:cNvSpPr txBox="1"/>
          <p:nvPr/>
        </p:nvSpPr>
        <p:spPr>
          <a:xfrm>
            <a:off x="946877" y="1477498"/>
            <a:ext cx="10548633" cy="338554"/>
          </a:xfrm>
          <a:prstGeom prst="rect">
            <a:avLst/>
          </a:prstGeom>
          <a:noFill/>
        </p:spPr>
        <p:txBody>
          <a:bodyPr wrap="square">
            <a:spAutoFit/>
          </a:bodyPr>
          <a:lstStyle/>
          <a:p>
            <a:r>
              <a:rPr lang="zh-CN" altLang="en-US" sz="1600">
                <a:solidFill>
                  <a:srgbClr val="FF0000"/>
                </a:solidFill>
                <a:ea typeface="Alibaba PuHuiTi B"/>
              </a:rPr>
              <a:t>创建单列主键有两种方式，一种是在定义字段的同时指定主键，一种是定义完字段之后指定主键</a:t>
            </a:r>
            <a:endParaRPr lang="zh-CN" altLang="en-US" sz="1600">
              <a:solidFill>
                <a:srgbClr val="FF0000"/>
              </a:solidFill>
              <a:ea typeface="Alibaba PuHuiTi B"/>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panose="020B0400000000000000" charset="-122"/>
              </a:rPr>
              <a:t>操作</a:t>
            </a:r>
            <a:r>
              <a:rPr lang="en-US" altLang="zh-CN">
                <a:solidFill>
                  <a:schemeClr val="accent5"/>
                </a:solidFill>
                <a:latin typeface="PingFang SC" panose="020B0400000000000000" charset="-122"/>
              </a:rPr>
              <a:t>-</a:t>
            </a:r>
            <a:r>
              <a:rPr lang="zh-CN" altLang="en-US" b="1" i="0">
                <a:solidFill>
                  <a:schemeClr val="accent5"/>
                </a:solidFill>
                <a:effectLst/>
                <a:latin typeface="PingFang SC" panose="020B0400000000000000" charset="-122"/>
              </a:rPr>
              <a:t>添加单列主键</a:t>
            </a:r>
            <a:endParaRPr lang="zh-CN" altLang="en-US" b="1" i="0">
              <a:solidFill>
                <a:schemeClr val="accent5"/>
              </a:solidFill>
              <a:effectLst/>
              <a:latin typeface="PingFang SC" panose="020B0400000000000000" charset="-122"/>
            </a:endParaRPr>
          </a:p>
        </p:txBody>
      </p:sp>
      <p:sp>
        <p:nvSpPr>
          <p:cNvPr id="7" name="文本框 6"/>
          <p:cNvSpPr txBox="1"/>
          <p:nvPr/>
        </p:nvSpPr>
        <p:spPr>
          <a:xfrm>
            <a:off x="946877" y="1502485"/>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方式</a:t>
            </a:r>
            <a:r>
              <a:rPr lang="en-US" altLang="zh-CN">
                <a:solidFill>
                  <a:prstClr val="black"/>
                </a:solidFill>
                <a:latin typeface="Calibri"/>
                <a:ea typeface="黑体"/>
              </a:rPr>
              <a:t>2</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语法：</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框 11"/>
          <p:cNvSpPr txBox="1"/>
          <p:nvPr/>
        </p:nvSpPr>
        <p:spPr>
          <a:xfrm>
            <a:off x="1158387" y="1950417"/>
            <a:ext cx="10015588" cy="132343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在定义字段</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之后</a:t>
            </a:r>
            <a:r>
              <a:rPr lang="zh-CN" altLang="en-US" sz="1600" kern="0">
                <a:solidFill>
                  <a:srgbClr val="008000"/>
                </a:solidFill>
                <a:latin typeface="Courier New" panose="02070309020205020404" pitchFamily="49" charset="0"/>
                <a:ea typeface="宋体" pitchFamily="2" charset="-122"/>
                <a:cs typeface="Courier New" panose="02070309020205020404" pitchFamily="49" charset="0"/>
              </a:rPr>
              <a:t>再</a:t>
            </a:r>
            <a:r>
              <a:rPr kumimoji="0" lang="zh-CN"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Courier New" panose="02070309020205020404" pitchFamily="49" charset="0"/>
              </a:rPr>
              <a:t>指定主键，语法格式如下：</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表名</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constraint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&lt;</a:t>
            </a:r>
            <a:r>
              <a:rPr lang="zh-CN" altLang="zh-CN" sz="1600" kern="0">
                <a:solidFill>
                  <a:srgbClr val="000000"/>
                </a:solidFill>
                <a:effectLst/>
                <a:latin typeface="Courier New" panose="02070309020205020404" pitchFamily="49" charset="0"/>
                <a:ea typeface="宋体" pitchFamily="2" charset="-122"/>
                <a:cs typeface="Courier New" panose="02070309020205020404" pitchFamily="49" charset="0"/>
              </a:rPr>
              <a:t>约束名</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&gt;]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zh-CN" altLang="zh-CN" sz="1600" kern="0">
                <a:solidFill>
                  <a:srgbClr val="000000"/>
                </a:solidFill>
                <a:effectLst/>
                <a:latin typeface="Courier New" panose="02070309020205020404" pitchFamily="49" charset="0"/>
                <a:ea typeface="宋体" pitchFamily="2" charset="-122"/>
                <a:cs typeface="Courier New" panose="02070309020205020404" pitchFamily="49" charset="0"/>
              </a:rPr>
              <a:t>字段名</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lang="en-US" altLang="zh-CN" sz="1600" b="1" kern="0">
                <a:solidFill>
                  <a:srgbClr val="000080"/>
                </a:solidFill>
                <a:latin typeface="Courier New" panose="02070309020205020404" pitchFamily="49" charset="0"/>
                <a:ea typeface="宋体" pitchFamily="2" charset="-122"/>
                <a:cs typeface="Times New Roman" panose="02020603050405020304" pitchFamily="18" charset="0"/>
              </a:rPr>
              <a:t>;</a:t>
            </a:r>
            <a:endParaRPr kumimoji="0" lang="zh-CN" altLang="zh-CN" sz="16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p:txBody>
      </p:sp>
      <p:sp>
        <p:nvSpPr>
          <p:cNvPr id="13" name="文本框 12"/>
          <p:cNvSpPr txBox="1"/>
          <p:nvPr/>
        </p:nvSpPr>
        <p:spPr>
          <a:xfrm>
            <a:off x="1077885" y="3976800"/>
            <a:ext cx="10015588" cy="1815882"/>
          </a:xfrm>
          <a:prstGeom prst="rect">
            <a:avLst/>
          </a:prstGeom>
          <a:solidFill>
            <a:srgbClr val="FFFFE4"/>
          </a:solidFill>
          <a:ln>
            <a:solidFill>
              <a:schemeClr val="tx1"/>
            </a:solidFill>
          </a:ln>
        </p:spPr>
        <p:txBody>
          <a:bodyPr wrap="square">
            <a:spAutoFit/>
          </a:bodyPr>
          <a:lstStyle/>
          <a:p>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emp2</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eid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deptId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salary </a:t>
            </a:r>
            <a:r>
              <a:rPr lang="en-US" altLang="zh-CN" sz="1600" kern="0">
                <a:solidFill>
                  <a:srgbClr val="800080"/>
                </a:solidFill>
                <a:effectLst/>
                <a:latin typeface="Courier New" panose="02070309020205020404" pitchFamily="49" charset="0"/>
                <a:ea typeface="宋体" pitchFamily="2" charset="-122"/>
                <a:cs typeface="Times New Roman" panose="02020603050405020304" pitchFamily="18" charset="0"/>
              </a:rPr>
              <a:t>double</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constraint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pk1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primary</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FF"/>
                </a:solidFill>
                <a:effectLst/>
                <a:latin typeface="Courier New" panose="02070309020205020404" pitchFamily="49" charset="0"/>
                <a:ea typeface="宋体" pitchFamily="2" charset="-122"/>
                <a:cs typeface="Times New Roman" panose="02020603050405020304" pitchFamily="18" charset="0"/>
              </a:rPr>
              <a:t>key</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id</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6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6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6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4" name="文本框 13"/>
          <p:cNvSpPr txBox="1"/>
          <p:nvPr/>
        </p:nvSpPr>
        <p:spPr>
          <a:xfrm>
            <a:off x="1008423" y="3440662"/>
            <a:ext cx="6094378"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方式</a:t>
            </a:r>
            <a:r>
              <a:rPr lang="en-US" altLang="zh-CN">
                <a:solidFill>
                  <a:prstClr val="black"/>
                </a:solidFill>
                <a:latin typeface="Calibri"/>
                <a:ea typeface="黑体"/>
              </a:rPr>
              <a:t>2</a:t>
            </a:r>
            <a:r>
              <a:rPr kumimoji="0" lang="en-US" altLang="zh-CN" sz="1800" b="0" i="0" u="none" strike="noStrike" kern="1200" cap="none" spc="0" normalizeH="0" baseline="0" noProof="0">
                <a:ln>
                  <a:noFill/>
                </a:ln>
                <a:solidFill>
                  <a:prstClr val="black"/>
                </a:solidFill>
                <a:effectLst/>
                <a:uLnTx/>
                <a:uFillTx/>
                <a:latin typeface="Calibri"/>
                <a:ea typeface="黑体"/>
                <a:cs typeface="+mn-cs"/>
              </a:rPr>
              <a:t>-</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panose="020B0400000000000000" charset="-122"/>
              </a:rPr>
              <a:t>操作</a:t>
            </a:r>
            <a:r>
              <a:rPr lang="en-US" altLang="zh-CN">
                <a:solidFill>
                  <a:schemeClr val="accent5"/>
                </a:solidFill>
                <a:latin typeface="PingFang SC" panose="020B0400000000000000" charset="-122"/>
              </a:rPr>
              <a:t>-</a:t>
            </a:r>
            <a:r>
              <a:rPr lang="zh-CN" altLang="en-US" b="1" i="0">
                <a:solidFill>
                  <a:schemeClr val="accent5"/>
                </a:solidFill>
                <a:effectLst/>
                <a:latin typeface="PingFang SC" panose="020B0400000000000000" charset="-122"/>
              </a:rPr>
              <a:t>添加</a:t>
            </a:r>
            <a:r>
              <a:rPr lang="zh-CN" altLang="en-US">
                <a:solidFill>
                  <a:schemeClr val="accent5"/>
                </a:solidFill>
                <a:latin typeface="PingFang SC" panose="020B0400000000000000" charset="-122"/>
              </a:rPr>
              <a:t>多</a:t>
            </a:r>
            <a:r>
              <a:rPr lang="zh-CN" altLang="en-US" b="1" i="0">
                <a:solidFill>
                  <a:schemeClr val="accent5"/>
                </a:solidFill>
                <a:effectLst/>
                <a:latin typeface="PingFang SC" panose="020B0400000000000000" charset="-122"/>
              </a:rPr>
              <a:t>列主键</a:t>
            </a:r>
            <a:r>
              <a:rPr lang="en-US" altLang="zh-CN" b="1" i="0">
                <a:solidFill>
                  <a:schemeClr val="accent5"/>
                </a:solidFill>
                <a:effectLst/>
                <a:latin typeface="PingFang SC" panose="020B0400000000000000" charset="-122"/>
              </a:rPr>
              <a:t>(</a:t>
            </a:r>
            <a:r>
              <a:rPr lang="zh-CN" altLang="en-US" b="1" i="0">
                <a:solidFill>
                  <a:schemeClr val="accent5"/>
                </a:solidFill>
                <a:effectLst/>
                <a:latin typeface="PingFang SC" panose="020B0400000000000000" charset="-122"/>
              </a:rPr>
              <a:t>联合主键）</a:t>
            </a:r>
            <a:endParaRPr lang="zh-CN" altLang="en-US" b="1" i="0">
              <a:solidFill>
                <a:schemeClr val="accent5"/>
              </a:solidFill>
              <a:effectLst/>
              <a:latin typeface="PingFang SC" panose="020B0400000000000000" charset="-122"/>
            </a:endParaRPr>
          </a:p>
        </p:txBody>
      </p:sp>
      <p:sp>
        <p:nvSpPr>
          <p:cNvPr id="7" name="文本框 6"/>
          <p:cNvSpPr txBox="1"/>
          <p:nvPr/>
        </p:nvSpPr>
        <p:spPr>
          <a:xfrm>
            <a:off x="946876" y="1502486"/>
            <a:ext cx="10289693" cy="110799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olidFill>
                  <a:prstClr val="black"/>
                </a:solidFill>
                <a:latin typeface="Calibri"/>
                <a:ea typeface="Alibaba PuHuiTi B"/>
              </a:rPr>
              <a:t>所谓的联合主键，就是这个主键是由一张表中多个字段组成的</a:t>
            </a:r>
            <a:r>
              <a:rPr lang="zh-CN" altLang="en-US" sz="1600" b="0" i="0">
                <a:solidFill>
                  <a:srgbClr val="444444"/>
                </a:solidFill>
                <a:effectLst/>
                <a:latin typeface="Helvetica Neue" panose="02000503000000020004"/>
              </a:rPr>
              <a:t>。</a:t>
            </a:r>
            <a:endParaRPr lang="en-US" altLang="zh-CN" sz="1600" b="0" i="0">
              <a:solidFill>
                <a:srgbClr val="444444"/>
              </a:solidFill>
              <a:effectLst/>
              <a:latin typeface="Helvetica Neue" panose="02000503000000020004"/>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olidFill>
                  <a:prstClr val="black"/>
                </a:solidFill>
                <a:highlight>
                  <a:srgbClr val="FFFF00"/>
                </a:highlight>
                <a:latin typeface="Calibri"/>
                <a:ea typeface="Alibaba PuHuiTi B"/>
              </a:rPr>
              <a:t>注意：</a:t>
            </a:r>
            <a:endParaRPr lang="en-US" altLang="zh-CN" sz="1600">
              <a:solidFill>
                <a:prstClr val="black"/>
              </a:solidFill>
              <a:highlight>
                <a:srgbClr val="FFFF00"/>
              </a:highlight>
              <a:latin typeface="Calibri"/>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a:solidFill>
                  <a:prstClr val="black"/>
                </a:solidFill>
                <a:highlight>
                  <a:srgbClr val="FFFF00"/>
                </a:highlight>
                <a:latin typeface="Calibri"/>
                <a:ea typeface="Alibaba PuHuiTi B"/>
              </a:rPr>
              <a:t>   1.</a:t>
            </a:r>
            <a:r>
              <a:rPr lang="zh-CN" altLang="en-US" sz="1600">
                <a:solidFill>
                  <a:prstClr val="black"/>
                </a:solidFill>
                <a:highlight>
                  <a:srgbClr val="FFFF00"/>
                </a:highlight>
                <a:latin typeface="Calibri"/>
                <a:ea typeface="Alibaba PuHuiTi B"/>
              </a:rPr>
              <a:t> 当主键是由多个字段组成时，不能直接在字段名后面声明主键约束。</a:t>
            </a:r>
            <a:endParaRPr lang="en-US" altLang="zh-CN" sz="1600">
              <a:solidFill>
                <a:prstClr val="black"/>
              </a:solidFill>
              <a:highlight>
                <a:srgbClr val="FFFF00"/>
              </a:highlight>
              <a:latin typeface="Calibri"/>
              <a:ea typeface="Alibaba PuHuiTi B"/>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a:solidFill>
                  <a:prstClr val="black"/>
                </a:solidFill>
                <a:highlight>
                  <a:srgbClr val="FFFF00"/>
                </a:highlight>
                <a:latin typeface="Calibri"/>
                <a:ea typeface="Alibaba PuHuiTi B"/>
              </a:rPr>
              <a:t>   2. </a:t>
            </a:r>
            <a:r>
              <a:rPr lang="zh-CN" altLang="en-US" sz="1600">
                <a:solidFill>
                  <a:prstClr val="black"/>
                </a:solidFill>
                <a:highlight>
                  <a:srgbClr val="FFFF00"/>
                </a:highlight>
                <a:latin typeface="Calibri"/>
                <a:ea typeface="Alibaba PuHuiTi B"/>
              </a:rPr>
              <a:t>一张表只能有一个主键，联合主键也是一个主键</a:t>
            </a:r>
            <a:endParaRPr lang="en-US" altLang="zh-CN" sz="1600">
              <a:solidFill>
                <a:prstClr val="black"/>
              </a:solidFill>
              <a:highlight>
                <a:srgbClr val="FFFF00"/>
              </a:highlight>
              <a:latin typeface="Calibri"/>
              <a:ea typeface="Alibaba PuHuiTi B"/>
            </a:endParaRPr>
          </a:p>
        </p:txBody>
      </p:sp>
      <p:sp>
        <p:nvSpPr>
          <p:cNvPr id="12" name="文本框 11"/>
          <p:cNvSpPr txBox="1"/>
          <p:nvPr/>
        </p:nvSpPr>
        <p:spPr>
          <a:xfrm>
            <a:off x="1088206" y="3001441"/>
            <a:ext cx="10015588"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表名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a:solidFill>
                  <a:srgbClr val="000000"/>
                </a:solidFill>
                <a:effectLst/>
                <a:latin typeface="Courier New" panose="02070309020205020404" pitchFamily="49" charset="0"/>
              </a:rPr>
              <a:t> </a:t>
            </a:r>
            <a:r>
              <a:rPr lang="zh-CN" altLang="en-US" b="1">
                <a:solidFill>
                  <a:srgbClr val="000080"/>
                </a:solidFill>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1</a:t>
            </a:r>
            <a:r>
              <a:rPr lang="zh-CN" altLang="en-US" sz="1800">
                <a:solidFill>
                  <a:srgbClr val="000000"/>
                </a:solidFill>
                <a:effectLst/>
                <a:latin typeface="Courier New" panose="02070309020205020404" pitchFamily="49" charset="0"/>
              </a:rPr>
              <a:t>，字段</a:t>
            </a:r>
            <a:r>
              <a:rPr lang="en-US" altLang="zh-CN" sz="1800">
                <a:solidFill>
                  <a:srgbClr val="FF8000"/>
                </a:solidFill>
                <a:effectLst/>
                <a:latin typeface="Courier New" panose="02070309020205020404" pitchFamily="49" charset="0"/>
              </a:rPr>
              <a:t>2</a:t>
            </a:r>
            <a:r>
              <a:rPr lang="zh-CN" altLang="en-US" sz="1800">
                <a:solidFill>
                  <a:srgbClr val="00000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字段</a:t>
            </a:r>
            <a:r>
              <a:rPr lang="en-US" altLang="zh-CN" sz="1800">
                <a:solidFill>
                  <a:srgbClr val="000000"/>
                </a:solidFill>
                <a:effectLst/>
                <a:latin typeface="Courier New" panose="02070309020205020404" pitchFamily="49" charset="0"/>
              </a:rPr>
              <a:t>n</a:t>
            </a:r>
            <a:r>
              <a:rPr lang="en-US" altLang="zh-CN" b="1">
                <a:solidFill>
                  <a:srgbClr val="000080"/>
                </a:solidFill>
                <a:latin typeface="Courier New" panose="02070309020205020404" pitchFamily="49" charset="0"/>
              </a:rPr>
              <a:t>)</a:t>
            </a:r>
            <a:endParaRPr lang="en-US" altLang="zh-CN" sz="1800">
              <a:solidFill>
                <a:srgbClr val="000000"/>
              </a:solidFill>
              <a:effectLst/>
              <a:latin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latin typeface="Courier New" panose="02070309020205020404" pitchFamily="49" charset="0"/>
                <a:ea typeface="宋体" pitchFamily="2" charset="-122"/>
                <a:cs typeface="Times New Roman" panose="02020603050405020304" pitchFamily="18" charset="0"/>
              </a:rPr>
              <a:t>;</a:t>
            </a:r>
            <a:endParaRPr lang="en-US" altLang="zh-CN" sz="1800" b="1">
              <a:solidFill>
                <a:srgbClr val="0000FF"/>
              </a:solidFill>
              <a:effectLst/>
              <a:latin typeface="Courier New" panose="02070309020205020404" pitchFamily="49" charset="0"/>
            </a:endParaRPr>
          </a:p>
        </p:txBody>
      </p:sp>
      <p:sp>
        <p:nvSpPr>
          <p:cNvPr id="13" name="文本框 12"/>
          <p:cNvSpPr txBox="1"/>
          <p:nvPr/>
        </p:nvSpPr>
        <p:spPr>
          <a:xfrm>
            <a:off x="1088206" y="4750991"/>
            <a:ext cx="9897719" cy="1754326"/>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emp3</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deptId </a:t>
            </a:r>
            <a:r>
              <a:rPr lang="en-US" altLang="zh-CN" sz="1800">
                <a:solidFill>
                  <a:srgbClr val="800080"/>
                </a:solidFill>
                <a:effectLst/>
                <a:latin typeface="Courier New" panose="02070309020205020404" pitchFamily="49" charset="0"/>
              </a:rPr>
              <a:t>int</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salary </a:t>
            </a:r>
            <a:r>
              <a:rPr lang="en-US" altLang="zh-CN" sz="1800">
                <a:solidFill>
                  <a:srgbClr val="800080"/>
                </a:solidFill>
                <a:effectLst/>
                <a:latin typeface="Courier New" panose="02070309020205020404" pitchFamily="49" charset="0"/>
              </a:rPr>
              <a:t>double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  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name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deptId</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9" name="文本框 8"/>
          <p:cNvSpPr txBox="1"/>
          <p:nvPr/>
        </p:nvSpPr>
        <p:spPr>
          <a:xfrm>
            <a:off x="946876" y="2567230"/>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olidFill>
                  <a:prstClr val="black"/>
                </a:solidFill>
                <a:latin typeface="Calibri"/>
                <a:ea typeface="Alibaba PuHuiTi B"/>
              </a:rPr>
              <a:t>语法：</a:t>
            </a:r>
            <a:endParaRPr lang="en-US" altLang="zh-CN" sz="1600">
              <a:solidFill>
                <a:prstClr val="black"/>
              </a:solidFill>
              <a:latin typeface="Calibri"/>
              <a:ea typeface="Alibaba PuHuiTi B"/>
            </a:endParaRPr>
          </a:p>
        </p:txBody>
      </p:sp>
      <p:sp>
        <p:nvSpPr>
          <p:cNvPr id="11" name="文本框 10"/>
          <p:cNvSpPr txBox="1"/>
          <p:nvPr/>
        </p:nvSpPr>
        <p:spPr>
          <a:xfrm>
            <a:off x="946876" y="4235922"/>
            <a:ext cx="6097464" cy="369332"/>
          </a:xfrm>
          <a:prstGeom prst="rect">
            <a:avLst/>
          </a:prstGeom>
          <a:noFill/>
        </p:spPr>
        <p:txBody>
          <a:bodyPr wrap="square">
            <a:spAutoFit/>
          </a:bodyPr>
          <a:lstStyle/>
          <a:p>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endParaRPr lang="zh-CN" alt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panose="020B0400000000000000" charset="-122"/>
              </a:rPr>
              <a:t>通过修改表结构添加主键</a:t>
            </a:r>
            <a:endParaRPr lang="zh-CN" altLang="en-US" b="1" i="0">
              <a:solidFill>
                <a:schemeClr val="accent5"/>
              </a:solidFill>
              <a:effectLst/>
              <a:latin typeface="PingFang SC" panose="020B0400000000000000" charset="-122"/>
            </a:endParaRPr>
          </a:p>
        </p:txBody>
      </p:sp>
      <p:sp>
        <p:nvSpPr>
          <p:cNvPr id="7" name="文本框 6"/>
          <p:cNvSpPr txBox="1"/>
          <p:nvPr/>
        </p:nvSpPr>
        <p:spPr>
          <a:xfrm>
            <a:off x="946876" y="1502486"/>
            <a:ext cx="10289693"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主键约束不仅可以在创建表的同时创建，也可以在修改表时添加。</a:t>
            </a:r>
            <a:endPar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endParaRPr>
          </a:p>
        </p:txBody>
      </p:sp>
      <p:sp>
        <p:nvSpPr>
          <p:cNvPr id="12" name="文本框 11"/>
          <p:cNvSpPr txBox="1"/>
          <p:nvPr/>
        </p:nvSpPr>
        <p:spPr>
          <a:xfrm>
            <a:off x="1088205" y="2559531"/>
            <a:ext cx="10015588"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create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FF"/>
                </a:solidFill>
                <a:effectLst/>
                <a:uLnTx/>
                <a:uFillTx/>
                <a:latin typeface="Courier New" panose="02070309020205020404" pitchFamily="49" charset="0"/>
                <a:ea typeface="宋体" pitchFamily="2" charset="-122"/>
                <a:cs typeface="Times New Roman" panose="02020603050405020304" pitchFamily="18" charset="0"/>
              </a:rPr>
              <a:t>table</a:t>
            </a: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Courier New" panose="02070309020205020404" pitchFamily="49" charset="0"/>
              </a:rPr>
              <a:t>表名</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zh-CN" altLang="zh-CN" sz="1800" b="0" i="0" u="none" strike="noStrike" kern="1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0" cap="none" spc="0" normalizeH="0" baseline="0" noProof="0">
                <a:ln>
                  <a:noFill/>
                </a:ln>
                <a:solidFill>
                  <a:srgbClr val="000000"/>
                </a:solidFill>
                <a:effectLst/>
                <a:uLnTx/>
                <a:uFillTx/>
                <a:latin typeface="Courier New" panose="02070309020205020404" pitchFamily="49" charset="0"/>
                <a:ea typeface="宋体" pitchFamily="2" charset="-122"/>
                <a:cs typeface="Times New Roman" panose="02020603050405020304" pitchFamily="18" charset="0"/>
              </a:rPr>
              <a:t>   </a:t>
            </a: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rPr>
              <a:t>);</a:t>
            </a:r>
            <a:endParaRPr kumimoji="0" lang="en-US" altLang="zh-CN" sz="1800" b="1" i="0" u="none" strike="noStrike" kern="0" cap="none" spc="0" normalizeH="0" baseline="0" noProof="0">
              <a:ln>
                <a:noFill/>
              </a:ln>
              <a:solidFill>
                <a:srgbClr val="000080"/>
              </a:solidFill>
              <a:effectLst/>
              <a:uLnTx/>
              <a:uFillTx/>
              <a:latin typeface="Courier New" panose="02070309020205020404" pitchFamily="49" charset="0"/>
              <a:ea typeface="宋体" pitchFamily="2" charset="-122"/>
              <a:cs typeface="Times New Roman" panose="02020603050405020304" pitchFamily="18" charset="0"/>
            </a:endParaRPr>
          </a:p>
          <a:p>
            <a:pPr>
              <a:defRPr/>
            </a:pPr>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zh-CN" altLang="en-US" b="1">
                <a:solidFill>
                  <a:srgbClr val="000080"/>
                </a:solidFill>
                <a:latin typeface="Courier New" panose="02070309020205020404" pitchFamily="49" charset="0"/>
              </a:rPr>
              <a:t>（</a:t>
            </a:r>
            <a:r>
              <a:rPr lang="zh-CN" altLang="en-US" sz="1800">
                <a:solidFill>
                  <a:srgbClr val="000000"/>
                </a:solidFill>
                <a:effectLst/>
                <a:latin typeface="Courier New" panose="02070309020205020404" pitchFamily="49" charset="0"/>
              </a:rPr>
              <a:t>字段列表</a:t>
            </a:r>
            <a:r>
              <a:rPr lang="en-US" altLang="zh-CN" sz="1800" b="1">
                <a:solidFill>
                  <a:srgbClr val="000080"/>
                </a:solidFill>
                <a:effectLst/>
                <a:latin typeface="Courier New" panose="02070309020205020404" pitchFamily="49" charset="0"/>
              </a:rPr>
              <a:t>);</a:t>
            </a:r>
            <a:endParaRPr lang="zh-CN" altLang="en-US">
              <a:effectLst/>
            </a:endParaRPr>
          </a:p>
        </p:txBody>
      </p:sp>
      <p:sp>
        <p:nvSpPr>
          <p:cNvPr id="13" name="文本框 12"/>
          <p:cNvSpPr txBox="1"/>
          <p:nvPr/>
        </p:nvSpPr>
        <p:spPr>
          <a:xfrm>
            <a:off x="1088205" y="4269006"/>
            <a:ext cx="9897719" cy="22453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kern="0">
                <a:solidFill>
                  <a:srgbClr val="008000"/>
                </a:solidFill>
                <a:latin typeface="Courier New" panose="02070309020205020404" pitchFamily="49" charset="0"/>
                <a:ea typeface="宋体"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itchFamily="2" charset="-122"/>
                <a:cs typeface="Times New Roman" panose="02020603050405020304" pitchFamily="18" charset="0"/>
              </a:rPr>
              <a:t>添加单列主键</a:t>
            </a:r>
            <a:endParaRPr lang="en-US" altLang="zh-CN" sz="1600" kern="0">
              <a:solidFill>
                <a:srgbClr val="008000"/>
              </a:solidFill>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emp4</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a:solidFill>
                  <a:srgbClr val="000000"/>
                </a:solidFill>
                <a:latin typeface="Courier New" panose="02070309020205020404" pitchFamily="49" charset="0"/>
                <a:ea typeface="黑体"/>
              </a:rPr>
              <a:t>  eid </a:t>
            </a:r>
            <a:r>
              <a:rPr lang="en-US" altLang="zh-CN">
                <a:solidFill>
                  <a:srgbClr val="800080"/>
                </a:solidFill>
                <a:latin typeface="Courier New" panose="02070309020205020404" pitchFamily="49" charset="0"/>
                <a:ea typeface="黑体"/>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deptId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salary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double</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endParaRPr>
          </a:p>
          <a:p>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en-US" altLang="zh-CN" sz="1600" b="1">
                <a:solidFill>
                  <a:srgbClr val="000080"/>
                </a:solidFill>
                <a:latin typeface="Courier New" panose="02070309020205020404" pitchFamily="49" charset="0"/>
              </a:rPr>
              <a:t>emp4</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add</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primary</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key</a:t>
            </a:r>
            <a:r>
              <a:rPr lang="zh-CN" altLang="en-US" sz="1600" b="1">
                <a:solidFill>
                  <a:srgbClr val="000080"/>
                </a:solidFill>
                <a:latin typeface="Courier New" panose="02070309020205020404" pitchFamily="49" charset="0"/>
              </a:rPr>
              <a:t>（</a:t>
            </a:r>
            <a:r>
              <a:rPr lang="en-US" altLang="zh-CN" sz="1600" b="1">
                <a:solidFill>
                  <a:srgbClr val="000080"/>
                </a:solidFill>
                <a:latin typeface="Courier New" panose="02070309020205020404" pitchFamily="49" charset="0"/>
              </a:rPr>
              <a:t>eid</a:t>
            </a:r>
            <a:r>
              <a:rPr lang="en-US" altLang="zh-CN" sz="1600" b="1">
                <a:solidFill>
                  <a:srgbClr val="000080"/>
                </a:solidFill>
                <a:effectLst/>
                <a:latin typeface="Courier New" panose="02070309020205020404" pitchFamily="49" charset="0"/>
              </a:rPr>
              <a:t>);</a:t>
            </a:r>
            <a:endParaRPr lang="zh-CN" altLang="en-US" sz="1600">
              <a:effectLst/>
            </a:endParaRPr>
          </a:p>
        </p:txBody>
      </p:sp>
      <p:sp>
        <p:nvSpPr>
          <p:cNvPr id="9" name="文本框 8"/>
          <p:cNvSpPr txBox="1"/>
          <p:nvPr/>
        </p:nvSpPr>
        <p:spPr>
          <a:xfrm>
            <a:off x="946876" y="2082686"/>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语法：</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1" name="文本框 10"/>
          <p:cNvSpPr txBox="1"/>
          <p:nvPr/>
        </p:nvSpPr>
        <p:spPr>
          <a:xfrm>
            <a:off x="946876" y="3899674"/>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主键约束</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panose="020B0400000000000000" charset="-122"/>
              </a:rPr>
              <a:t>删除主键约束</a:t>
            </a:r>
            <a:endParaRPr lang="zh-CN" altLang="en-US" b="1" i="0">
              <a:solidFill>
                <a:schemeClr val="accent5"/>
              </a:solidFill>
              <a:effectLst/>
              <a:latin typeface="PingFang SC" panose="020B0400000000000000" charset="-122"/>
            </a:endParaRPr>
          </a:p>
        </p:txBody>
      </p:sp>
      <p:sp>
        <p:nvSpPr>
          <p:cNvPr id="7" name="文本框 6"/>
          <p:cNvSpPr txBox="1"/>
          <p:nvPr/>
        </p:nvSpPr>
        <p:spPr>
          <a:xfrm>
            <a:off x="946876" y="1502486"/>
            <a:ext cx="10289693" cy="338554"/>
          </a:xfrm>
          <a:prstGeom prst="rect">
            <a:avLst/>
          </a:prstGeom>
          <a:noFill/>
        </p:spPr>
        <p:txBody>
          <a:bodyPr wrap="square">
            <a:spAutoFit/>
          </a:bodyPr>
          <a:lstStyle/>
          <a:p>
            <a:pPr>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一个表中不需要主键约束时，就需要从表中将其删除。删除主键约束的方法要比创建主键约束容易的多。</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3" name="文本框 12"/>
          <p:cNvSpPr txBox="1"/>
          <p:nvPr/>
        </p:nvSpPr>
        <p:spPr>
          <a:xfrm>
            <a:off x="1147140" y="2793698"/>
            <a:ext cx="9897719"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数据表名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1" name="文本框 10"/>
          <p:cNvSpPr txBox="1"/>
          <p:nvPr/>
        </p:nvSpPr>
        <p:spPr>
          <a:xfrm>
            <a:off x="1061176" y="2221928"/>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a:solidFill>
                  <a:prstClr val="black"/>
                </a:solidFill>
                <a:latin typeface="Calibri"/>
                <a:ea typeface="黑体"/>
              </a:rPr>
              <a:t>格式</a:t>
            </a:r>
            <a:r>
              <a:rPr kumimoji="0" lang="zh-CN" altLang="en-US" sz="1800" b="0" i="0" u="none" strike="noStrike" kern="1200" cap="none" spc="0" normalizeH="0" baseline="0" noProof="0">
                <a:ln>
                  <a:noFill/>
                </a:ln>
                <a:solidFill>
                  <a:prstClr val="black"/>
                </a:solidFill>
                <a:effectLst/>
                <a:uLnTx/>
                <a:uFillTx/>
                <a:latin typeface="Calibri"/>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0" name="文本框 9"/>
          <p:cNvSpPr txBox="1"/>
          <p:nvPr/>
        </p:nvSpPr>
        <p:spPr>
          <a:xfrm>
            <a:off x="946876" y="3470363"/>
            <a:ext cx="609746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Calibri"/>
                <a:ea typeface="黑体"/>
                <a:cs typeface="+mn-cs"/>
              </a:rPr>
              <a:t>实现：</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4" name="文本框 13"/>
          <p:cNvSpPr txBox="1"/>
          <p:nvPr/>
        </p:nvSpPr>
        <p:spPr>
          <a:xfrm>
            <a:off x="1147141" y="4147728"/>
            <a:ext cx="9897718" cy="1754326"/>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删除单列主键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emp1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endParaRPr lang="en-US" altLang="zh-CN" sz="1800" b="1">
              <a:solidFill>
                <a:srgbClr val="00008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删除联合主键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emp5 </a:t>
            </a:r>
            <a:r>
              <a:rPr lang="en-US" altLang="zh-CN" sz="1800" b="1">
                <a:solidFill>
                  <a:srgbClr val="0000FF"/>
                </a:solidFill>
                <a:effectLst/>
                <a:latin typeface="Courier New" panose="02070309020205020404" pitchFamily="49" charset="0"/>
              </a:rPr>
              <a:t>drop</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primary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key</a:t>
            </a:r>
            <a:r>
              <a:rPr lang="en-US" altLang="zh-CN" sz="1800" b="1">
                <a:solidFill>
                  <a:srgbClr val="000080"/>
                </a:solidFill>
                <a:effectLst/>
                <a:latin typeface="Courier New" panose="02070309020205020404" pitchFamily="49" charset="0"/>
              </a:rPr>
              <a:t>;</a:t>
            </a:r>
            <a:endParaRPr lang="en-US" altLang="zh-CN">
              <a:effectLst/>
            </a:endParaRPr>
          </a:p>
          <a:p>
            <a:endParaRPr lang="en-US" altLang="zh-CN">
              <a:effectLst/>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panose="020B0400000000000000" charset="-122"/>
              </a:rPr>
              <a:t>概念</a:t>
            </a:r>
            <a:endParaRPr lang="zh-CN" altLang="en-US" b="1" i="0">
              <a:solidFill>
                <a:schemeClr val="accent5"/>
              </a:solidFill>
              <a:effectLst/>
              <a:latin typeface="PingFang SC" panose="020B0400000000000000" charset="-122"/>
            </a:endParaRPr>
          </a:p>
        </p:txBody>
      </p:sp>
      <p:sp>
        <p:nvSpPr>
          <p:cNvPr id="8" name="文本框 7"/>
          <p:cNvSpPr txBox="1"/>
          <p:nvPr/>
        </p:nvSpPr>
        <p:spPr>
          <a:xfrm>
            <a:off x="843285" y="1536402"/>
            <a:ext cx="10749598" cy="190205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在 </a:t>
            </a:r>
            <a:r>
              <a:rPr kumimoji="0" lang="en-US" altLang="zh-CN" sz="1600" b="0" i="0" u="none" strike="noStrike" kern="1200" cap="none" spc="0" normalizeH="0" baseline="0" noProof="0">
                <a:ln>
                  <a:noFill/>
                </a:ln>
                <a:solidFill>
                  <a:prstClr val="black"/>
                </a:solidFill>
                <a:effectLst/>
                <a:uLnTx/>
                <a:uFillTx/>
                <a:latin typeface="Calibri"/>
                <a:ea typeface="Alibaba PuHuiTi B"/>
                <a:cs typeface="+mn-cs"/>
              </a:rPr>
              <a:t>MySQL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中，当主键定义为自增长后，这个主键的值就不再需要用户输入数据了，而由数据库系统根据定义自动赋值。每增加一条记录，主键会自动以相同的步长进行增长。</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通过给字段添加 </a:t>
            </a:r>
            <a:r>
              <a:rPr kumimoji="0" lang="en-US" altLang="zh-CN" sz="1600" b="0" i="0" u="none" strike="noStrike" kern="1200" cap="none" spc="0" normalizeH="0" baseline="0" noProof="0">
                <a:ln>
                  <a:noFill/>
                </a:ln>
                <a:solidFill>
                  <a:prstClr val="black"/>
                </a:solidFill>
                <a:effectLst/>
                <a:highlight>
                  <a:srgbClr val="FFFF00"/>
                </a:highlight>
                <a:uLnTx/>
                <a:uFillTx/>
                <a:latin typeface="Calibri"/>
                <a:ea typeface="Alibaba PuHuiTi B"/>
                <a:cs typeface="+mn-cs"/>
              </a:rPr>
              <a:t>auto_increment </a:t>
            </a:r>
            <a:r>
              <a:rPr kumimoji="0" lang="zh-CN" altLang="en-US" sz="1600" b="0" i="0" u="none" strike="noStrike" kern="1200" cap="none" spc="0" normalizeH="0" baseline="0" noProof="0">
                <a:ln>
                  <a:noFill/>
                </a:ln>
                <a:solidFill>
                  <a:prstClr val="black"/>
                </a:solidFill>
                <a:effectLst/>
                <a:uLnTx/>
                <a:uFillTx/>
                <a:latin typeface="Calibri"/>
                <a:ea typeface="Alibaba PuHuiTi B"/>
                <a:cs typeface="+mn-cs"/>
              </a:rPr>
              <a:t>属性来实现主键自增长</a:t>
            </a: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a:ln>
                <a:noFill/>
              </a:ln>
              <a:solidFill>
                <a:prstClr val="black"/>
              </a:solidFill>
              <a:effectLst/>
              <a:uLnTx/>
              <a:uFillTx/>
              <a:latin typeface="Calibri"/>
              <a:ea typeface="Alibaba PuHuiTi B"/>
              <a:cs typeface="+mn-cs"/>
            </a:endParaRPr>
          </a:p>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rPr>
              <a:t>语法</a:t>
            </a:r>
            <a:endPar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cs typeface="+mn-cs"/>
            </a:endParaRPr>
          </a:p>
        </p:txBody>
      </p:sp>
      <p:sp>
        <p:nvSpPr>
          <p:cNvPr id="10" name="文本框 9"/>
          <p:cNvSpPr txBox="1"/>
          <p:nvPr/>
        </p:nvSpPr>
        <p:spPr>
          <a:xfrm>
            <a:off x="1070465" y="4777796"/>
            <a:ext cx="9711066" cy="1200329"/>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t_user1</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6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占位符 3"/>
          <p:cNvSpPr txBox="1"/>
          <p:nvPr/>
        </p:nvSpPr>
        <p:spPr>
          <a:xfrm>
            <a:off x="641854" y="408261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9" name="文本框 8"/>
          <p:cNvSpPr txBox="1"/>
          <p:nvPr/>
        </p:nvSpPr>
        <p:spPr>
          <a:xfrm>
            <a:off x="1070465" y="3505717"/>
            <a:ext cx="6097464" cy="36933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字段名 数据</a:t>
            </a:r>
            <a:r>
              <a:rPr kumimoji="0" lang="zh-CN" altLang="en-US"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类</a:t>
            </a:r>
            <a:r>
              <a:rPr kumimoji="0" lang="zh-CN" altLang="en-US"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型 </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auto_increment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数据库系统</a:t>
            </a:r>
            <a:endParaRPr kumimoji="1" lang="zh-CN" altLang="en-US" dirty="0"/>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4" name="文本占位符 3"/>
          <p:cNvSpPr>
            <a:spLocks noGrp="1"/>
          </p:cNvSpPr>
          <p:nvPr>
            <p:ph type="body" sz="quarter" idx="10"/>
          </p:nvPr>
        </p:nvSpPr>
        <p:spPr/>
        <p:txBody>
          <a:bodyPr/>
          <a:lstStyle/>
          <a:p>
            <a:pPr marL="285750" indent="-285750">
              <a:buFont typeface="Wingdings" panose="05000000000000000000" pitchFamily="2" charset="2"/>
              <a:buChar char="u"/>
            </a:pPr>
            <a:r>
              <a:rPr lang="zh-CN" altLang="en-US">
                <a:solidFill>
                  <a:schemeClr val="accent5"/>
                </a:solidFill>
                <a:latin typeface="PingFang SC" panose="020B0400000000000000" charset="-122"/>
              </a:rPr>
              <a:t>特点</a:t>
            </a:r>
            <a:endParaRPr lang="zh-CN" altLang="en-US" b="1" i="0">
              <a:solidFill>
                <a:schemeClr val="accent5"/>
              </a:solidFill>
              <a:effectLst/>
              <a:latin typeface="PingFang SC" panose="020B0400000000000000" charset="-122"/>
            </a:endParaRPr>
          </a:p>
        </p:txBody>
      </p:sp>
      <p:sp>
        <p:nvSpPr>
          <p:cNvPr id="8" name="文本框 7"/>
          <p:cNvSpPr txBox="1"/>
          <p:nvPr/>
        </p:nvSpPr>
        <p:spPr>
          <a:xfrm>
            <a:off x="824991" y="1800775"/>
            <a:ext cx="10749598" cy="1815882"/>
          </a:xfrm>
          <a:prstGeom prst="rect">
            <a:avLst/>
          </a:prstGeom>
          <a:noFill/>
        </p:spPr>
        <p:txBody>
          <a:bodyPr wrap="square">
            <a:spAutoFit/>
          </a:bodyPr>
          <a:lstStyle/>
          <a:p>
            <a:pPr marL="285750" indent="-285750" algn="l">
              <a:buFont typeface="Wingdings" panose="05000000000000000000" pitchFamily="2" charset="2"/>
              <a:buChar char="Ø"/>
            </a:pPr>
            <a:r>
              <a:rPr lang="zh-CN" altLang="en-US" sz="1600">
                <a:solidFill>
                  <a:srgbClr val="444444"/>
                </a:solidFill>
                <a:latin typeface="Helvetica Neue" panose="02000503000000020004"/>
                <a:ea typeface="Alibaba PuHuiTi B"/>
              </a:rPr>
              <a:t>默认情况下，</a:t>
            </a:r>
            <a:r>
              <a:rPr lang="en-US" altLang="zh-CN" sz="1600">
                <a:solidFill>
                  <a:srgbClr val="444444"/>
                </a:solidFill>
                <a:latin typeface="Helvetica Neue" panose="02000503000000020004"/>
                <a:ea typeface="Alibaba PuHuiTi B"/>
              </a:rPr>
              <a:t>auto_increment</a:t>
            </a:r>
            <a:r>
              <a:rPr lang="zh-CN" altLang="en-US" sz="1600">
                <a:solidFill>
                  <a:srgbClr val="444444"/>
                </a:solidFill>
                <a:latin typeface="Helvetica Neue" panose="02000503000000020004"/>
                <a:ea typeface="Alibaba PuHuiTi B"/>
              </a:rPr>
              <a:t>的初始值是 </a:t>
            </a:r>
            <a:r>
              <a:rPr lang="en-US" altLang="zh-CN" sz="1600">
                <a:solidFill>
                  <a:srgbClr val="444444"/>
                </a:solidFill>
                <a:latin typeface="Helvetica Neue" panose="02000503000000020004"/>
                <a:ea typeface="Alibaba PuHuiTi B"/>
              </a:rPr>
              <a:t>1</a:t>
            </a:r>
            <a:r>
              <a:rPr lang="zh-CN" altLang="en-US" sz="1600">
                <a:solidFill>
                  <a:srgbClr val="444444"/>
                </a:solidFill>
                <a:latin typeface="Helvetica Neue" panose="02000503000000020004"/>
                <a:ea typeface="Alibaba PuHuiTi B"/>
              </a:rPr>
              <a:t>，每新增一条记录，字段值自动加 </a:t>
            </a:r>
            <a:r>
              <a:rPr lang="en-US" altLang="zh-CN" sz="1600">
                <a:solidFill>
                  <a:srgbClr val="444444"/>
                </a:solidFill>
                <a:latin typeface="Helvetica Neue" panose="02000503000000020004"/>
                <a:ea typeface="Alibaba PuHuiTi B"/>
              </a:rPr>
              <a:t>1</a:t>
            </a:r>
            <a:r>
              <a:rPr lang="zh-CN" altLang="en-US" sz="1600">
                <a:solidFill>
                  <a:srgbClr val="444444"/>
                </a:solidFill>
                <a:latin typeface="Helvetica Neue" panose="02000503000000020004"/>
                <a:ea typeface="Alibaba PuHuiTi B"/>
              </a:rPr>
              <a:t>。</a:t>
            </a:r>
            <a:endParaRPr lang="en-US" altLang="zh-CN" sz="1600">
              <a:solidFill>
                <a:srgbClr val="444444"/>
              </a:solidFill>
              <a:latin typeface="Helvetica Neue" panose="02000503000000020004"/>
              <a:ea typeface="Alibaba PuHuiTi B"/>
            </a:endParaRPr>
          </a:p>
          <a:p>
            <a:pPr marL="285750" indent="-285750" algn="l">
              <a:buFont typeface="Wingdings" panose="05000000000000000000" pitchFamily="2" charset="2"/>
              <a:buChar char="Ø"/>
            </a:pPr>
            <a:r>
              <a:rPr lang="zh-CN" altLang="en-US" sz="1600">
                <a:solidFill>
                  <a:srgbClr val="444444"/>
                </a:solidFill>
                <a:latin typeface="Helvetica Neue" panose="02000503000000020004"/>
                <a:ea typeface="Alibaba PuHuiTi B"/>
              </a:rPr>
              <a:t>一个表中只能有一个字段使用 </a:t>
            </a:r>
            <a:r>
              <a:rPr lang="en-US" altLang="zh-CN" sz="1600">
                <a:solidFill>
                  <a:srgbClr val="444444"/>
                </a:solidFill>
                <a:latin typeface="Helvetica Neue" panose="02000503000000020004"/>
                <a:ea typeface="Alibaba PuHuiTi B"/>
              </a:rPr>
              <a:t>auto_increment</a:t>
            </a:r>
            <a:r>
              <a:rPr lang="zh-CN" altLang="en-US" sz="1600">
                <a:solidFill>
                  <a:srgbClr val="444444"/>
                </a:solidFill>
                <a:latin typeface="Helvetica Neue" panose="02000503000000020004"/>
                <a:ea typeface="Alibaba PuHuiTi B"/>
              </a:rPr>
              <a:t>约束，且该字段必须有唯一索引，以避免序号重复（即为主键或主键的一部分）。</a:t>
            </a:r>
            <a:endParaRPr lang="en-US" altLang="zh-CN" sz="1600">
              <a:solidFill>
                <a:srgbClr val="444444"/>
              </a:solidFill>
              <a:latin typeface="Helvetica Neue" panose="02000503000000020004"/>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panose="02000503000000020004"/>
                <a:ea typeface="Alibaba PuHuiTi B"/>
              </a:rPr>
              <a:t>auto_increment</a:t>
            </a:r>
            <a:r>
              <a:rPr lang="zh-CN" altLang="en-US" sz="1600">
                <a:solidFill>
                  <a:srgbClr val="444444"/>
                </a:solidFill>
                <a:latin typeface="Helvetica Neue" panose="02000503000000020004"/>
                <a:ea typeface="Alibaba PuHuiTi B"/>
              </a:rPr>
              <a:t>约束的字段必须具备 </a:t>
            </a:r>
            <a:r>
              <a:rPr lang="en-US" altLang="zh-CN" sz="1600">
                <a:solidFill>
                  <a:srgbClr val="444444"/>
                </a:solidFill>
                <a:latin typeface="Helvetica Neue" panose="02000503000000020004"/>
                <a:ea typeface="Alibaba PuHuiTi B"/>
              </a:rPr>
              <a:t>NOT NULL </a:t>
            </a:r>
            <a:r>
              <a:rPr lang="zh-CN" altLang="en-US" sz="1600">
                <a:solidFill>
                  <a:srgbClr val="444444"/>
                </a:solidFill>
                <a:latin typeface="Helvetica Neue" panose="02000503000000020004"/>
                <a:ea typeface="Alibaba PuHuiTi B"/>
              </a:rPr>
              <a:t>属性。</a:t>
            </a:r>
            <a:endParaRPr lang="en-US" altLang="zh-CN" sz="1600">
              <a:solidFill>
                <a:srgbClr val="444444"/>
              </a:solidFill>
              <a:latin typeface="Helvetica Neue" panose="02000503000000020004"/>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panose="02000503000000020004"/>
                <a:ea typeface="Alibaba PuHuiTi B"/>
              </a:rPr>
              <a:t>auto_increment</a:t>
            </a:r>
            <a:r>
              <a:rPr lang="zh-CN" altLang="en-US" sz="1600">
                <a:solidFill>
                  <a:srgbClr val="444444"/>
                </a:solidFill>
                <a:latin typeface="Helvetica Neue" panose="02000503000000020004"/>
                <a:ea typeface="Alibaba PuHuiTi B"/>
              </a:rPr>
              <a:t>约束的字段只能是整数类型（</a:t>
            </a:r>
            <a:r>
              <a:rPr lang="en-US" altLang="zh-CN" sz="1600">
                <a:solidFill>
                  <a:srgbClr val="444444"/>
                </a:solidFill>
                <a:latin typeface="Helvetica Neue" panose="02000503000000020004"/>
                <a:ea typeface="Alibaba PuHuiTi B"/>
              </a:rPr>
              <a:t>TINYINT</a:t>
            </a:r>
            <a:r>
              <a:rPr lang="zh-CN" altLang="en-US" sz="1600">
                <a:solidFill>
                  <a:srgbClr val="444444"/>
                </a:solidFill>
                <a:latin typeface="Helvetica Neue" panose="02000503000000020004"/>
                <a:ea typeface="Alibaba PuHuiTi B"/>
              </a:rPr>
              <a:t>、</a:t>
            </a:r>
            <a:r>
              <a:rPr lang="en-US" altLang="zh-CN" sz="1600">
                <a:solidFill>
                  <a:srgbClr val="444444"/>
                </a:solidFill>
                <a:latin typeface="Helvetica Neue" panose="02000503000000020004"/>
                <a:ea typeface="Alibaba PuHuiTi B"/>
              </a:rPr>
              <a:t>SMALLINT</a:t>
            </a:r>
            <a:r>
              <a:rPr lang="zh-CN" altLang="en-US" sz="1600">
                <a:solidFill>
                  <a:srgbClr val="444444"/>
                </a:solidFill>
                <a:latin typeface="Helvetica Neue" panose="02000503000000020004"/>
                <a:ea typeface="Alibaba PuHuiTi B"/>
              </a:rPr>
              <a:t>、</a:t>
            </a:r>
            <a:r>
              <a:rPr lang="en-US" altLang="zh-CN" sz="1600">
                <a:solidFill>
                  <a:srgbClr val="444444"/>
                </a:solidFill>
                <a:latin typeface="Helvetica Neue" panose="02000503000000020004"/>
                <a:ea typeface="Alibaba PuHuiTi B"/>
              </a:rPr>
              <a:t>INT</a:t>
            </a:r>
            <a:r>
              <a:rPr lang="zh-CN" altLang="en-US" sz="1600">
                <a:solidFill>
                  <a:srgbClr val="444444"/>
                </a:solidFill>
                <a:latin typeface="Helvetica Neue" panose="02000503000000020004"/>
                <a:ea typeface="Alibaba PuHuiTi B"/>
              </a:rPr>
              <a:t>、</a:t>
            </a:r>
            <a:r>
              <a:rPr lang="en-US" altLang="zh-CN" sz="1600">
                <a:solidFill>
                  <a:srgbClr val="444444"/>
                </a:solidFill>
                <a:latin typeface="Helvetica Neue" panose="02000503000000020004"/>
                <a:ea typeface="Alibaba PuHuiTi B"/>
              </a:rPr>
              <a:t>BIGINT </a:t>
            </a:r>
            <a:r>
              <a:rPr lang="zh-CN" altLang="en-US" sz="1600">
                <a:solidFill>
                  <a:srgbClr val="444444"/>
                </a:solidFill>
                <a:latin typeface="Helvetica Neue" panose="02000503000000020004"/>
                <a:ea typeface="Alibaba PuHuiTi B"/>
              </a:rPr>
              <a:t>等。</a:t>
            </a:r>
            <a:endParaRPr lang="en-US" altLang="zh-CN" sz="1600">
              <a:solidFill>
                <a:srgbClr val="444444"/>
              </a:solidFill>
              <a:latin typeface="Helvetica Neue" panose="02000503000000020004"/>
              <a:ea typeface="Alibaba PuHuiTi B"/>
            </a:endParaRPr>
          </a:p>
          <a:p>
            <a:pPr marL="285750" indent="-285750" algn="l">
              <a:buFont typeface="Wingdings" panose="05000000000000000000" pitchFamily="2" charset="2"/>
              <a:buChar char="Ø"/>
            </a:pPr>
            <a:r>
              <a:rPr lang="en-US" altLang="zh-CN" sz="1600">
                <a:solidFill>
                  <a:srgbClr val="444444"/>
                </a:solidFill>
                <a:latin typeface="Helvetica Neue" panose="02000503000000020004"/>
                <a:ea typeface="Alibaba PuHuiTi B"/>
              </a:rPr>
              <a:t>auto_increment</a:t>
            </a:r>
            <a:r>
              <a:rPr lang="zh-CN" altLang="en-US" sz="1600">
                <a:solidFill>
                  <a:srgbClr val="444444"/>
                </a:solidFill>
                <a:latin typeface="Helvetica Neue" panose="02000503000000020004"/>
                <a:ea typeface="Alibaba PuHuiTi B"/>
              </a:rPr>
              <a:t>约束字段的最大值受该字段的数据类型约束，如果达到上限，</a:t>
            </a:r>
            <a:r>
              <a:rPr lang="en-US" altLang="zh-CN" sz="1600">
                <a:solidFill>
                  <a:srgbClr val="444444"/>
                </a:solidFill>
                <a:latin typeface="Helvetica Neue" panose="02000503000000020004"/>
                <a:ea typeface="Alibaba PuHuiTi B"/>
              </a:rPr>
              <a:t>auto_increment</a:t>
            </a:r>
            <a:r>
              <a:rPr lang="zh-CN" altLang="en-US" sz="1600">
                <a:solidFill>
                  <a:srgbClr val="444444"/>
                </a:solidFill>
                <a:latin typeface="Helvetica Neue" panose="02000503000000020004"/>
                <a:ea typeface="Alibaba PuHuiTi B"/>
              </a:rPr>
              <a:t>就会失效。</a:t>
            </a:r>
            <a:endParaRPr lang="zh-CN" altLang="en-US" sz="1600">
              <a:solidFill>
                <a:srgbClr val="444444"/>
              </a:solidFill>
              <a:latin typeface="Helvetica Neue" panose="02000503000000020004"/>
              <a:ea typeface="Alibaba PuHuiTi B"/>
            </a:endParaRPr>
          </a:p>
          <a:p>
            <a:pPr marR="0" lvl="0" algn="l" defTabSz="914400" rtl="0" eaLnBrk="1" fontAlgn="auto" latinLnBrk="0" hangingPunct="1">
              <a:lnSpc>
                <a:spcPct val="100000"/>
              </a:lnSpc>
              <a:spcBef>
                <a:spcPts val="0"/>
              </a:spcBef>
              <a:spcAft>
                <a:spcPts val="0"/>
              </a:spcAft>
              <a:buClrTx/>
              <a:buSzTx/>
              <a:defRPr/>
            </a:pPr>
            <a:endParaRPr lang="en-US" altLang="zh-CN" sz="1600">
              <a:solidFill>
                <a:prstClr val="black"/>
              </a:solidFill>
              <a:latin typeface="Calibri"/>
              <a:ea typeface="Alibaba PuHuiTi B"/>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10" name="文本框 9"/>
          <p:cNvSpPr txBox="1"/>
          <p:nvPr/>
        </p:nvSpPr>
        <p:spPr>
          <a:xfrm>
            <a:off x="956874" y="3054900"/>
            <a:ext cx="9711066" cy="14452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方式</a:t>
            </a: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1</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，创建表时指定</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t_user2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5</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p:txBody>
      </p:sp>
      <p:sp>
        <p:nvSpPr>
          <p:cNvPr id="11" name="文本占位符 3"/>
          <p:cNvSpPr txBox="1"/>
          <p:nvPr/>
        </p:nvSpPr>
        <p:spPr>
          <a:xfrm>
            <a:off x="956874" y="106621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指定自增字段初始值</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1070464" y="1888241"/>
            <a:ext cx="1052241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a:ln>
                  <a:noFill/>
                </a:ln>
                <a:solidFill>
                  <a:srgbClr val="444444"/>
                </a:solidFill>
                <a:effectLst/>
                <a:uLnTx/>
                <a:uFillTx/>
                <a:latin typeface="Helvetica Neue" panose="02000503000000020004"/>
                <a:ea typeface="Alibaba PuHuiTi B"/>
                <a:cs typeface="+mn-cs"/>
              </a:rPr>
              <a:t>如果第一条记录设置了该字段的初始值，那么新增加的记录就从这个初始值开始自增。例如，如果表中插入的第一条记录的 </a:t>
            </a:r>
            <a:r>
              <a:rPr kumimoji="0" lang="en-US" altLang="zh-CN" sz="1600" b="0" i="0" u="none" strike="noStrike" kern="1200" cap="none" spc="0" normalizeH="0" baseline="0" noProof="0">
                <a:ln>
                  <a:noFill/>
                </a:ln>
                <a:solidFill>
                  <a:srgbClr val="444444"/>
                </a:solidFill>
                <a:effectLst/>
                <a:uLnTx/>
                <a:uFillTx/>
                <a:latin typeface="Helvetica Neue" panose="02000503000000020004"/>
                <a:ea typeface="Alibaba PuHuiTi B"/>
                <a:cs typeface="+mn-cs"/>
              </a:rPr>
              <a:t>id </a:t>
            </a:r>
            <a:r>
              <a:rPr kumimoji="0" lang="zh-CN" altLang="en-US" sz="1600" b="0" i="0" u="none" strike="noStrike" kern="1200" cap="none" spc="0" normalizeH="0" baseline="0" noProof="0">
                <a:ln>
                  <a:noFill/>
                </a:ln>
                <a:solidFill>
                  <a:srgbClr val="444444"/>
                </a:solidFill>
                <a:effectLst/>
                <a:uLnTx/>
                <a:uFillTx/>
                <a:latin typeface="Helvetica Neue" panose="02000503000000020004"/>
                <a:ea typeface="Alibaba PuHuiTi B"/>
                <a:cs typeface="+mn-cs"/>
              </a:rPr>
              <a:t>值设置为 </a:t>
            </a:r>
            <a:r>
              <a:rPr kumimoji="0" lang="en-US" altLang="zh-CN" sz="1600" b="0" i="0" u="none" strike="noStrike" kern="1200" cap="none" spc="0" normalizeH="0" baseline="0" noProof="0">
                <a:ln>
                  <a:noFill/>
                </a:ln>
                <a:solidFill>
                  <a:srgbClr val="444444"/>
                </a:solidFill>
                <a:effectLst/>
                <a:uLnTx/>
                <a:uFillTx/>
                <a:latin typeface="Helvetica Neue" panose="02000503000000020004"/>
                <a:ea typeface="Alibaba PuHuiTi B"/>
                <a:cs typeface="+mn-cs"/>
              </a:rPr>
              <a:t>5</a:t>
            </a:r>
            <a:r>
              <a:rPr kumimoji="0" lang="zh-CN" altLang="en-US" sz="1600" b="0" i="0" u="none" strike="noStrike" kern="1200" cap="none" spc="0" normalizeH="0" baseline="0" noProof="0">
                <a:ln>
                  <a:noFill/>
                </a:ln>
                <a:solidFill>
                  <a:srgbClr val="444444"/>
                </a:solidFill>
                <a:effectLst/>
                <a:uLnTx/>
                <a:uFillTx/>
                <a:latin typeface="Helvetica Neue" panose="02000503000000020004"/>
                <a:ea typeface="Alibaba PuHuiTi B"/>
                <a:cs typeface="+mn-cs"/>
              </a:rPr>
              <a:t>，那么再插入记录时，</a:t>
            </a:r>
            <a:r>
              <a:rPr kumimoji="0" lang="en-US" altLang="zh-CN" sz="1600" b="0" i="0" u="none" strike="noStrike" kern="1200" cap="none" spc="0" normalizeH="0" baseline="0" noProof="0">
                <a:ln>
                  <a:noFill/>
                </a:ln>
                <a:solidFill>
                  <a:srgbClr val="444444"/>
                </a:solidFill>
                <a:effectLst/>
                <a:uLnTx/>
                <a:uFillTx/>
                <a:latin typeface="Helvetica Neue" panose="02000503000000020004"/>
                <a:ea typeface="Alibaba PuHuiTi B"/>
                <a:cs typeface="+mn-cs"/>
              </a:rPr>
              <a:t>id </a:t>
            </a:r>
            <a:r>
              <a:rPr kumimoji="0" lang="zh-CN" altLang="en-US" sz="1600" b="0" i="0" u="none" strike="noStrike" kern="1200" cap="none" spc="0" normalizeH="0" baseline="0" noProof="0">
                <a:ln>
                  <a:noFill/>
                </a:ln>
                <a:solidFill>
                  <a:srgbClr val="444444"/>
                </a:solidFill>
                <a:effectLst/>
                <a:uLnTx/>
                <a:uFillTx/>
                <a:latin typeface="Helvetica Neue" panose="02000503000000020004"/>
                <a:ea typeface="Alibaba PuHuiTi B"/>
                <a:cs typeface="+mn-cs"/>
              </a:rPr>
              <a:t>值就会从 </a:t>
            </a:r>
            <a:r>
              <a:rPr kumimoji="0" lang="en-US" altLang="zh-CN" sz="1600" b="0" i="0" u="none" strike="noStrike" kern="1200" cap="none" spc="0" normalizeH="0" baseline="0" noProof="0">
                <a:ln>
                  <a:noFill/>
                </a:ln>
                <a:solidFill>
                  <a:srgbClr val="444444"/>
                </a:solidFill>
                <a:effectLst/>
                <a:uLnTx/>
                <a:uFillTx/>
                <a:latin typeface="Helvetica Neue" panose="02000503000000020004"/>
                <a:ea typeface="Alibaba PuHuiTi B"/>
                <a:cs typeface="+mn-cs"/>
              </a:rPr>
              <a:t>5 </a:t>
            </a:r>
            <a:r>
              <a:rPr kumimoji="0" lang="zh-CN" altLang="en-US" sz="1600" b="0" i="0" u="none" strike="noStrike" kern="1200" cap="none" spc="0" normalizeH="0" baseline="0" noProof="0">
                <a:ln>
                  <a:noFill/>
                </a:ln>
                <a:solidFill>
                  <a:srgbClr val="444444"/>
                </a:solidFill>
                <a:effectLst/>
                <a:uLnTx/>
                <a:uFillTx/>
                <a:latin typeface="Helvetica Neue" panose="02000503000000020004"/>
                <a:ea typeface="Alibaba PuHuiTi B"/>
                <a:cs typeface="+mn-cs"/>
              </a:rPr>
              <a:t>开始往上增加</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自增长约束</a:t>
            </a:r>
            <a:r>
              <a:rPr kumimoji="1" lang="en-US" altLang="zh-CN"/>
              <a:t>(auto_increment)</a:t>
            </a:r>
            <a:endParaRPr kumimoji="1" lang="zh-CN" altLang="en-US" dirty="0"/>
          </a:p>
        </p:txBody>
      </p:sp>
      <p:sp>
        <p:nvSpPr>
          <p:cNvPr id="10" name="文本框 9"/>
          <p:cNvSpPr txBox="1"/>
          <p:nvPr/>
        </p:nvSpPr>
        <p:spPr>
          <a:xfrm>
            <a:off x="791050" y="1985094"/>
            <a:ext cx="9711066" cy="2000548"/>
          </a:xfrm>
          <a:prstGeom prst="rect">
            <a:avLst/>
          </a:prstGeom>
          <a:solidFill>
            <a:srgbClr val="FFFFE4"/>
          </a:solidFill>
          <a:ln>
            <a:solidFill>
              <a:schemeClr val="tx1"/>
            </a:solidFill>
          </a:ln>
        </p:spPr>
        <p:txBody>
          <a:bodyPr wrap="square">
            <a:spAutoFit/>
          </a:bodyPr>
          <a:lstStyle/>
          <a:p>
            <a:pPr marR="0" lvl="0" indent="0" fontAlgn="auto">
              <a:lnSpc>
                <a:spcPct val="100000"/>
              </a:lnSpc>
              <a:spcBef>
                <a:spcPts val="0"/>
              </a:spcBef>
              <a:spcAft>
                <a:spcPts val="0"/>
              </a:spcAft>
              <a:buClrTx/>
              <a:buSzTx/>
              <a:buFontTx/>
              <a:buNone/>
              <a:defRPr/>
            </a:pPr>
            <a:r>
              <a:rPr lang="en-US" altLang="zh-CN" sz="1600" kern="0">
                <a:solidFill>
                  <a:srgbClr val="008000"/>
                </a:solidFill>
                <a:latin typeface="Courier New" panose="02070309020205020404" pitchFamily="49" charset="0"/>
                <a:ea typeface="宋体" pitchFamily="2" charset="-122"/>
                <a:cs typeface="Times New Roman" panose="02020603050405020304" pitchFamily="18" charset="0"/>
              </a:rPr>
              <a:t>-- </a:t>
            </a:r>
            <a:r>
              <a:rPr lang="zh-CN" altLang="en-US" sz="1600" kern="0">
                <a:solidFill>
                  <a:srgbClr val="008000"/>
                </a:solidFill>
                <a:latin typeface="Courier New" panose="02070309020205020404" pitchFamily="49" charset="0"/>
                <a:ea typeface="宋体" pitchFamily="2" charset="-122"/>
                <a:cs typeface="Times New Roman" panose="02020603050405020304" pitchFamily="18" charset="0"/>
              </a:rPr>
              <a:t>方式</a:t>
            </a:r>
            <a:r>
              <a:rPr lang="en-US" altLang="zh-CN" sz="1600" kern="0">
                <a:solidFill>
                  <a:srgbClr val="008000"/>
                </a:solidFill>
                <a:latin typeface="Courier New" panose="02070309020205020404" pitchFamily="49" charset="0"/>
                <a:ea typeface="宋体" pitchFamily="2" charset="-122"/>
                <a:cs typeface="Times New Roman" panose="02020603050405020304" pitchFamily="18" charset="0"/>
              </a:rPr>
              <a:t>2</a:t>
            </a:r>
            <a:r>
              <a:rPr lang="zh-CN" altLang="en-US" sz="1600" kern="0">
                <a:solidFill>
                  <a:srgbClr val="008000"/>
                </a:solidFill>
                <a:latin typeface="Courier New" panose="02070309020205020404" pitchFamily="49" charset="0"/>
                <a:ea typeface="宋体" pitchFamily="2" charset="-122"/>
                <a:cs typeface="Times New Roman" panose="02020603050405020304" pitchFamily="18" charset="0"/>
              </a:rPr>
              <a:t>，创建表之后指定</a:t>
            </a:r>
            <a:endParaRPr lang="en-US" altLang="zh-CN" sz="1600" kern="0">
              <a:solidFill>
                <a:srgbClr val="008000"/>
              </a:solidFill>
              <a:latin typeface="Courier New" panose="02070309020205020404" pitchFamily="49" charset="0"/>
              <a:ea typeface="宋体"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t_user3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primary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key</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auto_increment</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black"/>
              </a:solidFill>
              <a:effectLst/>
              <a:uLnTx/>
              <a:uFillTx/>
              <a:latin typeface="Calibri"/>
              <a:ea typeface="黑体"/>
              <a:cs typeface="+mn-cs"/>
            </a:endParaRPr>
          </a:p>
          <a:p>
            <a:r>
              <a:rPr lang="fr-FR" altLang="zh-CN" sz="1800" b="1">
                <a:solidFill>
                  <a:srgbClr val="0000FF"/>
                </a:solidFill>
                <a:effectLst/>
                <a:latin typeface="Courier New" panose="02070309020205020404" pitchFamily="49" charset="0"/>
              </a:rPr>
              <a:t>alter</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table</a:t>
            </a:r>
            <a:r>
              <a:rPr lang="fr-FR" altLang="zh-CN" sz="1800">
                <a:solidFill>
                  <a:srgbClr val="000000"/>
                </a:solidFill>
                <a:effectLst/>
                <a:latin typeface="Courier New" panose="02070309020205020404" pitchFamily="49" charset="0"/>
              </a:rPr>
              <a:t> t_user2 auto_increment</a:t>
            </a:r>
            <a:r>
              <a:rPr lang="fr-FR" altLang="zh-CN" sz="1800" b="1">
                <a:solidFill>
                  <a:srgbClr val="000080"/>
                </a:solidFill>
                <a:effectLst/>
                <a:latin typeface="Courier New" panose="02070309020205020404" pitchFamily="49" charset="0"/>
              </a:rPr>
              <a:t>=</a:t>
            </a:r>
            <a:r>
              <a:rPr lang="fr-FR" altLang="zh-CN" sz="1800">
                <a:solidFill>
                  <a:srgbClr val="FF8000"/>
                </a:solidFill>
                <a:effectLst/>
                <a:latin typeface="Courier New" panose="02070309020205020404" pitchFamily="49" charset="0"/>
              </a:rPr>
              <a:t>100;</a:t>
            </a:r>
            <a:endParaRPr lang="fr-FR" altLang="zh-CN">
              <a:effectLst/>
            </a:endParaRPr>
          </a:p>
        </p:txBody>
      </p:sp>
      <p:sp>
        <p:nvSpPr>
          <p:cNvPr id="11" name="文本占位符 3"/>
          <p:cNvSpPr txBox="1"/>
          <p:nvPr/>
        </p:nvSpPr>
        <p:spPr>
          <a:xfrm>
            <a:off x="623477" y="122454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指定自增字段初始值</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3" name="文本占位符 3"/>
          <p:cNvSpPr txBox="1"/>
          <p:nvPr/>
        </p:nvSpPr>
        <p:spPr>
          <a:xfrm>
            <a:off x="538485" y="459907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delete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和</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truncate</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在删除后自增列的变化</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框 13"/>
          <p:cNvSpPr txBox="1"/>
          <p:nvPr/>
        </p:nvSpPr>
        <p:spPr>
          <a:xfrm>
            <a:off x="896558" y="5198404"/>
            <a:ext cx="6097464" cy="646331"/>
          </a:xfrm>
          <a:prstGeom prst="rect">
            <a:avLst/>
          </a:prstGeom>
          <a:noFill/>
        </p:spPr>
        <p:txBody>
          <a:bodyPr wrap="square">
            <a:spAutoFit/>
          </a:bodyPr>
          <a:lstStyle/>
          <a:p>
            <a:pPr marL="285750" indent="-285750">
              <a:buFont typeface="Wingdings" panose="05000000000000000000" pitchFamily="2" charset="2"/>
              <a:buChar char="Ø"/>
            </a:pPr>
            <a:r>
              <a:rPr lang="en-US" altLang="zh-CN" b="0" i="0">
                <a:solidFill>
                  <a:srgbClr val="4D4D4D"/>
                </a:solidFill>
                <a:effectLst/>
                <a:latin typeface="-apple-system"/>
              </a:rPr>
              <a:t>delete</a:t>
            </a:r>
            <a:r>
              <a:rPr lang="zh-CN" altLang="en-US">
                <a:solidFill>
                  <a:srgbClr val="4D4D4D"/>
                </a:solidFill>
                <a:latin typeface="-apple-system"/>
              </a:rPr>
              <a:t>数据之后自动增长从断点开始</a:t>
            </a:r>
            <a:endParaRPr lang="en-US" altLang="zh-CN">
              <a:solidFill>
                <a:srgbClr val="4D4D4D"/>
              </a:solidFill>
              <a:latin typeface="-apple-system"/>
            </a:endParaRPr>
          </a:p>
          <a:p>
            <a:pPr marL="285750" indent="-285750">
              <a:buFont typeface="Wingdings" panose="05000000000000000000" pitchFamily="2" charset="2"/>
              <a:buChar char="Ø"/>
            </a:pPr>
            <a:r>
              <a:rPr lang="en-US" altLang="zh-CN">
                <a:solidFill>
                  <a:srgbClr val="4D4D4D"/>
                </a:solidFill>
                <a:latin typeface="-apple-system"/>
              </a:rPr>
              <a:t>t</a:t>
            </a:r>
            <a:r>
              <a:rPr lang="en-US" altLang="zh-CN" b="0" i="0">
                <a:solidFill>
                  <a:srgbClr val="4D4D4D"/>
                </a:solidFill>
                <a:effectLst/>
                <a:latin typeface="-apple-system"/>
              </a:rPr>
              <a:t>runcate</a:t>
            </a:r>
            <a:r>
              <a:rPr lang="zh-CN" altLang="en-US" b="0" i="0">
                <a:solidFill>
                  <a:srgbClr val="4D4D4D"/>
                </a:solidFill>
                <a:effectLst/>
                <a:latin typeface="-apple-system"/>
              </a:rPr>
              <a:t>数据</a:t>
            </a:r>
            <a:r>
              <a:rPr lang="zh-CN" altLang="en-US">
                <a:solidFill>
                  <a:srgbClr val="4D4D4D"/>
                </a:solidFill>
                <a:latin typeface="-apple-system"/>
              </a:rPr>
              <a:t>之后</a:t>
            </a:r>
            <a:r>
              <a:rPr lang="zh-CN" altLang="en-US" b="0" i="0">
                <a:solidFill>
                  <a:srgbClr val="4D4D4D"/>
                </a:solidFill>
                <a:effectLst/>
                <a:latin typeface="-apple-system"/>
              </a:rPr>
              <a:t>自动增长</a:t>
            </a:r>
            <a:r>
              <a:rPr lang="zh-CN" altLang="en-US">
                <a:solidFill>
                  <a:srgbClr val="4D4D4D"/>
                </a:solidFill>
                <a:latin typeface="-apple-system"/>
              </a:rPr>
              <a:t>从默认起始值开始</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非空约束</a:t>
            </a:r>
            <a:r>
              <a:rPr kumimoji="1" lang="en-US" altLang="zh-CN"/>
              <a:t>(not null)</a:t>
            </a:r>
            <a:endParaRPr kumimoji="1" lang="zh-CN" altLang="en-US" dirty="0"/>
          </a:p>
        </p:txBody>
      </p:sp>
      <p:sp>
        <p:nvSpPr>
          <p:cNvPr id="10" name="文本框 9"/>
          <p:cNvSpPr txBox="1"/>
          <p:nvPr/>
        </p:nvSpPr>
        <p:spPr>
          <a:xfrm>
            <a:off x="896559" y="4488646"/>
            <a:ext cx="7640859" cy="156966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 </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方式</a:t>
            </a:r>
            <a:r>
              <a:rPr lang="en-US" altLang="zh-CN" sz="1600" kern="0">
                <a:solidFill>
                  <a:srgbClr val="008000"/>
                </a:solidFill>
                <a:latin typeface="Courier New" panose="02070309020205020404" pitchFamily="49" charset="0"/>
                <a:ea typeface="宋体" pitchFamily="2" charset="-122"/>
                <a:cs typeface="Times New Roman" panose="02020603050405020304" pitchFamily="18" charset="0"/>
              </a:rPr>
              <a:t>1</a:t>
            </a:r>
            <a:r>
              <a:rPr kumimoji="0" lang="zh-CN" altLang="en-US"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rPr>
              <a:t>，创建表时指定</a:t>
            </a:r>
            <a:endParaRPr kumimoji="0" lang="en-US" altLang="zh-CN" sz="1600" b="0" i="0" u="none" strike="noStrike" kern="0" cap="none" spc="0" normalizeH="0" baseline="0" noProof="0">
              <a:ln>
                <a:noFill/>
              </a:ln>
              <a:solidFill>
                <a:srgbClr val="008000"/>
              </a:solidFill>
              <a:effectLst/>
              <a:uLnTx/>
              <a:uFillTx/>
              <a:latin typeface="Courier New" panose="02070309020205020404" pitchFamily="49" charset="0"/>
              <a:ea typeface="宋体" pitchFamily="2" charset="-122"/>
              <a:cs typeface="Times New Roman" panose="02020603050405020304" pitchFamily="18" charset="0"/>
            </a:endParaRPr>
          </a:p>
          <a:p>
            <a:pPr>
              <a:defRPr/>
            </a:pPr>
            <a:r>
              <a:rPr lang="en-US" altLang="zh-CN" sz="1600" b="1">
                <a:solidFill>
                  <a:srgbClr val="0000FF"/>
                </a:solidFill>
                <a:effectLst/>
                <a:latin typeface="Courier New" panose="02070309020205020404" pitchFamily="49" charset="0"/>
              </a:rPr>
              <a:t>create</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t_user6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endParaRPr lang="en-US" altLang="zh-CN" sz="1600">
              <a:solidFill>
                <a:srgbClr val="000000"/>
              </a:solidFill>
              <a:effectLst/>
              <a:latin typeface="Courier New" panose="02070309020205020404" pitchFamily="49" charset="0"/>
            </a:endParaRPr>
          </a:p>
          <a:p>
            <a:pPr>
              <a:defRPr/>
            </a:pPr>
            <a:r>
              <a:rPr lang="en-US" altLang="zh-CN" sz="1600">
                <a:solidFill>
                  <a:srgbClr val="000000"/>
                </a:solidFill>
                <a:effectLst/>
                <a:latin typeface="Courier New" panose="02070309020205020404" pitchFamily="49" charset="0"/>
              </a:rPr>
              <a:t>  id </a:t>
            </a:r>
            <a:r>
              <a:rPr lang="en-US" altLang="zh-CN" sz="1600">
                <a:solidFill>
                  <a:srgbClr val="800080"/>
                </a:solidFill>
                <a:effectLst/>
                <a:latin typeface="Courier New" panose="02070309020205020404" pitchFamily="49" charset="0"/>
              </a:rPr>
              <a:t>int</a:t>
            </a:r>
            <a:r>
              <a:rPr lang="en-US" altLang="zh-CN" sz="1600">
                <a:solidFill>
                  <a:srgbClr val="000000"/>
                </a:solidFill>
                <a:effectLst/>
                <a:latin typeface="Courier New" panose="02070309020205020404" pitchFamily="49" charset="0"/>
              </a:rPr>
              <a:t> </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endParaRPr lang="en-US" altLang="zh-CN" sz="1600">
              <a:solidFill>
                <a:srgbClr val="000000"/>
              </a:solidFill>
              <a:effectLst/>
              <a:latin typeface="Courier New" panose="02070309020205020404" pitchFamily="49" charset="0"/>
            </a:endParaRPr>
          </a:p>
          <a:p>
            <a:pPr>
              <a:defRPr/>
            </a:pPr>
            <a:r>
              <a:rPr lang="en-US" altLang="zh-CN" sz="1600">
                <a:solidFill>
                  <a:srgbClr val="000000"/>
                </a:solidFill>
                <a:effectLst/>
                <a:latin typeface="Courier New" panose="02070309020205020404" pitchFamily="49" charset="0"/>
              </a:rPr>
              <a:t>  name </a:t>
            </a:r>
            <a:r>
              <a:rPr lang="en-US" altLang="zh-CN" sz="1600">
                <a:solidFill>
                  <a:srgbClr val="800080"/>
                </a:solidFill>
                <a:effectLst/>
                <a:latin typeface="Courier New" panose="02070309020205020404" pitchFamily="49" charset="0"/>
              </a:rPr>
              <a:t>varchar</a:t>
            </a:r>
            <a:r>
              <a:rPr lang="en-US" altLang="zh-CN" sz="1600" b="1">
                <a:solidFill>
                  <a:srgbClr val="000080"/>
                </a:solidFill>
                <a:effectLst/>
                <a:latin typeface="Courier New" panose="02070309020205020404" pitchFamily="49" charset="0"/>
              </a:rPr>
              <a:t>(</a:t>
            </a:r>
            <a:r>
              <a:rPr lang="en-US" altLang="zh-CN" sz="1600">
                <a:solidFill>
                  <a:srgbClr val="FF8000"/>
                </a:solidFill>
                <a:effectLst/>
                <a:latin typeface="Courier New" panose="02070309020205020404" pitchFamily="49" charset="0"/>
              </a:rPr>
              <a:t>20</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endParaRPr lang="en-US" altLang="zh-CN" sz="1600">
              <a:solidFill>
                <a:srgbClr val="000000"/>
              </a:solidFill>
              <a:effectLst/>
              <a:latin typeface="Courier New" panose="02070309020205020404" pitchFamily="49" charset="0"/>
            </a:endParaRPr>
          </a:p>
          <a:p>
            <a:pPr>
              <a:defRPr/>
            </a:pPr>
            <a:r>
              <a:rPr lang="en-US" altLang="zh-CN" sz="1600">
                <a:solidFill>
                  <a:srgbClr val="000000"/>
                </a:solidFill>
                <a:effectLst/>
                <a:latin typeface="Courier New" panose="02070309020205020404" pitchFamily="49" charset="0"/>
              </a:rPr>
              <a:t>  address </a:t>
            </a:r>
            <a:r>
              <a:rPr lang="en-US" altLang="zh-CN" sz="1600">
                <a:solidFill>
                  <a:srgbClr val="800080"/>
                </a:solidFill>
                <a:effectLst/>
                <a:latin typeface="Courier New" panose="02070309020205020404" pitchFamily="49" charset="0"/>
              </a:rPr>
              <a:t>varchar</a:t>
            </a:r>
            <a:r>
              <a:rPr lang="en-US" altLang="zh-CN" sz="1600" b="1">
                <a:solidFill>
                  <a:srgbClr val="000080"/>
                </a:solidFill>
                <a:effectLst/>
                <a:latin typeface="Courier New" panose="02070309020205020404" pitchFamily="49" charset="0"/>
              </a:rPr>
              <a:t>(</a:t>
            </a:r>
            <a:r>
              <a:rPr lang="en-US" altLang="zh-CN" sz="1600">
                <a:solidFill>
                  <a:srgbClr val="FF8000"/>
                </a:solidFill>
                <a:effectLst/>
                <a:latin typeface="Courier New" panose="02070309020205020404" pitchFamily="49" charset="0"/>
              </a:rPr>
              <a:t>20</a:t>
            </a:r>
            <a:r>
              <a:rPr lang="en-US" altLang="zh-CN" sz="1600" b="1">
                <a:solidFill>
                  <a:srgbClr val="000080"/>
                </a:solidFill>
                <a:effectLst/>
                <a:latin typeface="Courier New" panose="02070309020205020404" pitchFamily="49" charset="0"/>
              </a:rPr>
              <a: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a:solidFill>
                  <a:srgbClr val="000000"/>
                </a:solidFill>
                <a:effectLst/>
                <a:latin typeface="Courier New" panose="02070309020205020404" pitchFamily="49" charset="0"/>
              </a:rPr>
              <a:t> </a:t>
            </a:r>
            <a:endParaRPr lang="en-US" altLang="zh-CN" sz="1600">
              <a:solidFill>
                <a:srgbClr val="000000"/>
              </a:solidFill>
              <a:effectLst/>
              <a:latin typeface="Courier New" panose="02070309020205020404" pitchFamily="49" charset="0"/>
            </a:endParaRPr>
          </a:p>
          <a:p>
            <a:pPr>
              <a:defRPr/>
            </a:pPr>
            <a:r>
              <a:rPr lang="en-US" altLang="zh-CN" sz="1600" b="1">
                <a:solidFill>
                  <a:srgbClr val="000080"/>
                </a:solidFill>
                <a:effectLst/>
                <a:latin typeface="Courier New" panose="02070309020205020404" pitchFamily="49" charset="0"/>
              </a:rPr>
              <a:t>);</a:t>
            </a:r>
            <a:endParaRPr lang="en-US" altLang="zh-CN" sz="1600">
              <a:effectLst/>
            </a:endParaRPr>
          </a:p>
        </p:txBody>
      </p:sp>
      <p:sp>
        <p:nvSpPr>
          <p:cNvPr id="11" name="文本占位符 3"/>
          <p:cNvSpPr txBox="1"/>
          <p:nvPr/>
        </p:nvSpPr>
        <p:spPr>
          <a:xfrm>
            <a:off x="623475" y="10147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概念</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3" name="文本占位符 3"/>
          <p:cNvSpPr txBox="1"/>
          <p:nvPr/>
        </p:nvSpPr>
        <p:spPr>
          <a:xfrm>
            <a:off x="623474" y="236118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语法</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2" name="文本框 11"/>
          <p:cNvSpPr txBox="1"/>
          <p:nvPr/>
        </p:nvSpPr>
        <p:spPr>
          <a:xfrm>
            <a:off x="710880" y="1619369"/>
            <a:ext cx="9711065" cy="584775"/>
          </a:xfrm>
          <a:prstGeom prst="rect">
            <a:avLst/>
          </a:prstGeom>
          <a:noFill/>
        </p:spPr>
        <p:txBody>
          <a:bodyPr wrap="square">
            <a:spAutoFit/>
          </a:bodyPr>
          <a:lstStyle/>
          <a:p>
            <a:r>
              <a:rPr lang="en-US" altLang="zh-CN" sz="1600">
                <a:ea typeface="Alibaba PuHuiTi B"/>
              </a:rPr>
              <a:t>MySQL </a:t>
            </a:r>
            <a:r>
              <a:rPr lang="zh-CN" altLang="en-US" sz="1600">
                <a:ea typeface="Alibaba PuHuiTi B"/>
              </a:rPr>
              <a:t>非空约束（</a:t>
            </a:r>
            <a:r>
              <a:rPr lang="en-US" altLang="zh-CN" sz="1600">
                <a:ea typeface="Alibaba PuHuiTi B"/>
              </a:rPr>
              <a:t>not null</a:t>
            </a:r>
            <a:r>
              <a:rPr lang="zh-CN" altLang="en-US" sz="1600">
                <a:ea typeface="Alibaba PuHuiTi B"/>
              </a:rPr>
              <a:t>）指字段的值不能为空。对于使用了非空约束的字段，如果用户在添加数据时没有指定值，数据库系统就会报错。</a:t>
            </a:r>
            <a:endParaRPr lang="zh-CN" altLang="en-US" sz="1600">
              <a:ea typeface="Alibaba PuHuiTi B"/>
            </a:endParaRPr>
          </a:p>
        </p:txBody>
      </p:sp>
      <p:sp>
        <p:nvSpPr>
          <p:cNvPr id="9" name="文本框 8"/>
          <p:cNvSpPr txBox="1"/>
          <p:nvPr/>
        </p:nvSpPr>
        <p:spPr>
          <a:xfrm>
            <a:off x="959933" y="3032313"/>
            <a:ext cx="6790098" cy="584775"/>
          </a:xfrm>
          <a:prstGeom prst="rect">
            <a:avLst/>
          </a:prstGeom>
          <a:solidFill>
            <a:srgbClr val="FFFFE4"/>
          </a:solidFill>
          <a:ln>
            <a:solidFill>
              <a:schemeClr val="tx1"/>
            </a:solidFill>
          </a:ln>
        </p:spPr>
        <p:txBody>
          <a:bodyPr wrap="square">
            <a:spAutoFit/>
          </a:bodyPr>
          <a:lstStyle/>
          <a:p>
            <a:r>
              <a:rPr lang="zh-CN" altLang="en-US" sz="1600" b="1">
                <a:solidFill>
                  <a:srgbClr val="000080"/>
                </a:solidFill>
                <a:effectLst/>
                <a:latin typeface="Courier New" panose="02070309020205020404" pitchFamily="49" charset="0"/>
              </a:rPr>
              <a:t>方式</a:t>
            </a:r>
            <a:r>
              <a:rPr lang="en-US" altLang="zh-CN" sz="1600" b="1">
                <a:solidFill>
                  <a:srgbClr val="000080"/>
                </a:solidFill>
                <a:effectLst/>
                <a:latin typeface="Courier New" panose="02070309020205020404" pitchFamily="49" charset="0"/>
              </a:rPr>
              <a:t>1</a:t>
            </a:r>
            <a:r>
              <a:rPr lang="zh-CN" altLang="en-US" sz="1600" b="1">
                <a:solidFill>
                  <a:srgbClr val="000080"/>
                </a:solidFill>
                <a:effectLst/>
                <a:latin typeface="Courier New" panose="02070309020205020404" pitchFamily="49" charset="0"/>
              </a:rPr>
              <a:t>：</a:t>
            </a:r>
            <a:r>
              <a:rPr lang="en-US" altLang="zh-CN" sz="1600" b="1">
                <a:solidFill>
                  <a:srgbClr val="000080"/>
                </a:solidFill>
                <a:effectLst/>
                <a:latin typeface="Courier New" panose="02070309020205020404" pitchFamily="49" charset="0"/>
              </a:rPr>
              <a:t>&lt;</a:t>
            </a:r>
            <a:r>
              <a:rPr lang="zh-CN" altLang="en-US" sz="1600">
                <a:solidFill>
                  <a:srgbClr val="000000"/>
                </a:solidFill>
                <a:effectLst/>
                <a:latin typeface="Courier New" panose="02070309020205020404" pitchFamily="49" charset="0"/>
              </a:rPr>
              <a:t>字段名</a:t>
            </a:r>
            <a:r>
              <a:rPr lang="en-US" altLang="zh-CN" sz="1600" b="1">
                <a:solidFill>
                  <a:srgbClr val="000080"/>
                </a:solidFill>
                <a:effectLst/>
                <a:latin typeface="Courier New" panose="02070309020205020404" pitchFamily="49" charset="0"/>
              </a:rPr>
              <a:t>&gt;&lt;</a:t>
            </a:r>
            <a:r>
              <a:rPr lang="zh-CN" altLang="en-US" sz="1600">
                <a:solidFill>
                  <a:srgbClr val="000000"/>
                </a:solidFill>
                <a:effectLst/>
                <a:latin typeface="Courier New" panose="02070309020205020404" pitchFamily="49" charset="0"/>
              </a:rPr>
              <a:t>数据</a:t>
            </a:r>
            <a:r>
              <a:rPr lang="zh-CN" altLang="en-US" sz="1600" b="1">
                <a:solidFill>
                  <a:srgbClr val="000080"/>
                </a:solidFill>
                <a:effectLst/>
                <a:latin typeface="Courier New" panose="02070309020205020404" pitchFamily="49" charset="0"/>
              </a:rPr>
              <a:t>类</a:t>
            </a:r>
            <a:r>
              <a:rPr lang="zh-CN" altLang="en-US" sz="1600">
                <a:solidFill>
                  <a:srgbClr val="000000"/>
                </a:solidFill>
                <a:effectLst/>
                <a:latin typeface="Courier New" panose="02070309020205020404" pitchFamily="49" charset="0"/>
              </a:rPr>
              <a:t>型</a:t>
            </a:r>
            <a:r>
              <a:rPr lang="en-US" altLang="zh-CN" sz="1600" b="1">
                <a:solidFill>
                  <a:srgbClr val="000080"/>
                </a:solidFill>
                <a:effectLst/>
                <a:latin typeface="Courier New" panose="02070309020205020404" pitchFamily="49" charset="0"/>
              </a:rPr>
              <a:t>&gt;</a:t>
            </a:r>
            <a:r>
              <a:rPr lang="zh-CN" altLang="en-US"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endParaRPr lang="en-US" altLang="zh-CN" sz="1600" b="1">
              <a:solidFill>
                <a:srgbClr val="000080"/>
              </a:solidFill>
              <a:effectLst/>
              <a:latin typeface="Courier New" panose="02070309020205020404" pitchFamily="49" charset="0"/>
            </a:endParaRPr>
          </a:p>
          <a:p>
            <a:r>
              <a:rPr lang="zh-CN" altLang="en-US" sz="1600" b="1">
                <a:solidFill>
                  <a:srgbClr val="000080"/>
                </a:solidFill>
                <a:latin typeface="Courier New" panose="02070309020205020404" pitchFamily="49" charset="0"/>
              </a:rPr>
              <a:t>方式</a:t>
            </a:r>
            <a:r>
              <a:rPr lang="en-US" altLang="zh-CN" sz="1600" b="1">
                <a:solidFill>
                  <a:srgbClr val="000080"/>
                </a:solidFill>
                <a:latin typeface="Courier New" panose="02070309020205020404" pitchFamily="49" charset="0"/>
              </a:rPr>
              <a:t>2</a:t>
            </a:r>
            <a:r>
              <a:rPr lang="zh-CN" altLang="en-US" sz="1600" b="1">
                <a:solidFill>
                  <a:srgbClr val="000080"/>
                </a:solidFill>
                <a:latin typeface="Courier New" panose="02070309020205020404" pitchFamily="49" charset="0"/>
              </a:rPr>
              <a:t>：</a:t>
            </a:r>
            <a:r>
              <a:rPr lang="en-US" altLang="zh-CN" sz="1600" b="1">
                <a:solidFill>
                  <a:srgbClr val="0000FF"/>
                </a:solidFill>
                <a:effectLst/>
                <a:latin typeface="Courier New" panose="02070309020205020404" pitchFamily="49" charset="0"/>
              </a:rPr>
              <a:t>alter</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table</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表名 </a:t>
            </a:r>
            <a:r>
              <a:rPr lang="en-US" altLang="zh-CN" sz="1600" b="1">
                <a:solidFill>
                  <a:srgbClr val="0000FF"/>
                </a:solidFill>
                <a:effectLst/>
                <a:latin typeface="Courier New" panose="02070309020205020404" pitchFamily="49" charset="0"/>
              </a:rPr>
              <a:t>modify</a:t>
            </a:r>
            <a:r>
              <a:rPr lang="en-US" altLang="zh-CN" sz="1600">
                <a:solidFill>
                  <a:srgbClr val="000000"/>
                </a:solidFill>
                <a:effectLst/>
                <a:latin typeface="Courier New" panose="02070309020205020404" pitchFamily="49" charset="0"/>
              </a:rPr>
              <a:t> </a:t>
            </a:r>
            <a:r>
              <a:rPr lang="zh-CN" altLang="en-US" sz="1600">
                <a:solidFill>
                  <a:srgbClr val="000000"/>
                </a:solidFill>
                <a:effectLst/>
                <a:latin typeface="Courier New" panose="02070309020205020404" pitchFamily="49" charset="0"/>
              </a:rPr>
              <a:t>字段 </a:t>
            </a:r>
            <a:r>
              <a:rPr lang="zh-CN" altLang="en-US" sz="1600" b="1">
                <a:solidFill>
                  <a:srgbClr val="000080"/>
                </a:solidFill>
                <a:effectLst/>
                <a:latin typeface="Courier New" panose="02070309020205020404" pitchFamily="49" charset="0"/>
              </a:rPr>
              <a:t>类</a:t>
            </a:r>
            <a:r>
              <a:rPr lang="zh-CN" altLang="en-US" sz="1600">
                <a:solidFill>
                  <a:srgbClr val="000000"/>
                </a:solidFill>
                <a:effectLst/>
                <a:latin typeface="Courier New" panose="02070309020205020404" pitchFamily="49" charset="0"/>
              </a:rPr>
              <a:t>型 </a:t>
            </a:r>
            <a:r>
              <a:rPr lang="en-US" altLang="zh-CN" sz="1600" b="1">
                <a:solidFill>
                  <a:srgbClr val="0000FF"/>
                </a:solidFill>
                <a:effectLst/>
                <a:latin typeface="Courier New" panose="02070309020205020404" pitchFamily="49" charset="0"/>
              </a:rPr>
              <a:t>not</a:t>
            </a:r>
            <a:r>
              <a:rPr lang="en-US" altLang="zh-CN" sz="1600">
                <a:solidFill>
                  <a:srgbClr val="000000"/>
                </a:solidFill>
                <a:effectLst/>
                <a:latin typeface="Courier New" panose="02070309020205020404" pitchFamily="49" charset="0"/>
              </a:rPr>
              <a:t> </a:t>
            </a:r>
            <a:r>
              <a:rPr lang="en-US" altLang="zh-CN" sz="1600" b="1">
                <a:solidFill>
                  <a:srgbClr val="0000FF"/>
                </a:solidFill>
                <a:effectLst/>
                <a:latin typeface="Courier New" panose="02070309020205020404" pitchFamily="49" charset="0"/>
              </a:rPr>
              <a:t>null</a:t>
            </a:r>
            <a:r>
              <a:rPr lang="en-US" altLang="zh-CN" sz="1600" b="1">
                <a:solidFill>
                  <a:srgbClr val="000080"/>
                </a:solidFill>
                <a:effectLst/>
                <a:latin typeface="Courier New" panose="02070309020205020404" pitchFamily="49" charset="0"/>
              </a:rPr>
              <a:t>;</a:t>
            </a:r>
            <a:endParaRPr lang="en-US" altLang="zh-CN" sz="1600">
              <a:effectLst/>
            </a:endParaRPr>
          </a:p>
        </p:txBody>
      </p:sp>
      <p:sp>
        <p:nvSpPr>
          <p:cNvPr id="15" name="文本占位符 3"/>
          <p:cNvSpPr txBox="1"/>
          <p:nvPr/>
        </p:nvSpPr>
        <p:spPr>
          <a:xfrm>
            <a:off x="623473" y="3811311"/>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添加非空约束</a:t>
            </a:r>
            <a:r>
              <a:rPr kumimoji="0" lang="en-US" altLang="zh-CN"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kumimoji="0" lang="zh-CN" altLang="en-US"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方式</a:t>
            </a:r>
            <a:r>
              <a:rPr kumimoji="0" lang="en-US" altLang="zh-CN"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1</a:t>
            </a:r>
            <a:endParaRPr kumimoji="0" lang="zh-CN" altLang="en-US"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非空约束</a:t>
            </a:r>
            <a:r>
              <a:rPr kumimoji="1" lang="en-US" altLang="zh-CN"/>
              <a:t>(not null)</a:t>
            </a:r>
            <a:endParaRPr kumimoji="1" lang="zh-CN" altLang="en-US" dirty="0"/>
          </a:p>
        </p:txBody>
      </p:sp>
      <p:sp>
        <p:nvSpPr>
          <p:cNvPr id="10" name="文本框 9"/>
          <p:cNvSpPr txBox="1"/>
          <p:nvPr/>
        </p:nvSpPr>
        <p:spPr>
          <a:xfrm>
            <a:off x="791052" y="1979955"/>
            <a:ext cx="9750925" cy="2031325"/>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指定非空约束 </a:t>
            </a:r>
            <a:endParaRPr lang="en-US" altLang="zh-CN" sz="1800">
              <a:solidFill>
                <a:srgbClr val="008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指定非空约束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not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not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5" name="文本占位符 3"/>
          <p:cNvSpPr txBox="1"/>
          <p:nvPr/>
        </p:nvSpPr>
        <p:spPr>
          <a:xfrm>
            <a:off x="544343" y="111207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添加非空约束</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方式</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占位符 3"/>
          <p:cNvSpPr txBox="1"/>
          <p:nvPr/>
        </p:nvSpPr>
        <p:spPr>
          <a:xfrm>
            <a:off x="710880" y="43075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删除非空约束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6" name="文本框 15"/>
          <p:cNvSpPr txBox="1"/>
          <p:nvPr/>
        </p:nvSpPr>
        <p:spPr>
          <a:xfrm>
            <a:off x="791052" y="4976931"/>
            <a:ext cx="9171674" cy="923330"/>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a:t>
            </a:r>
            <a:r>
              <a:rPr lang="zh-CN" altLang="en-US" sz="1800">
                <a:solidFill>
                  <a:srgbClr val="008000"/>
                </a:solidFill>
                <a:effectLst/>
                <a:latin typeface="Courier New" panose="02070309020205020404" pitchFamily="49" charset="0"/>
              </a:rPr>
              <a:t>表名 </a:t>
            </a:r>
            <a:r>
              <a:rPr lang="en-US" altLang="zh-CN" sz="1800">
                <a:solidFill>
                  <a:srgbClr val="008000"/>
                </a:solidFill>
                <a:effectLst/>
                <a:latin typeface="Courier New" panose="02070309020205020404" pitchFamily="49" charset="0"/>
              </a:rPr>
              <a:t>modify </a:t>
            </a:r>
            <a:r>
              <a:rPr lang="zh-CN" altLang="en-US" sz="1800">
                <a:solidFill>
                  <a:srgbClr val="008000"/>
                </a:solidFill>
                <a:effectLst/>
                <a:latin typeface="Courier New" panose="02070309020205020404" pitchFamily="49" charset="0"/>
              </a:rPr>
              <a:t>字段 类型 </a:t>
            </a:r>
            <a:endParaRPr lang="en-US" altLang="zh-CN" sz="1800">
              <a:solidFill>
                <a:srgbClr val="008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t_user7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endParaRPr lang="en-US" altLang="zh-CN">
              <a:effectLs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唯一约束</a:t>
            </a:r>
            <a:r>
              <a:rPr kumimoji="1" lang="en-US" altLang="zh-CN"/>
              <a:t>(unique)</a:t>
            </a:r>
            <a:endParaRPr kumimoji="1" lang="zh-CN" altLang="en-US" dirty="0"/>
          </a:p>
        </p:txBody>
      </p:sp>
      <p:sp>
        <p:nvSpPr>
          <p:cNvPr id="15" name="文本占位符 3"/>
          <p:cNvSpPr txBox="1"/>
          <p:nvPr/>
        </p:nvSpPr>
        <p:spPr>
          <a:xfrm>
            <a:off x="473488" y="95322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概念</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占位符 3"/>
          <p:cNvSpPr txBox="1"/>
          <p:nvPr/>
        </p:nvSpPr>
        <p:spPr>
          <a:xfrm>
            <a:off x="473488" y="36326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indent="-285750">
              <a:buFont typeface="Wingdings" panose="05000000000000000000" pitchFamily="2" charset="2"/>
              <a:buChar char="u"/>
              <a:defRPr/>
            </a:pPr>
            <a:r>
              <a:rPr lang="zh-CN" altLang="en-US">
                <a:solidFill>
                  <a:srgbClr val="4BACC6"/>
                </a:solidFill>
                <a:latin typeface="PingFang SC" panose="020B0400000000000000" charset="-122"/>
              </a:rPr>
              <a:t>添加唯一约束</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1</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6" name="文本框 15"/>
          <p:cNvSpPr txBox="1"/>
          <p:nvPr/>
        </p:nvSpPr>
        <p:spPr>
          <a:xfrm>
            <a:off x="632266" y="4237930"/>
            <a:ext cx="7821928" cy="1754326"/>
          </a:xfrm>
          <a:prstGeom prst="rect">
            <a:avLst/>
          </a:prstGeom>
          <a:solidFill>
            <a:srgbClr val="FFFFE4"/>
          </a:solidFill>
          <a:ln>
            <a:solidFill>
              <a:schemeClr val="tx1"/>
            </a:solidFill>
          </a:ln>
        </p:spPr>
        <p:txBody>
          <a:bodyPr wrap="square">
            <a:spAutoFit/>
          </a:bodyPr>
          <a:lstStyle/>
          <a:p>
            <a:r>
              <a:rPr lang="en-US" altLang="zh-CN">
                <a:solidFill>
                  <a:srgbClr val="008000"/>
                </a:solidFill>
                <a:latin typeface="Courier New" panose="02070309020205020404" pitchFamily="49" charset="0"/>
              </a:rPr>
              <a:t>-- </a:t>
            </a:r>
            <a:r>
              <a:rPr lang="zh-CN" altLang="en-US">
                <a:solidFill>
                  <a:srgbClr val="008000"/>
                </a:solidFill>
                <a:latin typeface="Courier New" panose="02070309020205020404" pitchFamily="49" charset="0"/>
              </a:rPr>
              <a:t>创建表时指定</a:t>
            </a:r>
            <a:endParaRPr lang="en-US" altLang="zh-CN">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t_user8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a:solidFill>
                  <a:srgbClr val="000000"/>
                </a:solidFill>
                <a:latin typeface="Courier New" panose="02070309020205020404" pitchFamily="49" charset="0"/>
              </a:rPr>
              <a:t> </a:t>
            </a:r>
            <a:r>
              <a:rPr lang="en-US" altLang="zh-CN" sz="1800">
                <a:solidFill>
                  <a:srgbClr val="000000"/>
                </a:solidFill>
                <a:effectLst/>
                <a:latin typeface="Courier New" panose="02070309020205020404" pitchFamily="49" charset="0"/>
              </a:rPr>
              <a:t>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phone_number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unique</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指定唯一约束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endParaRPr lang="zh-CN" altLang="en-US">
              <a:effectLst/>
            </a:endParaRPr>
          </a:p>
        </p:txBody>
      </p:sp>
      <p:sp>
        <p:nvSpPr>
          <p:cNvPr id="17" name="文本框 16"/>
          <p:cNvSpPr txBox="1"/>
          <p:nvPr/>
        </p:nvSpPr>
        <p:spPr>
          <a:xfrm>
            <a:off x="710880" y="1490952"/>
            <a:ext cx="9048582" cy="584775"/>
          </a:xfrm>
          <a:prstGeom prst="rect">
            <a:avLst/>
          </a:prstGeom>
          <a:noFill/>
        </p:spPr>
        <p:txBody>
          <a:bodyPr wrap="square">
            <a:spAutoFit/>
          </a:bodyPr>
          <a:lstStyle/>
          <a:p>
            <a:r>
              <a:rPr lang="zh-CN" altLang="en-US" sz="1600">
                <a:ea typeface="Alibaba PuHuiTi B"/>
              </a:rPr>
              <a:t>唯一约束（</a:t>
            </a:r>
            <a:r>
              <a:rPr lang="en-US" altLang="zh-CN" sz="1600">
                <a:ea typeface="Alibaba PuHuiTi B"/>
              </a:rPr>
              <a:t>Unique Key</a:t>
            </a:r>
            <a:r>
              <a:rPr lang="zh-CN" altLang="en-US" sz="1600">
                <a:ea typeface="Alibaba PuHuiTi B"/>
              </a:rPr>
              <a:t>）是指所有记录中字段的值不能重复出现。例如，为 </a:t>
            </a:r>
            <a:r>
              <a:rPr lang="en-US" altLang="zh-CN" sz="1600">
                <a:ea typeface="Alibaba PuHuiTi B"/>
              </a:rPr>
              <a:t>id </a:t>
            </a:r>
            <a:r>
              <a:rPr lang="zh-CN" altLang="en-US" sz="1600">
                <a:ea typeface="Alibaba PuHuiTi B"/>
              </a:rPr>
              <a:t>字段加上唯一性约束后，每条记录的 </a:t>
            </a:r>
            <a:r>
              <a:rPr lang="en-US" altLang="zh-CN" sz="1600">
                <a:ea typeface="Alibaba PuHuiTi B"/>
              </a:rPr>
              <a:t>id </a:t>
            </a:r>
            <a:r>
              <a:rPr lang="zh-CN" altLang="en-US" sz="1600">
                <a:ea typeface="Alibaba PuHuiTi B"/>
              </a:rPr>
              <a:t>值都是唯一的，不能出现重复的情况。</a:t>
            </a:r>
            <a:endParaRPr lang="zh-CN" altLang="en-US"/>
          </a:p>
        </p:txBody>
      </p:sp>
      <p:sp>
        <p:nvSpPr>
          <p:cNvPr id="18" name="文本占位符 3"/>
          <p:cNvSpPr txBox="1"/>
          <p:nvPr/>
        </p:nvSpPr>
        <p:spPr>
          <a:xfrm>
            <a:off x="632266" y="219099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语法</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9" name="文本框 18"/>
          <p:cNvSpPr txBox="1"/>
          <p:nvPr/>
        </p:nvSpPr>
        <p:spPr>
          <a:xfrm>
            <a:off x="710880" y="2786063"/>
            <a:ext cx="8433120" cy="892552"/>
          </a:xfrm>
          <a:prstGeom prst="rect">
            <a:avLst/>
          </a:prstGeom>
          <a:solidFill>
            <a:srgbClr val="FFFFE4"/>
          </a:solidFill>
          <a:ln>
            <a:solidFill>
              <a:schemeClr val="tx1"/>
            </a:solidFill>
          </a:ln>
        </p:spPr>
        <p:txBody>
          <a:bodyPr wrap="square">
            <a:spAutoFit/>
          </a:bodyPr>
          <a:lstStyle/>
          <a:p>
            <a:r>
              <a:rPr lang="zh-CN" altLang="en-US" sz="1600" b="1">
                <a:solidFill>
                  <a:srgbClr val="000080"/>
                </a:solidFill>
                <a:effectLst/>
                <a:latin typeface="Courier New" panose="02070309020205020404" pitchFamily="49" charset="0"/>
              </a:rPr>
              <a:t>方式</a:t>
            </a:r>
            <a:r>
              <a:rPr lang="en-US" altLang="zh-CN" sz="1600" b="1">
                <a:solidFill>
                  <a:srgbClr val="000080"/>
                </a:solidFill>
                <a:effectLst/>
                <a:latin typeface="Courier New" panose="02070309020205020404" pitchFamily="49" charset="0"/>
              </a:rPr>
              <a:t>1</a:t>
            </a:r>
            <a:r>
              <a:rPr lang="zh-CN" altLang="en-US" sz="1600" b="1">
                <a:solidFill>
                  <a:srgbClr val="000080"/>
                </a:solidFill>
                <a:effectLst/>
                <a:latin typeface="Courier New" panose="02070309020205020404" pitchFamily="49" charset="0"/>
              </a:rPr>
              <a:t>：</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字段名</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&lt;</a:t>
            </a:r>
            <a:r>
              <a:rPr lang="zh-CN" altLang="en-US" sz="1800">
                <a:solidFill>
                  <a:srgbClr val="000000"/>
                </a:solidFill>
                <a:effectLst/>
                <a:latin typeface="Courier New" panose="02070309020205020404" pitchFamily="49" charset="0"/>
              </a:rPr>
              <a:t>数据</a:t>
            </a:r>
            <a:r>
              <a:rPr lang="zh-CN" altLang="en-US" sz="1800" b="1">
                <a:solidFill>
                  <a:srgbClr val="000080"/>
                </a:solidFill>
                <a:effectLst/>
                <a:latin typeface="Courier New" panose="02070309020205020404" pitchFamily="49" charset="0"/>
              </a:rPr>
              <a:t>类</a:t>
            </a:r>
            <a:r>
              <a:rPr lang="zh-CN" altLang="en-US" sz="1800">
                <a:solidFill>
                  <a:srgbClr val="000000"/>
                </a:solidFill>
                <a:effectLst/>
                <a:latin typeface="Courier New" panose="02070309020205020404" pitchFamily="49" charset="0"/>
              </a:rPr>
              <a:t>型</a:t>
            </a:r>
            <a:r>
              <a:rPr lang="en-US" altLang="zh-CN" sz="1800" b="1">
                <a:solidFill>
                  <a:srgbClr val="000080"/>
                </a:solidFill>
                <a:effectLst/>
                <a:latin typeface="Courier New" panose="02070309020205020404" pitchFamily="49" charset="0"/>
              </a:rPr>
              <a:t>&gt;</a:t>
            </a:r>
            <a:r>
              <a:rPr lang="zh-CN" altLang="en-US"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unique</a:t>
            </a:r>
            <a:endParaRPr lang="en-US" altLang="zh-CN" sz="1600">
              <a:effectLst/>
            </a:endParaRPr>
          </a:p>
          <a:p>
            <a:r>
              <a:rPr lang="zh-CN" altLang="en-US" sz="1600" b="1">
                <a:solidFill>
                  <a:srgbClr val="000080"/>
                </a:solidFill>
                <a:latin typeface="Courier New" panose="02070309020205020404" pitchFamily="49" charset="0"/>
              </a:rPr>
              <a:t>方式</a:t>
            </a:r>
            <a:r>
              <a:rPr lang="en-US" altLang="zh-CN" sz="1600" b="1">
                <a:solidFill>
                  <a:srgbClr val="000080"/>
                </a:solidFill>
                <a:latin typeface="Courier New" panose="02070309020205020404" pitchFamily="49" charset="0"/>
              </a:rPr>
              <a:t>2</a:t>
            </a:r>
            <a:r>
              <a:rPr lang="zh-CN" altLang="en-US" sz="1600" b="1">
                <a:solidFill>
                  <a:srgbClr val="000080"/>
                </a:solidFill>
                <a:latin typeface="Courier New" panose="02070309020205020404" pitchFamily="49" charset="0"/>
              </a:rPr>
              <a:t>：</a:t>
            </a:r>
            <a:r>
              <a:rPr lang="en-US" altLang="zh-CN" sz="1800" b="1">
                <a:solidFill>
                  <a:srgbClr val="0000FF"/>
                </a:solidFill>
                <a:effectLst/>
                <a:latin typeface="Courier New" panose="02070309020205020404" pitchFamily="49" charset="0"/>
              </a:rPr>
              <a:t> 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表名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constraint</a:t>
            </a:r>
            <a:r>
              <a:rPr lang="en-US" altLang="zh-CN" sz="1800">
                <a:solidFill>
                  <a:srgbClr val="000000"/>
                </a:solidFill>
                <a:effectLst/>
                <a:latin typeface="Courier New" panose="02070309020205020404" pitchFamily="49" charset="0"/>
              </a:rPr>
              <a:t> </a:t>
            </a:r>
            <a:r>
              <a:rPr lang="zh-CN" altLang="en-US" sz="1800">
                <a:solidFill>
                  <a:srgbClr val="000000"/>
                </a:solidFill>
                <a:effectLst/>
                <a:latin typeface="Courier New" panose="02070309020205020404" pitchFamily="49" charset="0"/>
              </a:rPr>
              <a:t>约束名 </a:t>
            </a:r>
            <a:r>
              <a:rPr lang="en-US" altLang="zh-CN" sz="1800" b="1">
                <a:solidFill>
                  <a:srgbClr val="0000FF"/>
                </a:solidFill>
                <a:effectLst/>
                <a:latin typeface="Courier New" panose="02070309020205020404" pitchFamily="49" charset="0"/>
              </a:rPr>
              <a:t>unique</a:t>
            </a:r>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列</a:t>
            </a:r>
            <a:r>
              <a:rPr lang="en-US" altLang="zh-CN" sz="1800" b="1">
                <a:solidFill>
                  <a:srgbClr val="000080"/>
                </a:solidFill>
                <a:effectLst/>
                <a:latin typeface="Courier New" panose="02070309020205020404" pitchFamily="49" charset="0"/>
              </a:rPr>
              <a:t>);</a:t>
            </a:r>
            <a:endParaRPr lang="zh-CN" altLang="en-US" sz="1600">
              <a:effectLst/>
            </a:endParaRPr>
          </a:p>
          <a:p>
            <a:endParaRPr lang="en-US" altLang="zh-CN" sz="1600">
              <a:effectLs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唯一约束</a:t>
            </a:r>
            <a:r>
              <a:rPr kumimoji="1" lang="en-US" altLang="zh-CN"/>
              <a:t>(unique)</a:t>
            </a:r>
            <a:endParaRPr kumimoji="1" lang="zh-CN" altLang="en-US" dirty="0"/>
          </a:p>
        </p:txBody>
      </p:sp>
      <p:sp>
        <p:nvSpPr>
          <p:cNvPr id="10" name="文本框 9"/>
          <p:cNvSpPr txBox="1"/>
          <p:nvPr/>
        </p:nvSpPr>
        <p:spPr>
          <a:xfrm>
            <a:off x="878452" y="1814596"/>
            <a:ext cx="9711066" cy="1754326"/>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create</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t_user9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name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a:solidFill>
                  <a:srgbClr val="000000"/>
                </a:solidFill>
                <a:effectLst/>
                <a:latin typeface="Courier New" panose="02070309020205020404" pitchFamily="49" charset="0"/>
              </a:rPr>
              <a:t>  phone_number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a:solidFill>
                  <a:srgbClr val="008000"/>
                </a:solidFill>
                <a:effectLst/>
                <a:latin typeface="Courier New" panose="02070309020205020404" pitchFamily="49" charset="0"/>
              </a:rPr>
              <a:t>-- </a:t>
            </a:r>
            <a:r>
              <a:rPr lang="zh-CN" altLang="en-US" sz="1800">
                <a:solidFill>
                  <a:srgbClr val="008000"/>
                </a:solidFill>
                <a:effectLst/>
                <a:latin typeface="Courier New" panose="02070309020205020404" pitchFamily="49" charset="0"/>
              </a:rPr>
              <a:t>指定唯一约束 </a:t>
            </a:r>
            <a:endParaRPr lang="en-US" altLang="zh-CN" sz="1800">
              <a:solidFill>
                <a:srgbClr val="008000"/>
              </a:solidFill>
              <a:effectLst/>
              <a:latin typeface="Courier New" panose="02070309020205020404" pitchFamily="49" charset="0"/>
            </a:endParaRPr>
          </a:p>
          <a:p>
            <a:r>
              <a:rPr lang="en-US" altLang="zh-CN" sz="1800" b="1">
                <a:solidFill>
                  <a:srgbClr val="000080"/>
                </a:solidFill>
                <a:effectLst/>
                <a:latin typeface="Courier New" panose="02070309020205020404" pitchFamily="49" charset="0"/>
              </a:rPr>
              <a:t>);</a:t>
            </a:r>
            <a:r>
              <a:rPr lang="zh-CN" altLang="en-US" sz="1800">
                <a:solidFill>
                  <a:srgbClr val="000000"/>
                </a:solidFill>
                <a:effectLst/>
                <a:latin typeface="Courier New" panose="02070309020205020404" pitchFamily="49" charset="0"/>
              </a:rPr>
              <a:t> </a:t>
            </a:r>
            <a:endParaRPr lang="en-US" altLang="zh-CN" sz="1800">
              <a:solidFill>
                <a:srgbClr val="000000"/>
              </a:solidFill>
              <a:effectLst/>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t_user9 </a:t>
            </a:r>
            <a:r>
              <a:rPr lang="en-US" altLang="zh-CN" sz="1800" b="1">
                <a:solidFill>
                  <a:srgbClr val="0000FF"/>
                </a:solidFill>
                <a:effectLst/>
                <a:latin typeface="Courier New" panose="02070309020205020404" pitchFamily="49" charset="0"/>
              </a:rPr>
              <a:t>add</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constraint</a:t>
            </a:r>
            <a:r>
              <a:rPr lang="en-US" altLang="zh-CN" sz="1800">
                <a:solidFill>
                  <a:srgbClr val="000000"/>
                </a:solidFill>
                <a:effectLst/>
                <a:latin typeface="Courier New" panose="02070309020205020404" pitchFamily="49" charset="0"/>
              </a:rPr>
              <a:t> unique_ph </a:t>
            </a:r>
            <a:r>
              <a:rPr lang="en-US" altLang="zh-CN" sz="1800" b="1">
                <a:solidFill>
                  <a:srgbClr val="0000FF"/>
                </a:solidFill>
                <a:effectLst/>
                <a:latin typeface="Courier New" panose="02070309020205020404" pitchFamily="49" charset="0"/>
              </a:rPr>
              <a:t>unique</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phone_number</a:t>
            </a:r>
            <a:r>
              <a:rPr lang="en-US" altLang="zh-CN" sz="1800" b="1">
                <a:solidFill>
                  <a:srgbClr val="000080"/>
                </a:solidFill>
                <a:effectLst/>
                <a:latin typeface="Courier New" panose="02070309020205020404" pitchFamily="49" charset="0"/>
              </a:rPr>
              <a:t>);</a:t>
            </a:r>
            <a:endParaRPr lang="en-US" altLang="zh-CN" sz="1600">
              <a:effectLst/>
            </a:endParaRPr>
          </a:p>
        </p:txBody>
      </p:sp>
      <p:sp>
        <p:nvSpPr>
          <p:cNvPr id="15" name="文本占位符 3"/>
          <p:cNvSpPr txBox="1"/>
          <p:nvPr/>
        </p:nvSpPr>
        <p:spPr>
          <a:xfrm>
            <a:off x="551049" y="111884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添加唯一约束</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2</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占位符 3"/>
          <p:cNvSpPr txBox="1"/>
          <p:nvPr/>
        </p:nvSpPr>
        <p:spPr>
          <a:xfrm>
            <a:off x="710880" y="389261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删除</a:t>
            </a:r>
            <a:r>
              <a:rPr lang="zh-CN" altLang="en-US">
                <a:solidFill>
                  <a:srgbClr val="4BACC6"/>
                </a:solidFill>
                <a:latin typeface="PingFang SC" panose="020B0400000000000000" charset="-122"/>
              </a:rPr>
              <a:t>唯一</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6" name="文本框 15"/>
          <p:cNvSpPr txBox="1"/>
          <p:nvPr/>
        </p:nvSpPr>
        <p:spPr>
          <a:xfrm>
            <a:off x="878452" y="4600378"/>
            <a:ext cx="7821928" cy="64633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&lt;</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&gt; drop index &lt;</a:t>
            </a:r>
            <a:r>
              <a:rPr lang="zh-CN" altLang="en-US" sz="1800">
                <a:solidFill>
                  <a:srgbClr val="008000"/>
                </a:solidFill>
                <a:effectLst/>
                <a:latin typeface="Courier New" panose="02070309020205020404" pitchFamily="49" charset="0"/>
              </a:rPr>
              <a:t>唯一约束名</a:t>
            </a:r>
            <a:r>
              <a:rPr lang="en-US" altLang="zh-CN" sz="1800">
                <a:solidFill>
                  <a:srgbClr val="008000"/>
                </a:solidFill>
                <a:effectLst/>
                <a:latin typeface="Courier New" panose="02070309020205020404" pitchFamily="49" charset="0"/>
              </a:rPr>
              <a:t>&gt;;</a:t>
            </a:r>
            <a:endParaRPr lang="en-US" altLang="zh-CN" sz="1800">
              <a:solidFill>
                <a:srgbClr val="008000"/>
              </a:solidFill>
              <a:effectLst/>
              <a:latin typeface="Courier New" panose="02070309020205020404" pitchFamily="49" charset="0"/>
            </a:endParaRPr>
          </a:p>
          <a:p>
            <a:r>
              <a:rPr lang="fr-FR" altLang="zh-CN" sz="1800" b="1">
                <a:solidFill>
                  <a:srgbClr val="0000FF"/>
                </a:solidFill>
                <a:effectLst/>
                <a:latin typeface="Courier New" panose="02070309020205020404" pitchFamily="49" charset="0"/>
              </a:rPr>
              <a:t>alter</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table</a:t>
            </a:r>
            <a:r>
              <a:rPr lang="fr-FR" altLang="zh-CN" sz="1800">
                <a:solidFill>
                  <a:srgbClr val="000000"/>
                </a:solidFill>
                <a:effectLst/>
                <a:latin typeface="Courier New" panose="02070309020205020404" pitchFamily="49" charset="0"/>
              </a:rPr>
              <a:t> t_user9 </a:t>
            </a:r>
            <a:r>
              <a:rPr lang="fr-FR" altLang="zh-CN" sz="1800" b="1">
                <a:solidFill>
                  <a:srgbClr val="0000FF"/>
                </a:solidFill>
                <a:effectLst/>
                <a:latin typeface="Courier New" panose="02070309020205020404" pitchFamily="49" charset="0"/>
              </a:rPr>
              <a:t>drop</a:t>
            </a:r>
            <a:r>
              <a:rPr lang="fr-FR" altLang="zh-CN" sz="1800">
                <a:solidFill>
                  <a:srgbClr val="000000"/>
                </a:solidFill>
                <a:effectLst/>
                <a:latin typeface="Courier New" panose="02070309020205020404" pitchFamily="49" charset="0"/>
              </a:rPr>
              <a:t> </a:t>
            </a:r>
            <a:r>
              <a:rPr lang="fr-FR" altLang="zh-CN" sz="1800" b="1">
                <a:solidFill>
                  <a:srgbClr val="0000FF"/>
                </a:solidFill>
                <a:effectLst/>
                <a:latin typeface="Courier New" panose="02070309020205020404" pitchFamily="49" charset="0"/>
              </a:rPr>
              <a:t>index</a:t>
            </a:r>
            <a:r>
              <a:rPr lang="fr-FR" altLang="zh-CN" sz="1800">
                <a:solidFill>
                  <a:srgbClr val="000000"/>
                </a:solidFill>
                <a:effectLst/>
                <a:latin typeface="Courier New" panose="02070309020205020404" pitchFamily="49" charset="0"/>
              </a:rPr>
              <a:t> unique_ph</a:t>
            </a:r>
            <a:r>
              <a:rPr lang="fr-FR" altLang="zh-CN" sz="1800" b="1">
                <a:solidFill>
                  <a:srgbClr val="000080"/>
                </a:solidFill>
                <a:effectLst/>
                <a:latin typeface="Courier New" panose="02070309020205020404" pitchFamily="49" charset="0"/>
              </a:rPr>
              <a:t>;</a:t>
            </a:r>
            <a:endParaRPr lang="fr-FR" altLang="zh-CN">
              <a:effectLs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默认约束</a:t>
            </a:r>
            <a:r>
              <a:rPr kumimoji="1" lang="en-US" altLang="zh-CN"/>
              <a:t>(default)</a:t>
            </a:r>
            <a:endParaRPr kumimoji="1" lang="zh-CN" altLang="en-US" dirty="0"/>
          </a:p>
        </p:txBody>
      </p:sp>
      <p:sp>
        <p:nvSpPr>
          <p:cNvPr id="10" name="文本框 9"/>
          <p:cNvSpPr txBox="1"/>
          <p:nvPr/>
        </p:nvSpPr>
        <p:spPr>
          <a:xfrm>
            <a:off x="997343" y="4004558"/>
            <a:ext cx="8198094" cy="148184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create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t_user10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id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int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name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a:solidFill>
                  <a:srgbClr val="000000"/>
                </a:solidFill>
                <a:latin typeface="Courier New" panose="02070309020205020404" pitchFamily="49" charset="0"/>
                <a:ea typeface="黑体"/>
              </a:rPr>
              <a:t>  </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address </a:t>
            </a:r>
            <a:r>
              <a:rPr kumimoji="0" lang="en-US" altLang="zh-CN" sz="1800" b="0" i="0" u="none" strike="noStrike" kern="1200" cap="none" spc="0" normalizeH="0" baseline="0" noProof="0">
                <a:ln>
                  <a:noFill/>
                </a:ln>
                <a:solidFill>
                  <a:srgbClr val="800080"/>
                </a:solidFill>
                <a:effectLst/>
                <a:uLnTx/>
                <a:uFillTx/>
                <a:latin typeface="Courier New" panose="02070309020205020404" pitchFamily="49" charset="0"/>
                <a:ea typeface="黑体"/>
                <a:cs typeface="+mn-cs"/>
              </a:rPr>
              <a:t>varchar</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FF8000"/>
                </a:solidFill>
                <a:effectLst/>
                <a:uLnTx/>
                <a:uFillTx/>
                <a:latin typeface="Courier New" panose="02070309020205020404" pitchFamily="49" charset="0"/>
                <a:ea typeface="黑体"/>
                <a:cs typeface="+mn-cs"/>
              </a:rPr>
              <a:t>20</a:t>
            </a: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default</a:t>
            </a:r>
            <a:r>
              <a:rPr kumimoji="0" lang="en-US" altLang="zh-CN" sz="18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a:t>
            </a:r>
            <a:r>
              <a:rPr kumimoji="0" lang="zh-CN" altLang="en-US"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北京</a:t>
            </a:r>
            <a:r>
              <a:rPr kumimoji="0" lang="en-US" altLang="zh-CN" sz="1800" b="0" i="0" u="none" strike="noStrike" kern="1200" cap="none" spc="0" normalizeH="0" baseline="0" noProof="0">
                <a:ln>
                  <a:noFill/>
                </a:ln>
                <a:solidFill>
                  <a:srgbClr val="808080"/>
                </a:solidFill>
                <a:effectLst/>
                <a:uLnTx/>
                <a:uFillTx/>
                <a:latin typeface="Courier New" panose="02070309020205020404" pitchFamily="49" charset="0"/>
                <a:ea typeface="黑体"/>
                <a:cs typeface="+mn-cs"/>
              </a:rPr>
              <a:t>’ </a:t>
            </a:r>
            <a:r>
              <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 </a:t>
            </a:r>
            <a:r>
              <a:rPr kumimoji="0" lang="zh-CN" altLang="en-US"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rPr>
              <a:t>指定默认约束 </a:t>
            </a:r>
            <a:endParaRPr kumimoji="0" lang="en-US" altLang="zh-CN" sz="1800" b="0" i="0" u="none" strike="noStrike" kern="1200" cap="none" spc="0" normalizeH="0" baseline="0" noProof="0">
              <a:ln>
                <a:noFill/>
              </a:ln>
              <a:solidFill>
                <a:srgbClr val="008000"/>
              </a:solidFill>
              <a:effectLst/>
              <a:uLnTx/>
              <a:uFillTx/>
              <a:latin typeface="Courier New" panose="02070309020205020404" pitchFamily="49" charset="0"/>
              <a:ea typeface="黑体"/>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endParaRPr kumimoji="0" lang="zh-CN" altLang="en-US" sz="1800" b="0" i="0" u="none" strike="noStrike" kern="1200" cap="none" spc="0" normalizeH="0" baseline="0" noProof="0">
              <a:ln>
                <a:noFill/>
              </a:ln>
              <a:solidFill>
                <a:prstClr val="black"/>
              </a:solidFill>
              <a:effectLst/>
              <a:uLnTx/>
              <a:uFillTx/>
              <a:latin typeface="Calibri"/>
              <a:ea typeface="黑体"/>
              <a:cs typeface="+mn-cs"/>
            </a:endParaRPr>
          </a:p>
        </p:txBody>
      </p:sp>
      <p:sp>
        <p:nvSpPr>
          <p:cNvPr id="15" name="文本占位符 3"/>
          <p:cNvSpPr txBox="1"/>
          <p:nvPr/>
        </p:nvSpPr>
        <p:spPr>
          <a:xfrm>
            <a:off x="551049" y="111884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概念</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4" name="文本占位符 3"/>
          <p:cNvSpPr txBox="1"/>
          <p:nvPr/>
        </p:nvSpPr>
        <p:spPr>
          <a:xfrm>
            <a:off x="529800" y="2120775"/>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语法</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8" name="文本框 7"/>
          <p:cNvSpPr txBox="1"/>
          <p:nvPr/>
        </p:nvSpPr>
        <p:spPr>
          <a:xfrm>
            <a:off x="997343" y="1692472"/>
            <a:ext cx="6097464"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srgbClr val="4D4D4D"/>
                </a:solidFill>
                <a:effectLst/>
                <a:uLnTx/>
                <a:uFillTx/>
                <a:latin typeface="-apple-system"/>
                <a:ea typeface="Alibaba PuHuiTi B"/>
                <a:cs typeface="+mn-cs"/>
              </a:rPr>
              <a:t>MySQL </a:t>
            </a:r>
            <a:r>
              <a:rPr kumimoji="0" lang="zh-CN" altLang="en-US" sz="1600" b="0" i="0" u="none" strike="noStrike" kern="1200" cap="none" spc="0" normalizeH="0" baseline="0" noProof="0">
                <a:ln>
                  <a:noFill/>
                </a:ln>
                <a:solidFill>
                  <a:srgbClr val="4D4D4D"/>
                </a:solidFill>
                <a:effectLst/>
                <a:uLnTx/>
                <a:uFillTx/>
                <a:latin typeface="-apple-system"/>
                <a:ea typeface="Alibaba PuHuiTi B"/>
                <a:cs typeface="+mn-cs"/>
              </a:rPr>
              <a:t>默认值约束用来指定某列的默认值。</a:t>
            </a:r>
            <a:endParaRPr kumimoji="0" lang="zh-CN" altLang="en-US" sz="1600" b="0" i="0" u="none" strike="noStrike" kern="1200" cap="none" spc="0" normalizeH="0" baseline="0" noProof="0">
              <a:ln>
                <a:noFill/>
              </a:ln>
              <a:solidFill>
                <a:prstClr val="black"/>
              </a:solidFill>
              <a:effectLst/>
              <a:uLnTx/>
              <a:uFillTx/>
              <a:latin typeface="Calibri"/>
              <a:ea typeface="Alibaba PuHuiTi B"/>
              <a:cs typeface="+mn-cs"/>
            </a:endParaRPr>
          </a:p>
        </p:txBody>
      </p:sp>
      <p:sp>
        <p:nvSpPr>
          <p:cNvPr id="11" name="文本框 10"/>
          <p:cNvSpPr txBox="1"/>
          <p:nvPr/>
        </p:nvSpPr>
        <p:spPr>
          <a:xfrm>
            <a:off x="997343" y="2691612"/>
            <a:ext cx="8198094" cy="584775"/>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方式</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1</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字段名</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数据</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类</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型</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Alibaba PuHuiTi B"/>
                <a:cs typeface="+mn-cs"/>
              </a:rPr>
              <a:t>default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 </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&lt;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Alibaba PuHuiTi B"/>
                <a:cs typeface="+mn-cs"/>
              </a:rPr>
              <a:t>默认</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值</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&gt;;</a:t>
            </a:r>
            <a:endPar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方式</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Alibaba PuHuiTi B"/>
                <a:cs typeface="+mn-cs"/>
              </a:rPr>
              <a:t>2: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alter</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table</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表名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modify</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列名 </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类</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型 </a:t>
            </a:r>
            <a:r>
              <a:rPr kumimoji="0" lang="en-US" altLang="zh-CN" sz="1600" b="1" i="0" u="none" strike="noStrike" kern="1200" cap="none" spc="0" normalizeH="0" baseline="0" noProof="0">
                <a:ln>
                  <a:noFill/>
                </a:ln>
                <a:solidFill>
                  <a:srgbClr val="0000FF"/>
                </a:solidFill>
                <a:effectLst/>
                <a:uLnTx/>
                <a:uFillTx/>
                <a:latin typeface="Courier New" panose="02070309020205020404" pitchFamily="49" charset="0"/>
                <a:ea typeface="黑体"/>
                <a:cs typeface="+mn-cs"/>
              </a:rPr>
              <a:t>default</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默认</a:t>
            </a:r>
            <a:r>
              <a:rPr kumimoji="0" lang="zh-CN" altLang="en-US"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值</a:t>
            </a:r>
            <a:r>
              <a:rPr kumimoji="0" lang="en-US" altLang="zh-CN" sz="1600" b="1" i="0" u="none" strike="noStrike" kern="1200" cap="none" spc="0" normalizeH="0" baseline="0" noProof="0">
                <a:ln>
                  <a:noFill/>
                </a:ln>
                <a:solidFill>
                  <a:srgbClr val="000080"/>
                </a:solidFill>
                <a:effectLst/>
                <a:uLnTx/>
                <a:uFillTx/>
                <a:latin typeface="Courier New" panose="02070309020205020404" pitchFamily="49" charset="0"/>
                <a:ea typeface="黑体"/>
                <a:cs typeface="+mn-cs"/>
              </a:rPr>
              <a:t>;</a:t>
            </a:r>
            <a:r>
              <a:rPr kumimoji="0" lang="zh-CN" altLang="en-US" sz="1600" b="0" i="0" u="none" strike="noStrike" kern="1200" cap="none" spc="0" normalizeH="0" baseline="0" noProof="0">
                <a:ln>
                  <a:noFill/>
                </a:ln>
                <a:solidFill>
                  <a:srgbClr val="000000"/>
                </a:solidFill>
                <a:effectLst/>
                <a:uLnTx/>
                <a:uFillTx/>
                <a:latin typeface="Courier New" panose="02070309020205020404" pitchFamily="49" charset="0"/>
                <a:ea typeface="黑体"/>
                <a:cs typeface="+mn-cs"/>
              </a:rPr>
              <a:t> </a:t>
            </a:r>
            <a:endParaRPr kumimoji="0" lang="zh-CN" altLang="en-US" sz="1600" b="0" i="0" u="none" strike="noStrike" kern="1200" cap="none" spc="0" normalizeH="0" baseline="0" noProof="0">
              <a:ln>
                <a:noFill/>
              </a:ln>
              <a:solidFill>
                <a:prstClr val="black"/>
              </a:solidFill>
              <a:effectLst/>
              <a:uLnTx/>
              <a:uFillTx/>
              <a:latin typeface="Calibri"/>
              <a:ea typeface="黑体"/>
              <a:cs typeface="+mn-cs"/>
            </a:endParaRPr>
          </a:p>
        </p:txBody>
      </p:sp>
      <p:sp>
        <p:nvSpPr>
          <p:cNvPr id="12" name="文本占位符 3"/>
          <p:cNvSpPr txBox="1"/>
          <p:nvPr/>
        </p:nvSpPr>
        <p:spPr>
          <a:xfrm>
            <a:off x="529799" y="336613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添加默认约束</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a:t>
            </a: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方式</a:t>
            </a:r>
            <a:r>
              <a:rPr kumimoji="0" lang="en-US" altLang="zh-CN"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1</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默认约束</a:t>
            </a:r>
            <a:r>
              <a:rPr kumimoji="1" lang="en-US" altLang="zh-CN"/>
              <a:t>(default)</a:t>
            </a:r>
            <a:endParaRPr kumimoji="1" lang="zh-CN" altLang="en-US" dirty="0"/>
          </a:p>
        </p:txBody>
      </p:sp>
      <p:sp>
        <p:nvSpPr>
          <p:cNvPr id="10" name="文本框 9"/>
          <p:cNvSpPr txBox="1"/>
          <p:nvPr/>
        </p:nvSpPr>
        <p:spPr>
          <a:xfrm>
            <a:off x="961142" y="1799839"/>
            <a:ext cx="9711066" cy="2308324"/>
          </a:xfrm>
          <a:prstGeom prst="rect">
            <a:avLst/>
          </a:prstGeom>
          <a:solidFill>
            <a:srgbClr val="FFFFE4"/>
          </a:solidFill>
          <a:ln>
            <a:solidFill>
              <a:schemeClr val="tx1"/>
            </a:solidFill>
          </a:ln>
        </p:spPr>
        <p:txBody>
          <a:bodyPr wrap="square">
            <a:spAutoFit/>
          </a:bodyPr>
          <a:lstStyle/>
          <a:p>
            <a:r>
              <a:rPr lang="en-US" altLang="zh-CN">
                <a:solidFill>
                  <a:srgbClr val="008000"/>
                </a:solidFill>
                <a:latin typeface="Courier New" panose="02070309020205020404" pitchFamily="49" charset="0"/>
                <a:ea typeface="黑体"/>
              </a:rPr>
              <a:t>-- alter table </a:t>
            </a:r>
            <a:r>
              <a:rPr lang="zh-CN" altLang="en-US">
                <a:solidFill>
                  <a:srgbClr val="008000"/>
                </a:solidFill>
                <a:latin typeface="Courier New" panose="02070309020205020404" pitchFamily="49" charset="0"/>
                <a:ea typeface="黑体"/>
              </a:rPr>
              <a:t>表名 </a:t>
            </a:r>
            <a:r>
              <a:rPr lang="en-US" altLang="zh-CN">
                <a:solidFill>
                  <a:srgbClr val="008000"/>
                </a:solidFill>
                <a:latin typeface="Courier New" panose="02070309020205020404" pitchFamily="49" charset="0"/>
                <a:ea typeface="黑体"/>
              </a:rPr>
              <a:t>modify </a:t>
            </a:r>
            <a:r>
              <a:rPr lang="zh-CN" altLang="en-US">
                <a:solidFill>
                  <a:srgbClr val="008000"/>
                </a:solidFill>
                <a:latin typeface="Courier New" panose="02070309020205020404" pitchFamily="49" charset="0"/>
                <a:ea typeface="黑体"/>
              </a:rPr>
              <a:t>列名 类型 </a:t>
            </a:r>
            <a:r>
              <a:rPr lang="en-US" altLang="zh-CN">
                <a:solidFill>
                  <a:srgbClr val="008000"/>
                </a:solidFill>
                <a:latin typeface="Courier New" panose="02070309020205020404" pitchFamily="49" charset="0"/>
                <a:ea typeface="黑体"/>
              </a:rPr>
              <a:t>default </a:t>
            </a:r>
            <a:r>
              <a:rPr lang="zh-CN" altLang="en-US">
                <a:solidFill>
                  <a:srgbClr val="008000"/>
                </a:solidFill>
                <a:latin typeface="Courier New" panose="02070309020205020404" pitchFamily="49" charset="0"/>
                <a:ea typeface="黑体"/>
              </a:rPr>
              <a:t>默认值</a:t>
            </a:r>
            <a:r>
              <a:rPr lang="en-US" altLang="zh-CN">
                <a:solidFill>
                  <a:srgbClr val="008000"/>
                </a:solidFill>
                <a:latin typeface="Courier New" panose="02070309020205020404" pitchFamily="49" charset="0"/>
                <a:ea typeface="黑体"/>
              </a:rPr>
              <a:t>;</a:t>
            </a:r>
            <a:r>
              <a:rPr lang="zh-CN" altLang="en-US">
                <a:solidFill>
                  <a:srgbClr val="008000"/>
                </a:solidFill>
                <a:latin typeface="Courier New" panose="02070309020205020404" pitchFamily="49" charset="0"/>
                <a:ea typeface="黑体"/>
              </a:rPr>
              <a:t> </a:t>
            </a:r>
            <a:endParaRPr lang="zh-CN" altLang="en-US">
              <a:solidFill>
                <a:srgbClr val="008000"/>
              </a:solidFill>
              <a:latin typeface="Courier New" panose="02070309020205020404" pitchFamily="49" charset="0"/>
              <a:ea typeface="黑体"/>
            </a:endParaRPr>
          </a:p>
          <a:p>
            <a:endPar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t_user11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int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address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alter</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t_user11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modify</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address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default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0000"/>
                </a:solidFill>
                <a:effectLst/>
                <a:latin typeface="Courier New" panose="02070309020205020404" pitchFamily="49" charset="0"/>
                <a:ea typeface="宋体" pitchFamily="2" charset="-122"/>
                <a:cs typeface="Courier New" panose="02070309020205020404" pitchFamily="49" charset="0"/>
              </a:rPr>
              <a:t>北京</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12" name="文本占位符 3"/>
          <p:cNvSpPr txBox="1"/>
          <p:nvPr/>
        </p:nvSpPr>
        <p:spPr>
          <a:xfrm>
            <a:off x="721200" y="10991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lang="zh-CN" altLang="en-US">
                <a:solidFill>
                  <a:srgbClr val="4BACC6"/>
                </a:solidFill>
                <a:latin typeface="PingFang SC" panose="020B0400000000000000" charset="-122"/>
              </a:rPr>
              <a:t>添加默认约束</a:t>
            </a:r>
            <a:r>
              <a:rPr lang="en-US" altLang="zh-CN">
                <a:solidFill>
                  <a:srgbClr val="4BACC6"/>
                </a:solidFill>
                <a:latin typeface="PingFang SC" panose="020B0400000000000000" charset="-122"/>
              </a:rPr>
              <a:t>-</a:t>
            </a:r>
            <a:r>
              <a:rPr lang="zh-CN" altLang="en-US">
                <a:solidFill>
                  <a:srgbClr val="4BACC6"/>
                </a:solidFill>
                <a:latin typeface="PingFang SC" panose="020B0400000000000000" charset="-122"/>
              </a:rPr>
              <a:t>方式</a:t>
            </a:r>
            <a:r>
              <a:rPr lang="en-US" altLang="zh-CN">
                <a:solidFill>
                  <a:srgbClr val="4BACC6"/>
                </a:solidFill>
                <a:latin typeface="PingFang SC" panose="020B0400000000000000" charset="-122"/>
              </a:rPr>
              <a:t>2</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3" name="文本占位符 3"/>
          <p:cNvSpPr txBox="1"/>
          <p:nvPr/>
        </p:nvSpPr>
        <p:spPr>
          <a:xfrm>
            <a:off x="710880" y="4214523"/>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删除默认约束</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7" name="文本框 16"/>
          <p:cNvSpPr txBox="1"/>
          <p:nvPr/>
        </p:nvSpPr>
        <p:spPr>
          <a:xfrm>
            <a:off x="961142" y="4838073"/>
            <a:ext cx="9711066" cy="920811"/>
          </a:xfrm>
          <a:prstGeom prst="rect">
            <a:avLst/>
          </a:prstGeom>
          <a:solidFill>
            <a:srgbClr val="FFFFE4"/>
          </a:solidFill>
          <a:ln>
            <a:solidFill>
              <a:schemeClr val="tx1"/>
            </a:solidFill>
          </a:ln>
        </p:spPr>
        <p:txBody>
          <a:bodyPr wrap="square">
            <a:spAutoFit/>
          </a:bodyPr>
          <a:lstStyle/>
          <a:p>
            <a:r>
              <a:rPr lang="en-US" altLang="zh-CN" sz="1800">
                <a:solidFill>
                  <a:srgbClr val="008000"/>
                </a:solidFill>
                <a:effectLst/>
                <a:latin typeface="Courier New" panose="02070309020205020404" pitchFamily="49" charset="0"/>
              </a:rPr>
              <a:t>-- alter table &lt;</a:t>
            </a:r>
            <a:r>
              <a:rPr lang="zh-CN" altLang="en-US" sz="1800">
                <a:solidFill>
                  <a:srgbClr val="008000"/>
                </a:solidFill>
                <a:effectLst/>
                <a:latin typeface="Courier New" panose="02070309020205020404" pitchFamily="49" charset="0"/>
              </a:rPr>
              <a:t>表名</a:t>
            </a:r>
            <a:r>
              <a:rPr lang="en-US" altLang="zh-CN" sz="1800">
                <a:solidFill>
                  <a:srgbClr val="008000"/>
                </a:solidFill>
                <a:effectLst/>
                <a:latin typeface="Courier New" panose="02070309020205020404" pitchFamily="49" charset="0"/>
              </a:rPr>
              <a:t>&gt;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modify</a:t>
            </a:r>
            <a:r>
              <a:rPr lang="en-US" altLang="zh-CN" sz="1800">
                <a:solidFill>
                  <a:srgbClr val="008000"/>
                </a:solidFill>
                <a:effectLst/>
                <a:latin typeface="Courier New" panose="02070309020205020404" pitchFamily="49" charset="0"/>
              </a:rPr>
              <a:t> column &lt;</a:t>
            </a:r>
            <a:r>
              <a:rPr lang="zh-CN" altLang="en-US" sz="1800">
                <a:solidFill>
                  <a:srgbClr val="008000"/>
                </a:solidFill>
                <a:effectLst/>
                <a:latin typeface="Courier New" panose="02070309020205020404" pitchFamily="49" charset="0"/>
              </a:rPr>
              <a:t>字段名</a:t>
            </a:r>
            <a:r>
              <a:rPr lang="en-US" altLang="zh-CN" sz="1800">
                <a:solidFill>
                  <a:srgbClr val="008000"/>
                </a:solidFill>
                <a:effectLst/>
                <a:latin typeface="Courier New" panose="02070309020205020404" pitchFamily="49" charset="0"/>
              </a:rPr>
              <a:t>&gt; &lt;</a:t>
            </a:r>
            <a:r>
              <a:rPr lang="zh-CN" altLang="en-US" sz="1800">
                <a:solidFill>
                  <a:srgbClr val="008000"/>
                </a:solidFill>
                <a:effectLst/>
                <a:latin typeface="Courier New" panose="02070309020205020404" pitchFamily="49" charset="0"/>
              </a:rPr>
              <a:t>类型</a:t>
            </a:r>
            <a:r>
              <a:rPr lang="en-US" altLang="zh-CN" sz="1800">
                <a:solidFill>
                  <a:srgbClr val="008000"/>
                </a:solidFill>
                <a:effectLst/>
                <a:latin typeface="Courier New" panose="02070309020205020404" pitchFamily="49" charset="0"/>
              </a:rPr>
              <a:t>&gt; default null; </a:t>
            </a:r>
            <a:endParaRPr lang="en-US" altLang="zh-CN" sz="1800">
              <a:solidFill>
                <a:srgbClr val="008000"/>
              </a:solidFill>
              <a:effectLst/>
              <a:latin typeface="Courier New" panose="02070309020205020404" pitchFamily="49" charset="0"/>
            </a:endParaRPr>
          </a:p>
          <a:p>
            <a:endParaRPr lang="en-US" altLang="zh-CN" b="1">
              <a:solidFill>
                <a:srgbClr val="008000"/>
              </a:solidFill>
              <a:latin typeface="Courier New" panose="02070309020205020404" pitchFamily="49" charset="0"/>
            </a:endParaRPr>
          </a:p>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t_user11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modify</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column</a:t>
            </a:r>
            <a:r>
              <a:rPr lang="en-US" altLang="zh-CN" sz="1800">
                <a:solidFill>
                  <a:srgbClr val="000000"/>
                </a:solidFill>
                <a:effectLst/>
                <a:latin typeface="Courier New" panose="02070309020205020404" pitchFamily="49" charset="0"/>
              </a:rPr>
              <a:t> address </a:t>
            </a:r>
            <a:r>
              <a:rPr lang="en-US" altLang="zh-CN" sz="1800">
                <a:solidFill>
                  <a:srgbClr val="800080"/>
                </a:solidFill>
                <a:effectLst/>
                <a:latin typeface="Courier New" panose="02070309020205020404" pitchFamily="49" charset="0"/>
              </a:rPr>
              <a:t>varchar</a:t>
            </a:r>
            <a:r>
              <a:rPr lang="en-US" altLang="zh-CN" sz="1800" b="1">
                <a:solidFill>
                  <a:srgbClr val="000080"/>
                </a:solidFill>
                <a:effectLst/>
                <a:latin typeface="Courier New" panose="02070309020205020404" pitchFamily="49" charset="0"/>
              </a:rPr>
              <a:t>(</a:t>
            </a:r>
            <a:r>
              <a:rPr lang="en-US" altLang="zh-CN" sz="1800">
                <a:solidFill>
                  <a:srgbClr val="FF8000"/>
                </a:solidFill>
                <a:effectLst/>
                <a:latin typeface="Courier New" panose="02070309020205020404" pitchFamily="49" charset="0"/>
              </a:rPr>
              <a:t>20</a:t>
            </a:r>
            <a:r>
              <a:rPr lang="en-US" altLang="zh-CN" sz="1800" b="1">
                <a:solidFill>
                  <a:srgbClr val="000080"/>
                </a:solidFill>
                <a:effectLst/>
                <a:latin typeface="Courier New" panose="02070309020205020404" pitchFamily="49" charset="0"/>
              </a:rPr>
              <a: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default</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null</a:t>
            </a:r>
            <a:r>
              <a:rPr lang="en-US" altLang="zh-CN" sz="1800" b="1">
                <a:solidFill>
                  <a:srgbClr val="000080"/>
                </a:solidFill>
                <a:effectLst/>
                <a:latin typeface="Courier New" panose="02070309020205020404" pitchFamily="49" charset="0"/>
              </a:rPr>
              <a:t>;</a:t>
            </a:r>
            <a:endParaRPr lang="en-US" altLang="zh-CN">
              <a:effectLst/>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MySQL</a:t>
            </a:r>
            <a:r>
              <a:rPr kumimoji="1" lang="zh-CN" altLang="en-US"/>
              <a:t>约束</a:t>
            </a:r>
            <a:r>
              <a:rPr kumimoji="1" lang="en-US" altLang="zh-CN"/>
              <a:t>-</a:t>
            </a:r>
            <a:r>
              <a:rPr kumimoji="1" lang="zh-CN" altLang="en-US"/>
              <a:t> 零填充约束</a:t>
            </a:r>
            <a:r>
              <a:rPr kumimoji="1" lang="en-US" altLang="zh-CN"/>
              <a:t>(zerofill)</a:t>
            </a:r>
            <a:endParaRPr kumimoji="1" lang="zh-CN" altLang="en-US" dirty="0"/>
          </a:p>
        </p:txBody>
      </p:sp>
      <p:sp>
        <p:nvSpPr>
          <p:cNvPr id="12" name="文本占位符 3"/>
          <p:cNvSpPr txBox="1"/>
          <p:nvPr/>
        </p:nvSpPr>
        <p:spPr>
          <a:xfrm>
            <a:off x="721200" y="109911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概念</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3" name="文本占位符 3"/>
          <p:cNvSpPr txBox="1"/>
          <p:nvPr/>
        </p:nvSpPr>
        <p:spPr>
          <a:xfrm>
            <a:off x="798803" y="316976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操作</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
        <p:nvSpPr>
          <p:cNvPr id="17" name="文本框 16"/>
          <p:cNvSpPr txBox="1"/>
          <p:nvPr/>
        </p:nvSpPr>
        <p:spPr>
          <a:xfrm>
            <a:off x="1005104" y="3964555"/>
            <a:ext cx="9711066" cy="1200329"/>
          </a:xfrm>
          <a:prstGeom prst="rect">
            <a:avLst/>
          </a:prstGeom>
          <a:solidFill>
            <a:srgbClr val="FFFFE4"/>
          </a:solidFill>
          <a:ln>
            <a:solidFill>
              <a:schemeClr val="tx1"/>
            </a:solidFill>
          </a:ln>
        </p:spPr>
        <p:txBody>
          <a:bodyPr wrap="square">
            <a:spAutoFit/>
          </a:bodyPr>
          <a:lstStyle/>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table</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t_user12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id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int zerofill</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r>
              <a:rPr lang="en-US" altLang="zh-CN" sz="1800" kern="0">
                <a:solidFill>
                  <a:srgbClr val="008000"/>
                </a:solidFill>
                <a:effectLst/>
                <a:latin typeface="Courier New" panose="02070309020205020404" pitchFamily="49" charset="0"/>
                <a:ea typeface="宋体" pitchFamily="2" charset="-122"/>
                <a:cs typeface="Times New Roman" panose="02020603050405020304" pitchFamily="18" charset="0"/>
              </a:rPr>
              <a:t>-- </a:t>
            </a:r>
            <a:r>
              <a:rPr lang="zh-CN" altLang="zh-CN" sz="1800" kern="0">
                <a:solidFill>
                  <a:srgbClr val="008000"/>
                </a:solidFill>
                <a:effectLst/>
                <a:latin typeface="Courier New" panose="02070309020205020404" pitchFamily="49" charset="0"/>
                <a:ea typeface="宋体" pitchFamily="2" charset="-122"/>
                <a:cs typeface="Courier New" panose="02070309020205020404" pitchFamily="49" charset="0"/>
              </a:rPr>
              <a:t>零填充约束</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name </a:t>
            </a:r>
            <a:r>
              <a:rPr lang="en-US" altLang="zh-CN" sz="1800" kern="0">
                <a:solidFill>
                  <a:srgbClr val="800080"/>
                </a:solidFill>
                <a:effectLst/>
                <a:latin typeface="Courier New" panose="02070309020205020404" pitchFamily="49" charset="0"/>
                <a:ea typeface="宋体" pitchFamily="2" charset="-122"/>
                <a:cs typeface="Times New Roman" panose="02020603050405020304" pitchFamily="18" charset="0"/>
              </a:rPr>
              <a:t>varchar</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FF8000"/>
                </a:solidFill>
                <a:effectLst/>
                <a:latin typeface="Courier New" panose="02070309020205020404" pitchFamily="49" charset="0"/>
                <a:ea typeface="宋体" pitchFamily="2" charset="-122"/>
                <a:cs typeface="Times New Roman" panose="02020603050405020304" pitchFamily="18" charset="0"/>
              </a:rPr>
              <a:t>20</a:t>
            </a:r>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r>
              <a:rPr lang="en-US" altLang="zh-CN" sz="1800" kern="0">
                <a:solidFill>
                  <a:srgbClr val="000000"/>
                </a:solidFill>
                <a:effectLst/>
                <a:latin typeface="Courier New" panose="02070309020205020404" pitchFamily="49" charset="0"/>
                <a:ea typeface="宋体" pitchFamily="2" charset="-122"/>
                <a:cs typeface="Times New Roman" panose="02020603050405020304" pitchFamily="18" charset="0"/>
              </a:rPr>
              <a:t>   </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b="1" kern="0">
                <a:solidFill>
                  <a:srgbClr val="000080"/>
                </a:solidFill>
                <a:effectLst/>
                <a:latin typeface="Courier New" panose="02070309020205020404" pitchFamily="49" charset="0"/>
                <a:ea typeface="宋体" pitchFamily="2" charset="-122"/>
                <a:cs typeface="Times New Roman" panose="02020603050405020304" pitchFamily="18" charset="0"/>
              </a:rPr>
              <a:t>);</a:t>
            </a:r>
            <a:endParaRPr lang="zh-CN" altLang="zh-CN" sz="1800" kern="10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8" name="文本框 7"/>
          <p:cNvSpPr txBox="1"/>
          <p:nvPr/>
        </p:nvSpPr>
        <p:spPr>
          <a:xfrm>
            <a:off x="1096840" y="1605270"/>
            <a:ext cx="10271613" cy="1200329"/>
          </a:xfrm>
          <a:prstGeom prst="rect">
            <a:avLst/>
          </a:prstGeom>
          <a:noFill/>
        </p:spPr>
        <p:txBody>
          <a:bodyPr wrap="square">
            <a:spAutoFit/>
          </a:bodyPr>
          <a:lstStyle/>
          <a:p>
            <a:r>
              <a:rPr lang="en-US" altLang="zh-CN" b="0" i="0">
                <a:solidFill>
                  <a:srgbClr val="111111"/>
                </a:solidFill>
                <a:effectLst/>
                <a:latin typeface="Arial" panose="020B0604020202020204" pitchFamily="34" charset="0"/>
              </a:rPr>
              <a:t>1</a:t>
            </a:r>
            <a:r>
              <a:rPr lang="zh-CN" altLang="en-US" b="0" i="0">
                <a:solidFill>
                  <a:srgbClr val="111111"/>
                </a:solidFill>
                <a:effectLst/>
                <a:latin typeface="Arial" panose="020B0604020202020204" pitchFamily="34" charset="0"/>
              </a:rPr>
              <a:t>、插入数据时，当该字段的值的长度小于定义的长度时，会在该值的前面补上相应的</a:t>
            </a:r>
            <a:r>
              <a:rPr lang="en-US" altLang="zh-CN" b="0" i="0">
                <a:solidFill>
                  <a:srgbClr val="111111"/>
                </a:solidFill>
                <a:effectLst/>
                <a:latin typeface="Arial" panose="020B0604020202020204" pitchFamily="34" charset="0"/>
              </a:rPr>
              <a:t>0</a:t>
            </a:r>
            <a:br>
              <a:rPr lang="zh-CN" altLang="en-US"/>
            </a:br>
            <a:r>
              <a:rPr lang="en-US" altLang="zh-CN" b="0" i="0">
                <a:solidFill>
                  <a:srgbClr val="111111"/>
                </a:solidFill>
                <a:effectLst/>
                <a:latin typeface="Arial" panose="020B0604020202020204" pitchFamily="34" charset="0"/>
              </a:rPr>
              <a:t>2</a:t>
            </a:r>
            <a:r>
              <a:rPr lang="zh-CN" altLang="en-US" b="0" i="0">
                <a:solidFill>
                  <a:srgbClr val="111111"/>
                </a:solidFill>
                <a:effectLst/>
                <a:latin typeface="Arial" panose="020B0604020202020204" pitchFamily="34" charset="0"/>
              </a:rPr>
              <a:t>、</a:t>
            </a:r>
            <a:r>
              <a:rPr lang="en-US" altLang="zh-CN" b="0" i="0">
                <a:solidFill>
                  <a:srgbClr val="111111"/>
                </a:solidFill>
                <a:effectLst/>
                <a:latin typeface="Arial" panose="020B0604020202020204" pitchFamily="34" charset="0"/>
              </a:rPr>
              <a:t>zerofill</a:t>
            </a:r>
            <a:r>
              <a:rPr lang="zh-CN" altLang="en-US" b="0" i="0">
                <a:solidFill>
                  <a:srgbClr val="111111"/>
                </a:solidFill>
                <a:effectLst/>
                <a:latin typeface="Arial" panose="020B0604020202020204" pitchFamily="34" charset="0"/>
              </a:rPr>
              <a:t>默认为</a:t>
            </a:r>
            <a:r>
              <a:rPr lang="en-US" altLang="zh-CN" b="0" i="0">
                <a:solidFill>
                  <a:srgbClr val="111111"/>
                </a:solidFill>
                <a:effectLst/>
                <a:latin typeface="Arial" panose="020B0604020202020204" pitchFamily="34" charset="0"/>
              </a:rPr>
              <a:t>int(10)</a:t>
            </a:r>
            <a:br>
              <a:rPr lang="zh-CN" altLang="en-US"/>
            </a:br>
            <a:r>
              <a:rPr lang="en-US" altLang="zh-CN" b="0" i="0">
                <a:solidFill>
                  <a:srgbClr val="111111"/>
                </a:solidFill>
                <a:effectLst/>
                <a:latin typeface="Arial" panose="020B0604020202020204" pitchFamily="34" charset="0"/>
              </a:rPr>
              <a:t>3</a:t>
            </a:r>
            <a:r>
              <a:rPr lang="zh-CN" altLang="en-US" b="0" i="0">
                <a:solidFill>
                  <a:srgbClr val="111111"/>
                </a:solidFill>
                <a:effectLst/>
                <a:latin typeface="Arial" panose="020B0604020202020204" pitchFamily="34" charset="0"/>
              </a:rPr>
              <a:t>、当使用</a:t>
            </a:r>
            <a:r>
              <a:rPr lang="en-US" altLang="zh-CN" b="0" i="0">
                <a:solidFill>
                  <a:srgbClr val="111111"/>
                </a:solidFill>
                <a:effectLst/>
                <a:latin typeface="Arial" panose="020B0604020202020204" pitchFamily="34" charset="0"/>
              </a:rPr>
              <a:t>zerofill </a:t>
            </a:r>
            <a:r>
              <a:rPr lang="zh-CN" altLang="en-US" b="0" i="0">
                <a:solidFill>
                  <a:srgbClr val="111111"/>
                </a:solidFill>
                <a:effectLst/>
                <a:latin typeface="Arial" panose="020B0604020202020204" pitchFamily="34" charset="0"/>
              </a:rPr>
              <a:t>时，默认会自动加</a:t>
            </a:r>
            <a:r>
              <a:rPr lang="en-US" altLang="zh-CN" b="0" i="0">
                <a:solidFill>
                  <a:srgbClr val="111111"/>
                </a:solidFill>
                <a:effectLst/>
                <a:latin typeface="Arial" panose="020B0604020202020204" pitchFamily="34" charset="0"/>
              </a:rPr>
              <a:t>unsigned</a:t>
            </a:r>
            <a:r>
              <a:rPr lang="zh-CN" altLang="en-US" b="0" i="0">
                <a:solidFill>
                  <a:srgbClr val="111111"/>
                </a:solidFill>
                <a:effectLst/>
                <a:latin typeface="Arial" panose="020B0604020202020204" pitchFamily="34" charset="0"/>
              </a:rPr>
              <a:t>（无符号）属性，使用</a:t>
            </a:r>
            <a:r>
              <a:rPr lang="en-US" altLang="zh-CN" b="0" i="0">
                <a:solidFill>
                  <a:srgbClr val="111111"/>
                </a:solidFill>
                <a:effectLst/>
                <a:latin typeface="Arial" panose="020B0604020202020204" pitchFamily="34" charset="0"/>
              </a:rPr>
              <a:t>unsigned</a:t>
            </a:r>
            <a:r>
              <a:rPr lang="zh-CN" altLang="en-US" b="0" i="0">
                <a:solidFill>
                  <a:srgbClr val="111111"/>
                </a:solidFill>
                <a:effectLst/>
                <a:latin typeface="Arial" panose="020B0604020202020204" pitchFamily="34" charset="0"/>
              </a:rPr>
              <a:t>属性后，数值范围是原值的</a:t>
            </a:r>
            <a:r>
              <a:rPr lang="en-US" altLang="zh-CN" b="0" i="0">
                <a:solidFill>
                  <a:srgbClr val="111111"/>
                </a:solidFill>
                <a:effectLst/>
                <a:latin typeface="Arial" panose="020B0604020202020204" pitchFamily="34" charset="0"/>
              </a:rPr>
              <a:t>2</a:t>
            </a:r>
            <a:r>
              <a:rPr lang="zh-CN" altLang="en-US" b="0" i="0">
                <a:solidFill>
                  <a:srgbClr val="111111"/>
                </a:solidFill>
                <a:effectLst/>
                <a:latin typeface="Arial" panose="020B0604020202020204" pitchFamily="34" charset="0"/>
              </a:rPr>
              <a:t>倍，例如，有符号为</a:t>
            </a:r>
            <a:r>
              <a:rPr lang="en-US" altLang="zh-CN" b="0" i="0">
                <a:solidFill>
                  <a:srgbClr val="111111"/>
                </a:solidFill>
                <a:effectLst/>
                <a:latin typeface="Arial" panose="020B0604020202020204" pitchFamily="34" charset="0"/>
              </a:rPr>
              <a:t>-128~+127</a:t>
            </a:r>
            <a:r>
              <a:rPr lang="zh-CN" altLang="en-US" b="0" i="0">
                <a:solidFill>
                  <a:srgbClr val="111111"/>
                </a:solidFill>
                <a:effectLst/>
                <a:latin typeface="Arial" panose="020B0604020202020204" pitchFamily="34" charset="0"/>
              </a:rPr>
              <a:t>，无符号为</a:t>
            </a:r>
            <a:r>
              <a:rPr lang="en-US" altLang="zh-CN" b="0" i="0">
                <a:solidFill>
                  <a:srgbClr val="111111"/>
                </a:solidFill>
                <a:effectLst/>
                <a:latin typeface="Arial" panose="020B0604020202020204" pitchFamily="34" charset="0"/>
              </a:rPr>
              <a:t>0~256</a:t>
            </a:r>
            <a:r>
              <a:rPr lang="zh-CN" altLang="en-US" b="0" i="0">
                <a:solidFill>
                  <a:srgbClr val="111111"/>
                </a:solidFill>
                <a:effectLst/>
                <a:latin typeface="Arial" panose="020B0604020202020204" pitchFamily="34" charset="0"/>
              </a:rPr>
              <a:t>。</a:t>
            </a:r>
            <a:endParaRPr lang="zh-CN" altLang="en-US"/>
          </a:p>
        </p:txBody>
      </p:sp>
      <p:sp>
        <p:nvSpPr>
          <p:cNvPr id="11" name="文本框 10"/>
          <p:cNvSpPr txBox="1"/>
          <p:nvPr/>
        </p:nvSpPr>
        <p:spPr>
          <a:xfrm>
            <a:off x="1096840" y="5946344"/>
            <a:ext cx="6097464" cy="369332"/>
          </a:xfrm>
          <a:prstGeom prst="rect">
            <a:avLst/>
          </a:prstGeom>
          <a:solidFill>
            <a:srgbClr val="FFFFE4"/>
          </a:solidFill>
          <a:ln>
            <a:solidFill>
              <a:schemeClr val="tx1"/>
            </a:solidFill>
          </a:ln>
        </p:spPr>
        <p:txBody>
          <a:bodyPr wrap="square">
            <a:spAutoFit/>
          </a:bodyPr>
          <a:lstStyle/>
          <a:p>
            <a:r>
              <a:rPr lang="en-US" altLang="zh-CN" sz="1800" b="1">
                <a:solidFill>
                  <a:srgbClr val="0000FF"/>
                </a:solidFill>
                <a:effectLst/>
                <a:latin typeface="Courier New" panose="02070309020205020404" pitchFamily="49" charset="0"/>
              </a:rPr>
              <a:t>alter</a:t>
            </a:r>
            <a:r>
              <a:rPr lang="en-US" altLang="zh-CN" sz="1800">
                <a:solidFill>
                  <a:srgbClr val="000000"/>
                </a:solidFill>
                <a:effectLst/>
                <a:latin typeface="Courier New" panose="02070309020205020404" pitchFamily="49" charset="0"/>
              </a:rPr>
              <a:t> </a:t>
            </a:r>
            <a:r>
              <a:rPr lang="en-US" altLang="zh-CN" sz="1800" b="1">
                <a:solidFill>
                  <a:srgbClr val="0000FF"/>
                </a:solidFill>
                <a:effectLst/>
                <a:latin typeface="Courier New" panose="02070309020205020404" pitchFamily="49" charset="0"/>
              </a:rPr>
              <a:t>table</a:t>
            </a:r>
            <a:r>
              <a:rPr lang="en-US" altLang="zh-CN" sz="1800">
                <a:solidFill>
                  <a:srgbClr val="000000"/>
                </a:solidFill>
                <a:effectLst/>
                <a:latin typeface="Courier New" panose="02070309020205020404" pitchFamily="49" charset="0"/>
              </a:rPr>
              <a:t> t_user12 </a:t>
            </a:r>
            <a:r>
              <a:rPr lang="en-US" altLang="zh-CN" sz="1800" b="1">
                <a:solidFill>
                  <a:srgbClr val="0000FF"/>
                </a:solidFill>
                <a:effectLst/>
                <a:latin typeface="Courier New" panose="02070309020205020404" pitchFamily="49" charset="0"/>
              </a:rPr>
              <a:t>modify</a:t>
            </a:r>
            <a:r>
              <a:rPr lang="en-US" altLang="zh-CN" sz="1800">
                <a:solidFill>
                  <a:srgbClr val="000000"/>
                </a:solidFill>
                <a:effectLst/>
                <a:latin typeface="Courier New" panose="02070309020205020404" pitchFamily="49" charset="0"/>
              </a:rPr>
              <a:t> id </a:t>
            </a:r>
            <a:r>
              <a:rPr lang="en-US" altLang="zh-CN" sz="1800">
                <a:solidFill>
                  <a:srgbClr val="800080"/>
                </a:solidFill>
                <a:effectLst/>
                <a:latin typeface="Courier New" panose="02070309020205020404" pitchFamily="49" charset="0"/>
              </a:rPr>
              <a:t>int</a:t>
            </a:r>
            <a:r>
              <a:rPr lang="en-US" altLang="zh-CN" sz="1800" b="1">
                <a:solidFill>
                  <a:srgbClr val="000080"/>
                </a:solidFill>
                <a:effectLst/>
                <a:latin typeface="Courier New" panose="02070309020205020404" pitchFamily="49" charset="0"/>
              </a:rPr>
              <a:t>;</a:t>
            </a:r>
            <a:endParaRPr lang="en-US" altLang="zh-CN">
              <a:effectLst/>
            </a:endParaRPr>
          </a:p>
        </p:txBody>
      </p:sp>
      <p:sp>
        <p:nvSpPr>
          <p:cNvPr id="14" name="文本占位符 3"/>
          <p:cNvSpPr txBox="1"/>
          <p:nvPr/>
        </p:nvSpPr>
        <p:spPr>
          <a:xfrm>
            <a:off x="798802" y="5297019"/>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删除</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数据库系统</a:t>
            </a:r>
            <a:endParaRPr kumimoji="1" lang="zh-CN" altLang="en-US" dirty="0"/>
          </a:p>
        </p:txBody>
      </p:sp>
      <p:sp>
        <p:nvSpPr>
          <p:cNvPr id="4" name="文本占位符 3"/>
          <p:cNvSpPr>
            <a:spLocks noGrp="1"/>
          </p:cNvSpPr>
          <p:nvPr>
            <p:ph type="body" sz="quarter" idx="10"/>
          </p:nvPr>
        </p:nvSpPr>
        <p:spPr>
          <a:xfrm>
            <a:off x="487144" y="935184"/>
            <a:ext cx="10749599" cy="517190"/>
          </a:xfrm>
        </p:spPr>
        <p:txBody>
          <a:bodyPr/>
          <a:lstStyle/>
          <a:p>
            <a:r>
              <a:rPr kumimoji="1" lang="en-US" altLang="zh-CN"/>
              <a:t>1</a:t>
            </a:r>
            <a:r>
              <a:rPr kumimoji="1" lang="zh-CN" altLang="en-US"/>
              <a:t>、</a:t>
            </a:r>
            <a:r>
              <a:rPr lang="zh-CN" altLang="zh-CN" sz="1800" b="1">
                <a:effectLst/>
                <a:latin typeface="微软雅黑" pitchFamily="34" charset="-122"/>
                <a:ea typeface="宋体" pitchFamily="2" charset="-122"/>
                <a:cs typeface="宋体" pitchFamily="2" charset="-122"/>
              </a:rPr>
              <a:t>数据库</a:t>
            </a:r>
            <a:endParaRPr lang="zh-CN" altLang="zh-CN" sz="1800" b="1">
              <a:effectLst/>
              <a:latin typeface="微软雅黑" pitchFamily="34" charset="-122"/>
              <a:ea typeface="宋体" pitchFamily="2" charset="-122"/>
              <a:cs typeface="宋体" pitchFamily="2" charset="-122"/>
            </a:endParaRPr>
          </a:p>
        </p:txBody>
      </p:sp>
      <p:sp>
        <p:nvSpPr>
          <p:cNvPr id="9" name="文本框 8"/>
          <p:cNvSpPr txBox="1"/>
          <p:nvPr/>
        </p:nvSpPr>
        <p:spPr>
          <a:xfrm>
            <a:off x="584421" y="1530485"/>
            <a:ext cx="9929509" cy="338554"/>
          </a:xfrm>
          <a:prstGeom prst="rect">
            <a:avLst/>
          </a:prstGeom>
          <a:noFill/>
        </p:spPr>
        <p:txBody>
          <a:bodyPr wrap="square">
            <a:spAutoFit/>
          </a:bodyPr>
          <a:lstStyle/>
          <a:p>
            <a:r>
              <a:rPr lang="zh-CN" altLang="en-US" sz="1600">
                <a:ea typeface="Alibaba PuHuiTi B"/>
              </a:rPr>
              <a:t>数据库（</a:t>
            </a:r>
            <a:r>
              <a:rPr lang="en-US" altLang="zh-CN" sz="1600">
                <a:ea typeface="Alibaba PuHuiTi B"/>
              </a:rPr>
              <a:t>DB</a:t>
            </a:r>
            <a:r>
              <a:rPr lang="zh-CN" altLang="en-US" sz="1600">
                <a:ea typeface="Alibaba PuHuiTi B"/>
              </a:rPr>
              <a:t>）是一个以某种组织方式存储在磁盘上的数据的集合。</a:t>
            </a:r>
            <a:endParaRPr lang="en-US" altLang="zh-CN" sz="1600">
              <a:ea typeface="Alibaba PuHuiTi B"/>
            </a:endParaRPr>
          </a:p>
        </p:txBody>
      </p:sp>
      <p:pic>
        <p:nvPicPr>
          <p:cNvPr id="9220"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50810" y="2159415"/>
            <a:ext cx="5756558" cy="3550722"/>
          </a:xfrm>
          <a:prstGeom prst="rect">
            <a:avLst/>
          </a:prstGeom>
          <a:noFill/>
          <a:extLst>
            <a:ext uri="{909E8E84-426E-40DD-AFC4-6F175D3DCCD1}">
              <a14:hiddenFill xmlns:a14="http://schemas.microsoft.com/office/drawing/2010/main">
                <a:solidFill>
                  <a:srgbClr val="FFFFFF"/>
                </a:solidFill>
              </a14:hiddenFill>
            </a:ext>
          </a:extLst>
        </p:spPr>
      </p:pic>
      <p:pic>
        <p:nvPicPr>
          <p:cNvPr id="12" name="图片 11"/>
          <p:cNvPicPr>
            <a:picLocks noChangeAspect="1"/>
          </p:cNvPicPr>
          <p:nvPr/>
        </p:nvPicPr>
        <p:blipFill>
          <a:blip r:embed="rId2"/>
          <a:stretch>
            <a:fillRect/>
          </a:stretch>
        </p:blipFill>
        <p:spPr>
          <a:xfrm>
            <a:off x="320819" y="2411738"/>
            <a:ext cx="5091296" cy="3046075"/>
          </a:xfrm>
          <a:prstGeom prst="rect">
            <a:avLst/>
          </a:prstGeom>
        </p:spPr>
      </p:pic>
      <p:sp>
        <p:nvSpPr>
          <p:cNvPr id="13" name="箭头: 右 12"/>
          <p:cNvSpPr/>
          <p:nvPr/>
        </p:nvSpPr>
        <p:spPr>
          <a:xfrm>
            <a:off x="5549175" y="3813243"/>
            <a:ext cx="836579" cy="338554"/>
          </a:xfrm>
          <a:prstGeom prst="rightArrow">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zh-CN" alt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808185" y="970670"/>
            <a:ext cx="7512424" cy="4511040"/>
          </a:xfrm>
        </p:spPr>
        <p:txBody>
          <a:bodyPr/>
          <a:lstStyle/>
          <a:p>
            <a:pPr marL="0" indent="0">
              <a:buNone/>
            </a:pPr>
            <a:r>
              <a:rPr lang="en-US" altLang="zh-CN"/>
              <a:t>1</a:t>
            </a:r>
            <a:r>
              <a:rPr lang="zh-CN" altLang="en-US"/>
              <a:t>：约束的分类</a:t>
            </a:r>
            <a:endParaRPr lang="en-US" altLang="zh-CN"/>
          </a:p>
          <a:p>
            <a:pPr marL="0" indent="0">
              <a:buNone/>
            </a:pPr>
            <a:r>
              <a:rPr lang="en-US" altLang="zh-CN"/>
              <a:t>2</a:t>
            </a:r>
            <a:r>
              <a:rPr lang="zh-CN" altLang="en-US"/>
              <a:t>：约束的作用</a:t>
            </a:r>
            <a:endParaRPr lang="en-US" altLang="zh-CN"/>
          </a:p>
          <a:p>
            <a:pPr marL="0" indent="0">
              <a:buNone/>
            </a:pPr>
            <a:r>
              <a:rPr lang="en-US" altLang="zh-CN"/>
              <a:t>3</a:t>
            </a:r>
            <a:r>
              <a:rPr lang="zh-CN" altLang="en-US"/>
              <a:t>：约束的用法</a:t>
            </a:r>
            <a:endParaRPr lang="en-US" altLang="zh-CN" dirty="0"/>
          </a:p>
        </p:txBody>
      </p:sp>
      <p:sp>
        <p:nvSpPr>
          <p:cNvPr id="4" name="标题 3"/>
          <p:cNvSpPr>
            <a:spLocks noGrp="1"/>
          </p:cNvSpPr>
          <p:nvPr>
            <p:ph type="title"/>
          </p:nvPr>
        </p:nvSpPr>
        <p:spPr/>
        <p:txBody>
          <a:bodyPr/>
          <a:lstStyle/>
          <a:p>
            <a:r>
              <a:rPr kumimoji="1" lang="en-US" altLang="zh-CN"/>
              <a:t>MySQL</a:t>
            </a:r>
            <a:r>
              <a:rPr kumimoji="1" lang="zh-CN" altLang="en-US"/>
              <a:t>约束</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5" name="矩形 4"/>
          <p:cNvSpPr/>
          <p:nvPr/>
        </p:nvSpPr>
        <p:spPr>
          <a:xfrm>
            <a:off x="10475595" y="198120"/>
            <a:ext cx="1520825" cy="51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
          <a:stretch>
            <a:fillRect/>
          </a:stretch>
        </p:blipFill>
        <p:spPr>
          <a:xfrm>
            <a:off x="527050" y="907415"/>
            <a:ext cx="4032250" cy="2403475"/>
          </a:xfrm>
          <a:prstGeom prst="rect">
            <a:avLst/>
          </a:prstGeom>
        </p:spPr>
      </p:pic>
      <p:pic>
        <p:nvPicPr>
          <p:cNvPr id="7" name="图片 6"/>
          <p:cNvPicPr>
            <a:picLocks noChangeAspect="1"/>
          </p:cNvPicPr>
          <p:nvPr/>
        </p:nvPicPr>
        <p:blipFill>
          <a:blip r:embed="rId2"/>
          <a:stretch>
            <a:fillRect/>
          </a:stretch>
        </p:blipFill>
        <p:spPr>
          <a:xfrm>
            <a:off x="4693285" y="907415"/>
            <a:ext cx="5688330" cy="2402840"/>
          </a:xfrm>
          <a:prstGeom prst="rect">
            <a:avLst/>
          </a:prstGeom>
        </p:spPr>
      </p:pic>
      <p:sp>
        <p:nvSpPr>
          <p:cNvPr id="10" name="文本框 9"/>
          <p:cNvSpPr txBox="1"/>
          <p:nvPr/>
        </p:nvSpPr>
        <p:spPr>
          <a:xfrm>
            <a:off x="526802" y="3310504"/>
            <a:ext cx="9711066" cy="3138170"/>
          </a:xfrm>
          <a:prstGeom prst="rect">
            <a:avLst/>
          </a:prstGeom>
          <a:solidFill>
            <a:srgbClr val="FFFFE4"/>
          </a:solidFill>
          <a:ln>
            <a:solidFill>
              <a:schemeClr val="tx1"/>
            </a:solidFill>
          </a:ln>
        </p:spPr>
        <p:txBody>
          <a:bodyPr wrap="square">
            <a:spAutoFit/>
          </a:bodyPr>
          <a:p>
            <a:r>
              <a:rPr lang="en-US" altLang="zh-CN">
                <a:solidFill>
                  <a:srgbClr val="008000"/>
                </a:solidFill>
                <a:latin typeface="Courier New" panose="02070309020205020404" pitchFamily="49" charset="0"/>
                <a:ea typeface="黑体"/>
              </a:rPr>
              <a:t>-- alter table </a:t>
            </a:r>
            <a:r>
              <a:rPr lang="zh-CN" altLang="en-US">
                <a:solidFill>
                  <a:srgbClr val="008000"/>
                </a:solidFill>
                <a:latin typeface="Courier New" panose="02070309020205020404" pitchFamily="49" charset="0"/>
                <a:ea typeface="黑体"/>
              </a:rPr>
              <a:t>表名 </a:t>
            </a:r>
            <a:r>
              <a:rPr lang="en-US" altLang="zh-CN">
                <a:solidFill>
                  <a:srgbClr val="008000"/>
                </a:solidFill>
                <a:latin typeface="Courier New" panose="02070309020205020404" pitchFamily="49" charset="0"/>
                <a:ea typeface="黑体"/>
              </a:rPr>
              <a:t>modify </a:t>
            </a:r>
            <a:r>
              <a:rPr lang="zh-CN" altLang="en-US">
                <a:solidFill>
                  <a:srgbClr val="008000"/>
                </a:solidFill>
                <a:latin typeface="Courier New" panose="02070309020205020404" pitchFamily="49" charset="0"/>
                <a:ea typeface="黑体"/>
              </a:rPr>
              <a:t>列名 类型 </a:t>
            </a:r>
            <a:r>
              <a:rPr lang="en-US" altLang="zh-CN">
                <a:solidFill>
                  <a:srgbClr val="008000"/>
                </a:solidFill>
                <a:latin typeface="Courier New" panose="02070309020205020404" pitchFamily="49" charset="0"/>
                <a:ea typeface="黑体"/>
              </a:rPr>
              <a:t>default </a:t>
            </a:r>
            <a:r>
              <a:rPr lang="zh-CN" altLang="en-US">
                <a:solidFill>
                  <a:srgbClr val="008000"/>
                </a:solidFill>
                <a:latin typeface="Courier New" panose="02070309020205020404" pitchFamily="49" charset="0"/>
                <a:ea typeface="黑体"/>
              </a:rPr>
              <a:t>默认值</a:t>
            </a:r>
            <a:r>
              <a:rPr lang="en-US" altLang="zh-CN">
                <a:solidFill>
                  <a:srgbClr val="008000"/>
                </a:solidFill>
                <a:latin typeface="Courier New" panose="02070309020205020404" pitchFamily="49" charset="0"/>
                <a:ea typeface="黑体"/>
              </a:rPr>
              <a:t>;</a:t>
            </a:r>
            <a:r>
              <a:rPr lang="zh-CN" altLang="en-US">
                <a:solidFill>
                  <a:srgbClr val="008000"/>
                </a:solidFill>
                <a:latin typeface="Courier New" panose="02070309020205020404" pitchFamily="49" charset="0"/>
                <a:ea typeface="黑体"/>
              </a:rPr>
              <a:t> </a:t>
            </a:r>
            <a:endParaRPr lang="zh-CN" altLang="en-US">
              <a:solidFill>
                <a:srgbClr val="008000"/>
              </a:solidFill>
              <a:latin typeface="Courier New" panose="02070309020205020404" pitchFamily="49" charset="0"/>
              <a:ea typeface="黑体"/>
            </a:endParaRPr>
          </a:p>
          <a:p>
            <a:endPar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endParaRPr>
          </a:p>
          <a:p>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CREATE TABLE</a:t>
            </a:r>
            <a:r>
              <a:rPr lang="en-US" altLang="zh-CN" sz="1800" kern="0">
                <a:effectLst/>
                <a:latin typeface="Courier New" panose="02070309020205020404" pitchFamily="49" charset="0"/>
                <a:ea typeface="宋体" pitchFamily="2" charset="-122"/>
                <a:cs typeface="Times New Roman" panose="02020603050405020304" pitchFamily="18" charset="0"/>
              </a:rPr>
              <a:t> `student` (</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kern="0">
                <a:effectLst/>
                <a:latin typeface="Courier New" panose="02070309020205020404" pitchFamily="49" charset="0"/>
                <a:ea typeface="宋体" pitchFamily="2" charset="-122"/>
                <a:cs typeface="Times New Roman" panose="02020603050405020304" pitchFamily="18" charset="0"/>
              </a:rPr>
              <a:t>	`id` </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int(</a:t>
            </a:r>
            <a:r>
              <a:rPr lang="en-US" altLang="zh-CN" sz="1800" b="1" kern="0">
                <a:solidFill>
                  <a:srgbClr val="00B050"/>
                </a:solidFill>
                <a:effectLst/>
                <a:latin typeface="Courier New Bold" panose="02070309020205020404" charset="0"/>
                <a:ea typeface="宋体" pitchFamily="2" charset="-122"/>
                <a:cs typeface="Courier New Bold" panose="02070309020205020404" charset="0"/>
              </a:rPr>
              <a:t>4</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a:t>
            </a:r>
            <a:r>
              <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rPr>
              <a:t> ZEROFILL PRIMARY KEY COMMENT</a:t>
            </a:r>
            <a:r>
              <a:rPr lang="en-US" altLang="zh-CN" sz="1800" kern="0">
                <a:effectLst/>
                <a:latin typeface="Courier New" panose="02070309020205020404" pitchFamily="49" charset="0"/>
                <a:ea typeface="宋体" pitchFamily="2" charset="-122"/>
                <a:cs typeface="Times New Roman" panose="02020603050405020304" pitchFamily="18" charset="0"/>
              </a:rPr>
              <a:t> '学生ID',</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kern="0">
                <a:effectLst/>
                <a:latin typeface="Courier New" panose="02070309020205020404" pitchFamily="49" charset="0"/>
                <a:ea typeface="宋体" pitchFamily="2" charset="-122"/>
                <a:cs typeface="Times New Roman" panose="02020603050405020304" pitchFamily="18" charset="0"/>
              </a:rPr>
              <a:t>	`name` </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varchar(</a:t>
            </a:r>
            <a:r>
              <a:rPr lang="en-US" altLang="zh-CN" sz="1800" b="1" kern="0">
                <a:solidFill>
                  <a:srgbClr val="00B050"/>
                </a:solidFill>
                <a:effectLst/>
                <a:latin typeface="Courier New Bold" panose="02070309020205020404" charset="0"/>
                <a:ea typeface="宋体" pitchFamily="2" charset="-122"/>
                <a:cs typeface="Courier New Bold" panose="02070309020205020404" charset="0"/>
              </a:rPr>
              <a:t>255</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 COMMENT</a:t>
            </a:r>
            <a:r>
              <a:rPr lang="en-US" altLang="zh-CN" sz="1800" kern="0">
                <a:effectLst/>
                <a:latin typeface="Courier New" panose="02070309020205020404" pitchFamily="49" charset="0"/>
                <a:ea typeface="宋体" pitchFamily="2" charset="-122"/>
                <a:cs typeface="Times New Roman" panose="02020603050405020304" pitchFamily="18" charset="0"/>
              </a:rPr>
              <a:t> '学生名',</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kern="0">
                <a:effectLst/>
                <a:latin typeface="Courier New" panose="02070309020205020404" pitchFamily="49" charset="0"/>
                <a:ea typeface="宋体" pitchFamily="2" charset="-122"/>
                <a:cs typeface="Times New Roman" panose="02020603050405020304" pitchFamily="18" charset="0"/>
              </a:rPr>
              <a:t>`birth` </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date COMMENT</a:t>
            </a:r>
            <a:r>
              <a:rPr lang="en-US" altLang="zh-CN" sz="1800" kern="0">
                <a:effectLst/>
                <a:latin typeface="Courier New" panose="02070309020205020404" pitchFamily="49" charset="0"/>
                <a:ea typeface="宋体" pitchFamily="2" charset="-122"/>
                <a:cs typeface="Times New Roman" panose="02020603050405020304" pitchFamily="18" charset="0"/>
              </a:rPr>
              <a:t> '出生日期',</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kern="0">
                <a:effectLst/>
                <a:latin typeface="Courier New" panose="02070309020205020404" pitchFamily="49" charset="0"/>
                <a:ea typeface="宋体" pitchFamily="2" charset="-122"/>
                <a:cs typeface="Times New Roman" panose="02020603050405020304" pitchFamily="18" charset="0"/>
              </a:rPr>
              <a:t>`sex` </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CHAR ( </a:t>
            </a:r>
            <a:r>
              <a:rPr lang="en-US" altLang="zh-CN" sz="1800" b="1" kern="0">
                <a:solidFill>
                  <a:srgbClr val="00B050"/>
                </a:solidFill>
                <a:effectLst/>
                <a:latin typeface="Courier New Bold" panose="02070309020205020404" charset="0"/>
                <a:ea typeface="宋体" pitchFamily="2" charset="-122"/>
                <a:cs typeface="Courier New Bold" panose="02070309020205020404" charset="0"/>
              </a:rPr>
              <a:t>1</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 ) COMMENT</a:t>
            </a:r>
            <a:r>
              <a:rPr lang="en-US" altLang="zh-CN" sz="1800" kern="0">
                <a:effectLst/>
                <a:latin typeface="Courier New" panose="02070309020205020404" pitchFamily="49" charset="0"/>
                <a:ea typeface="宋体" pitchFamily="2" charset="-122"/>
                <a:cs typeface="Times New Roman" panose="02020603050405020304" pitchFamily="18" charset="0"/>
              </a:rPr>
              <a:t> '性别');</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CREATE TABLE</a:t>
            </a:r>
            <a:r>
              <a:rPr lang="en-US" altLang="zh-CN" sz="1800" kern="0">
                <a:effectLst/>
                <a:latin typeface="Courier New" panose="02070309020205020404" pitchFamily="49" charset="0"/>
                <a:ea typeface="宋体" pitchFamily="2" charset="-122"/>
                <a:cs typeface="Times New Roman" panose="02020603050405020304" pitchFamily="18" charset="0"/>
              </a:rPr>
              <a:t> `teacher` (</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kern="0">
                <a:effectLst/>
                <a:latin typeface="Courier New" panose="02070309020205020404" pitchFamily="49" charset="0"/>
                <a:ea typeface="宋体" pitchFamily="2" charset="-122"/>
                <a:cs typeface="Times New Roman" panose="02020603050405020304" pitchFamily="18" charset="0"/>
              </a:rPr>
              <a:t>	`id` </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int(</a:t>
            </a:r>
            <a:r>
              <a:rPr lang="en-US" altLang="zh-CN" sz="1800" b="1" kern="0">
                <a:solidFill>
                  <a:srgbClr val="00B050"/>
                </a:solidFill>
                <a:effectLst/>
                <a:latin typeface="Courier New Bold" panose="02070309020205020404" charset="0"/>
                <a:ea typeface="宋体" pitchFamily="2" charset="-122"/>
                <a:cs typeface="Courier New Bold" panose="02070309020205020404" charset="0"/>
              </a:rPr>
              <a:t>4</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 ZEROFILL PRIMARY KEY COMMENT</a:t>
            </a:r>
            <a:r>
              <a:rPr lang="en-US" altLang="zh-CN" sz="1800" kern="0">
                <a:effectLst/>
                <a:latin typeface="Courier New" panose="02070309020205020404" pitchFamily="49" charset="0"/>
                <a:ea typeface="宋体" pitchFamily="2" charset="-122"/>
                <a:cs typeface="Times New Roman" panose="02020603050405020304" pitchFamily="18" charset="0"/>
              </a:rPr>
              <a:t> '教师号',</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kern="0">
                <a:effectLst/>
                <a:latin typeface="Courier New" panose="02070309020205020404" pitchFamily="49" charset="0"/>
                <a:ea typeface="宋体" pitchFamily="2" charset="-122"/>
                <a:cs typeface="Times New Roman" panose="02020603050405020304" pitchFamily="18" charset="0"/>
              </a:rPr>
              <a:t>	`name` </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varchar(</a:t>
            </a:r>
            <a:r>
              <a:rPr lang="en-US" altLang="zh-CN" sz="1800" b="1" kern="0">
                <a:solidFill>
                  <a:srgbClr val="00B050"/>
                </a:solidFill>
                <a:effectLst/>
                <a:latin typeface="Courier New Bold" panose="02070309020205020404" charset="0"/>
                <a:ea typeface="宋体" pitchFamily="2" charset="-122"/>
                <a:cs typeface="Courier New Bold" panose="02070309020205020404" charset="0"/>
              </a:rPr>
              <a:t>255</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 COMMENT</a:t>
            </a:r>
            <a:r>
              <a:rPr lang="en-US" altLang="zh-CN" sz="1800" kern="0">
                <a:effectLst/>
                <a:latin typeface="Courier New" panose="02070309020205020404" pitchFamily="49" charset="0"/>
                <a:ea typeface="宋体" pitchFamily="2" charset="-122"/>
                <a:cs typeface="Times New Roman" panose="02020603050405020304" pitchFamily="18" charset="0"/>
              </a:rPr>
              <a:t> '教师姓名');</a:t>
            </a:r>
            <a:endParaRPr lang="en-US" altLang="zh-CN" sz="1800" kern="0">
              <a:effectLst/>
              <a:latin typeface="Courier New" panose="02070309020205020404" pitchFamily="49" charset="0"/>
              <a:ea typeface="宋体" pitchFamily="2" charset="-122"/>
              <a:cs typeface="Times New Roman" panose="02020603050405020304" pitchFamily="18" charset="0"/>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5" name="矩形 4"/>
          <p:cNvSpPr/>
          <p:nvPr/>
        </p:nvSpPr>
        <p:spPr>
          <a:xfrm>
            <a:off x="10512425" y="125095"/>
            <a:ext cx="1483995" cy="584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6" name="图片 5"/>
          <p:cNvPicPr>
            <a:picLocks noChangeAspect="1"/>
          </p:cNvPicPr>
          <p:nvPr/>
        </p:nvPicPr>
        <p:blipFill>
          <a:blip r:embed="rId1"/>
          <a:stretch>
            <a:fillRect/>
          </a:stretch>
        </p:blipFill>
        <p:spPr>
          <a:xfrm>
            <a:off x="372110" y="899795"/>
            <a:ext cx="10693400" cy="516636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pic>
        <p:nvPicPr>
          <p:cNvPr id="5" name="图片 4"/>
          <p:cNvPicPr>
            <a:picLocks noChangeAspect="1"/>
          </p:cNvPicPr>
          <p:nvPr/>
        </p:nvPicPr>
        <p:blipFill>
          <a:blip r:embed="rId1"/>
          <a:stretch>
            <a:fillRect/>
          </a:stretch>
        </p:blipFill>
        <p:spPr>
          <a:xfrm>
            <a:off x="373380" y="1047115"/>
            <a:ext cx="11153140" cy="4763770"/>
          </a:xfrm>
          <a:prstGeom prst="rect">
            <a:avLst/>
          </a:prstGeom>
        </p:spPr>
      </p:pic>
      <p:sp>
        <p:nvSpPr>
          <p:cNvPr id="6" name="矩形 5"/>
          <p:cNvSpPr/>
          <p:nvPr/>
        </p:nvSpPr>
        <p:spPr>
          <a:xfrm>
            <a:off x="10560685" y="198120"/>
            <a:ext cx="1435735" cy="51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5" name="矩形 4"/>
          <p:cNvSpPr/>
          <p:nvPr/>
        </p:nvSpPr>
        <p:spPr>
          <a:xfrm>
            <a:off x="10475595" y="198120"/>
            <a:ext cx="1520825" cy="51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526802" y="3310504"/>
            <a:ext cx="9711066" cy="2306955"/>
          </a:xfrm>
          <a:prstGeom prst="rect">
            <a:avLst/>
          </a:prstGeom>
          <a:solidFill>
            <a:srgbClr val="FFFFE4"/>
          </a:solidFill>
          <a:ln>
            <a:solidFill>
              <a:schemeClr val="tx1"/>
            </a:solidFill>
          </a:ln>
        </p:spPr>
        <p:txBody>
          <a:bodyPr wrap="square">
            <a:spAutoFit/>
          </a:bodyPr>
          <a:p>
            <a:r>
              <a:rPr lang="en-US" altLang="zh-CN">
                <a:solidFill>
                  <a:srgbClr val="008000"/>
                </a:solidFill>
                <a:latin typeface="Courier New" panose="02070309020205020404" pitchFamily="49" charset="0"/>
                <a:ea typeface="黑体"/>
              </a:rPr>
              <a:t>-- alter table </a:t>
            </a:r>
            <a:r>
              <a:rPr lang="zh-CN" altLang="en-US">
                <a:solidFill>
                  <a:srgbClr val="008000"/>
                </a:solidFill>
                <a:latin typeface="Courier New" panose="02070309020205020404" pitchFamily="49" charset="0"/>
                <a:ea typeface="黑体"/>
              </a:rPr>
              <a:t>表名 </a:t>
            </a:r>
            <a:r>
              <a:rPr lang="en-US" altLang="zh-CN">
                <a:solidFill>
                  <a:srgbClr val="008000"/>
                </a:solidFill>
                <a:latin typeface="Courier New" panose="02070309020205020404" pitchFamily="49" charset="0"/>
                <a:ea typeface="黑体"/>
              </a:rPr>
              <a:t>modify </a:t>
            </a:r>
            <a:r>
              <a:rPr lang="zh-CN" altLang="en-US">
                <a:solidFill>
                  <a:srgbClr val="008000"/>
                </a:solidFill>
                <a:latin typeface="Courier New" panose="02070309020205020404" pitchFamily="49" charset="0"/>
                <a:ea typeface="黑体"/>
              </a:rPr>
              <a:t>列名 类型 </a:t>
            </a:r>
            <a:r>
              <a:rPr lang="en-US" altLang="zh-CN">
                <a:solidFill>
                  <a:srgbClr val="008000"/>
                </a:solidFill>
                <a:latin typeface="Courier New" panose="02070309020205020404" pitchFamily="49" charset="0"/>
                <a:ea typeface="黑体"/>
              </a:rPr>
              <a:t>default </a:t>
            </a:r>
            <a:r>
              <a:rPr lang="zh-CN" altLang="en-US">
                <a:solidFill>
                  <a:srgbClr val="008000"/>
                </a:solidFill>
                <a:latin typeface="Courier New" panose="02070309020205020404" pitchFamily="49" charset="0"/>
                <a:ea typeface="黑体"/>
              </a:rPr>
              <a:t>默认值</a:t>
            </a:r>
            <a:r>
              <a:rPr lang="en-US" altLang="zh-CN">
                <a:solidFill>
                  <a:srgbClr val="008000"/>
                </a:solidFill>
                <a:latin typeface="Courier New" panose="02070309020205020404" pitchFamily="49" charset="0"/>
                <a:ea typeface="黑体"/>
              </a:rPr>
              <a:t>;</a:t>
            </a:r>
            <a:r>
              <a:rPr lang="zh-CN" altLang="en-US">
                <a:solidFill>
                  <a:srgbClr val="008000"/>
                </a:solidFill>
                <a:latin typeface="Courier New" panose="02070309020205020404" pitchFamily="49" charset="0"/>
                <a:ea typeface="黑体"/>
              </a:rPr>
              <a:t> </a:t>
            </a:r>
            <a:endParaRPr lang="zh-CN" altLang="en-US">
              <a:solidFill>
                <a:srgbClr val="008000"/>
              </a:solidFill>
              <a:latin typeface="Courier New" panose="02070309020205020404" pitchFamily="49" charset="0"/>
              <a:ea typeface="黑体"/>
            </a:endParaRPr>
          </a:p>
          <a:p>
            <a:endParaRPr lang="en-US" altLang="zh-CN" sz="1800" b="1" kern="0">
              <a:solidFill>
                <a:srgbClr val="0000FF"/>
              </a:solidFill>
              <a:effectLst/>
              <a:latin typeface="Courier New" panose="02070309020205020404" pitchFamily="49" charset="0"/>
              <a:ea typeface="宋体" pitchFamily="2" charset="-122"/>
              <a:cs typeface="Times New Roman" panose="02020603050405020304" pitchFamily="18" charset="0"/>
            </a:endParaRPr>
          </a:p>
          <a:p>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CREATE TABLE</a:t>
            </a:r>
            <a:r>
              <a:rPr lang="en-US" altLang="zh-CN" sz="1800" kern="0">
                <a:effectLst/>
                <a:latin typeface="Courier New" panose="02070309020205020404" pitchFamily="49" charset="0"/>
                <a:ea typeface="宋体" pitchFamily="2" charset="-122"/>
                <a:cs typeface="Times New Roman" panose="02020603050405020304" pitchFamily="18" charset="0"/>
              </a:rPr>
              <a:t> `course` (</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kern="0">
                <a:effectLst/>
                <a:latin typeface="Courier New" panose="02070309020205020404" pitchFamily="49" charset="0"/>
                <a:ea typeface="宋体" pitchFamily="2" charset="-122"/>
                <a:cs typeface="Times New Roman" panose="02020603050405020304" pitchFamily="18" charset="0"/>
              </a:rPr>
              <a:t>	`id` </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int(4) ZEROFILL PRIMARY KEY COMMENT</a:t>
            </a:r>
            <a:r>
              <a:rPr lang="en-US" altLang="zh-CN" sz="1800" kern="0">
                <a:effectLst/>
                <a:latin typeface="Courier New" panose="02070309020205020404" pitchFamily="49" charset="0"/>
                <a:ea typeface="宋体" pitchFamily="2" charset="-122"/>
                <a:cs typeface="Times New Roman" panose="02020603050405020304" pitchFamily="18" charset="0"/>
              </a:rPr>
              <a:t> '课程号',</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kern="0">
                <a:effectLst/>
                <a:latin typeface="Courier New" panose="02070309020205020404" pitchFamily="49" charset="0"/>
                <a:ea typeface="宋体" pitchFamily="2" charset="-122"/>
                <a:cs typeface="Times New Roman" panose="02020603050405020304" pitchFamily="18" charset="0"/>
              </a:rPr>
              <a:t>	`name` </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varchar(255) COMMENT</a:t>
            </a:r>
            <a:r>
              <a:rPr lang="en-US" altLang="zh-CN" sz="1800" kern="0">
                <a:effectLst/>
                <a:latin typeface="Courier New" panose="02070309020205020404" pitchFamily="49" charset="0"/>
                <a:ea typeface="宋体" pitchFamily="2" charset="-122"/>
                <a:cs typeface="Times New Roman" panose="02020603050405020304" pitchFamily="18" charset="0"/>
              </a:rPr>
              <a:t> '课程名',</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kern="0">
                <a:effectLst/>
                <a:latin typeface="Courier New" panose="02070309020205020404" pitchFamily="49" charset="0"/>
                <a:ea typeface="宋体" pitchFamily="2" charset="-122"/>
                <a:cs typeface="Times New Roman" panose="02020603050405020304" pitchFamily="18" charset="0"/>
              </a:rPr>
              <a:t>	`teacher_id` </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int(4) ZEROFILL COMMENT</a:t>
            </a:r>
            <a:r>
              <a:rPr lang="en-US" altLang="zh-CN" sz="1800" kern="0">
                <a:effectLst/>
                <a:latin typeface="Courier New" panose="02070309020205020404" pitchFamily="49" charset="0"/>
                <a:ea typeface="宋体" pitchFamily="2" charset="-122"/>
                <a:cs typeface="Times New Roman" panose="02020603050405020304" pitchFamily="18" charset="0"/>
              </a:rPr>
              <a:t> '教师号',</a:t>
            </a:r>
            <a:endParaRPr lang="en-US" altLang="zh-CN" sz="1800" kern="0">
              <a:effectLst/>
              <a:latin typeface="Courier New" panose="02070309020205020404" pitchFamily="49" charset="0"/>
              <a:ea typeface="宋体" pitchFamily="2" charset="-122"/>
              <a:cs typeface="Times New Roman" panose="02020603050405020304" pitchFamily="18" charset="0"/>
            </a:endParaRPr>
          </a:p>
          <a:p>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CONSTRAINT FOREIGN KEY</a:t>
            </a:r>
            <a:r>
              <a:rPr lang="en-US" altLang="zh-CN" sz="1800" kern="0">
                <a:effectLst/>
                <a:latin typeface="Courier New" panose="02070309020205020404" pitchFamily="49" charset="0"/>
                <a:ea typeface="宋体" pitchFamily="2" charset="-122"/>
                <a:cs typeface="Times New Roman" panose="02020603050405020304" pitchFamily="18" charset="0"/>
              </a:rPr>
              <a:t> ( `teacher_id` ) </a:t>
            </a:r>
            <a:r>
              <a:rPr lang="en-US" altLang="zh-CN" sz="1800" b="1" kern="0">
                <a:solidFill>
                  <a:srgbClr val="0000FF"/>
                </a:solidFill>
                <a:effectLst/>
                <a:latin typeface="Courier New Bold" panose="02070309020205020404" charset="0"/>
                <a:ea typeface="宋体" pitchFamily="2" charset="-122"/>
                <a:cs typeface="Courier New Bold" panose="02070309020205020404" charset="0"/>
              </a:rPr>
              <a:t>REFERENCES</a:t>
            </a:r>
            <a:r>
              <a:rPr lang="en-US" altLang="zh-CN" sz="1800" kern="0">
                <a:effectLst/>
                <a:latin typeface="Courier New" panose="02070309020205020404" pitchFamily="49" charset="0"/>
                <a:ea typeface="宋体" pitchFamily="2" charset="-122"/>
                <a:cs typeface="Times New Roman" panose="02020603050405020304" pitchFamily="18" charset="0"/>
              </a:rPr>
              <a:t> `teacher` ( `id` ));</a:t>
            </a:r>
            <a:endParaRPr lang="en-US" altLang="zh-CN" sz="1800" kern="0">
              <a:effectLst/>
              <a:latin typeface="Courier New" panose="02070309020205020404" pitchFamily="49" charset="0"/>
              <a:ea typeface="宋体" pitchFamily="2"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840355" y="950595"/>
            <a:ext cx="4049395" cy="22352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5" name="矩形 4"/>
          <p:cNvSpPr/>
          <p:nvPr/>
        </p:nvSpPr>
        <p:spPr>
          <a:xfrm>
            <a:off x="10475595" y="198120"/>
            <a:ext cx="1520825" cy="51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3" name="图片 2"/>
          <p:cNvPicPr>
            <a:picLocks noChangeAspect="1"/>
          </p:cNvPicPr>
          <p:nvPr/>
        </p:nvPicPr>
        <p:blipFill>
          <a:blip r:embed="rId1"/>
          <a:stretch>
            <a:fillRect/>
          </a:stretch>
        </p:blipFill>
        <p:spPr>
          <a:xfrm>
            <a:off x="710565" y="1475105"/>
            <a:ext cx="10312400" cy="29591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5" name="矩形 4"/>
          <p:cNvSpPr/>
          <p:nvPr/>
        </p:nvSpPr>
        <p:spPr>
          <a:xfrm>
            <a:off x="10475595" y="198120"/>
            <a:ext cx="1520825" cy="51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0" name="文本框 9"/>
          <p:cNvSpPr txBox="1"/>
          <p:nvPr/>
        </p:nvSpPr>
        <p:spPr>
          <a:xfrm>
            <a:off x="903992" y="3882004"/>
            <a:ext cx="9711066" cy="2030095"/>
          </a:xfrm>
          <a:prstGeom prst="rect">
            <a:avLst/>
          </a:prstGeom>
          <a:solidFill>
            <a:srgbClr val="FFFFE4"/>
          </a:solidFill>
          <a:ln>
            <a:solidFill>
              <a:schemeClr val="tx1"/>
            </a:solidFill>
          </a:ln>
        </p:spPr>
        <p:txBody>
          <a:bodyPr wrap="square">
            <a:spAutoFit/>
          </a:bodyPr>
          <a:p>
            <a:r>
              <a:rPr b="1">
                <a:solidFill>
                  <a:srgbClr val="0000FF"/>
                </a:solidFill>
                <a:latin typeface="Courier New Bold" panose="02070309020205020404" charset="0"/>
                <a:ea typeface="黑体"/>
                <a:cs typeface="Courier New Bold" panose="02070309020205020404" charset="0"/>
              </a:rPr>
              <a:t>CREATE TABLE</a:t>
            </a:r>
            <a:r>
              <a:rPr>
                <a:solidFill>
                  <a:schemeClr val="tx1">
                    <a:lumMod val="85000"/>
                    <a:lumOff val="15000"/>
                  </a:schemeClr>
                </a:solidFill>
                <a:latin typeface="Courier New" panose="02070309020205020404" pitchFamily="49" charset="0"/>
                <a:ea typeface="黑体"/>
              </a:rPr>
              <a:t> `score` (</a:t>
            </a:r>
            <a:endParaRPr>
              <a:solidFill>
                <a:schemeClr val="tx1">
                  <a:lumMod val="85000"/>
                  <a:lumOff val="15000"/>
                </a:schemeClr>
              </a:solidFill>
              <a:latin typeface="Courier New" panose="02070309020205020404" pitchFamily="49" charset="0"/>
              <a:ea typeface="黑体"/>
            </a:endParaRPr>
          </a:p>
          <a:p>
            <a:r>
              <a:rPr>
                <a:solidFill>
                  <a:schemeClr val="tx1">
                    <a:lumMod val="85000"/>
                    <a:lumOff val="15000"/>
                  </a:schemeClr>
                </a:solidFill>
                <a:latin typeface="Courier New" panose="02070309020205020404" pitchFamily="49" charset="0"/>
                <a:ea typeface="黑体"/>
              </a:rPr>
              <a:t>	`student_id` </a:t>
            </a:r>
            <a:r>
              <a:rPr b="1">
                <a:solidFill>
                  <a:srgbClr val="0000FF"/>
                </a:solidFill>
                <a:latin typeface="Courier New Bold" panose="02070309020205020404" charset="0"/>
                <a:ea typeface="黑体"/>
                <a:cs typeface="Courier New Bold" panose="02070309020205020404" charset="0"/>
              </a:rPr>
              <a:t>int(4) ZEROFILL COMMENT</a:t>
            </a:r>
            <a:r>
              <a:rPr>
                <a:solidFill>
                  <a:schemeClr val="tx1">
                    <a:lumMod val="85000"/>
                    <a:lumOff val="15000"/>
                  </a:schemeClr>
                </a:solidFill>
                <a:latin typeface="Courier New" panose="02070309020205020404" pitchFamily="49" charset="0"/>
                <a:ea typeface="黑体"/>
              </a:rPr>
              <a:t> '学号',</a:t>
            </a:r>
            <a:endParaRPr>
              <a:solidFill>
                <a:schemeClr val="tx1">
                  <a:lumMod val="85000"/>
                  <a:lumOff val="15000"/>
                </a:schemeClr>
              </a:solidFill>
              <a:latin typeface="Courier New" panose="02070309020205020404" pitchFamily="49" charset="0"/>
              <a:ea typeface="黑体"/>
            </a:endParaRPr>
          </a:p>
          <a:p>
            <a:r>
              <a:rPr>
                <a:solidFill>
                  <a:schemeClr val="tx1">
                    <a:lumMod val="85000"/>
                    <a:lumOff val="15000"/>
                  </a:schemeClr>
                </a:solidFill>
                <a:latin typeface="Courier New" panose="02070309020205020404" pitchFamily="49" charset="0"/>
                <a:ea typeface="黑体"/>
              </a:rPr>
              <a:t>	`course_id` </a:t>
            </a:r>
            <a:r>
              <a:rPr b="1">
                <a:solidFill>
                  <a:srgbClr val="0000FF"/>
                </a:solidFill>
                <a:latin typeface="Courier New Bold" panose="02070309020205020404" charset="0"/>
                <a:ea typeface="黑体"/>
                <a:cs typeface="Courier New Bold" panose="02070309020205020404" charset="0"/>
              </a:rPr>
              <a:t>int(4) ZEROFILid COMMENT</a:t>
            </a:r>
            <a:r>
              <a:rPr>
                <a:solidFill>
                  <a:schemeClr val="tx1">
                    <a:lumMod val="85000"/>
                    <a:lumOff val="15000"/>
                  </a:schemeClr>
                </a:solidFill>
                <a:latin typeface="Courier New" panose="02070309020205020404" pitchFamily="49" charset="0"/>
                <a:ea typeface="黑体"/>
              </a:rPr>
              <a:t> '课程号',</a:t>
            </a:r>
            <a:endParaRPr>
              <a:solidFill>
                <a:schemeClr val="tx1">
                  <a:lumMod val="85000"/>
                  <a:lumOff val="15000"/>
                </a:schemeClr>
              </a:solidFill>
              <a:latin typeface="Courier New" panose="02070309020205020404" pitchFamily="49" charset="0"/>
              <a:ea typeface="黑体"/>
            </a:endParaRPr>
          </a:p>
          <a:p>
            <a:r>
              <a:rPr>
                <a:solidFill>
                  <a:schemeClr val="tx1">
                    <a:lumMod val="85000"/>
                    <a:lumOff val="15000"/>
                  </a:schemeClr>
                </a:solidFill>
                <a:latin typeface="Courier New" panose="02070309020205020404" pitchFamily="49" charset="0"/>
                <a:ea typeface="黑体"/>
              </a:rPr>
              <a:t>	`score` </a:t>
            </a:r>
            <a:r>
              <a:rPr b="1">
                <a:solidFill>
                  <a:srgbClr val="0000FF"/>
                </a:solidFill>
                <a:latin typeface="Courier New Bold" panose="02070309020205020404" charset="0"/>
                <a:ea typeface="黑体"/>
                <a:cs typeface="Courier New Bold" panose="02070309020205020404" charset="0"/>
              </a:rPr>
              <a:t>TINYINT UNSIGNED COMMENT</a:t>
            </a:r>
            <a:r>
              <a:rPr>
                <a:solidFill>
                  <a:schemeClr val="tx1">
                    <a:lumMod val="85000"/>
                    <a:lumOff val="15000"/>
                  </a:schemeClr>
                </a:solidFill>
                <a:latin typeface="Courier New" panose="02070309020205020404" pitchFamily="49" charset="0"/>
                <a:ea typeface="黑体"/>
              </a:rPr>
              <a:t> '分数',</a:t>
            </a:r>
            <a:endParaRPr>
              <a:solidFill>
                <a:schemeClr val="tx1">
                  <a:lumMod val="85000"/>
                  <a:lumOff val="15000"/>
                </a:schemeClr>
              </a:solidFill>
              <a:latin typeface="Courier New" panose="02070309020205020404" pitchFamily="49" charset="0"/>
              <a:ea typeface="黑体"/>
            </a:endParaRPr>
          </a:p>
          <a:p>
            <a:r>
              <a:rPr b="1">
                <a:solidFill>
                  <a:srgbClr val="0000FF"/>
                </a:solidFill>
                <a:latin typeface="Courier New Bold" panose="02070309020205020404" charset="0"/>
                <a:ea typeface="黑体"/>
                <a:cs typeface="Courier New Bold" panose="02070309020205020404" charset="0"/>
              </a:rPr>
              <a:t>PRIMARY KEY</a:t>
            </a:r>
            <a:r>
              <a:rPr>
                <a:solidFill>
                  <a:schemeClr val="tx1">
                    <a:lumMod val="85000"/>
                    <a:lumOff val="15000"/>
                  </a:schemeClr>
                </a:solidFill>
                <a:latin typeface="Courier New" panose="02070309020205020404" pitchFamily="49" charset="0"/>
                <a:ea typeface="黑体"/>
              </a:rPr>
              <a:t> ( `student_id`, `course_id` ),</a:t>
            </a:r>
            <a:endParaRPr>
              <a:solidFill>
                <a:schemeClr val="tx1">
                  <a:lumMod val="85000"/>
                  <a:lumOff val="15000"/>
                </a:schemeClr>
              </a:solidFill>
              <a:latin typeface="Courier New" panose="02070309020205020404" pitchFamily="49" charset="0"/>
              <a:ea typeface="黑体"/>
            </a:endParaRPr>
          </a:p>
          <a:p>
            <a:r>
              <a:rPr b="1">
                <a:solidFill>
                  <a:srgbClr val="0000FF"/>
                </a:solidFill>
                <a:latin typeface="Courier New Bold" panose="02070309020205020404" charset="0"/>
                <a:ea typeface="黑体"/>
                <a:cs typeface="Courier New Bold" panose="02070309020205020404" charset="0"/>
              </a:rPr>
              <a:t>CONSTRAINT FOREIGN KEY</a:t>
            </a:r>
            <a:r>
              <a:rPr>
                <a:solidFill>
                  <a:schemeClr val="tx1">
                    <a:lumMod val="85000"/>
                    <a:lumOff val="15000"/>
                  </a:schemeClr>
                </a:solidFill>
                <a:latin typeface="Courier New" panose="02070309020205020404" pitchFamily="49" charset="0"/>
                <a:ea typeface="黑体"/>
              </a:rPr>
              <a:t> ( `student_id` ) </a:t>
            </a:r>
            <a:r>
              <a:rPr b="1">
                <a:solidFill>
                  <a:srgbClr val="0000FF"/>
                </a:solidFill>
                <a:latin typeface="Courier New Bold" panose="02070309020205020404" charset="0"/>
                <a:ea typeface="黑体"/>
                <a:cs typeface="Courier New Bold" panose="02070309020205020404" charset="0"/>
              </a:rPr>
              <a:t>REFERENCES</a:t>
            </a:r>
            <a:r>
              <a:rPr>
                <a:solidFill>
                  <a:schemeClr val="tx1">
                    <a:lumMod val="85000"/>
                    <a:lumOff val="15000"/>
                  </a:schemeClr>
                </a:solidFill>
                <a:latin typeface="Courier New" panose="02070309020205020404" pitchFamily="49" charset="0"/>
                <a:ea typeface="黑体"/>
              </a:rPr>
              <a:t> `student` ( `id` ),</a:t>
            </a:r>
            <a:endParaRPr>
              <a:solidFill>
                <a:schemeClr val="tx1">
                  <a:lumMod val="85000"/>
                  <a:lumOff val="15000"/>
                </a:schemeClr>
              </a:solidFill>
              <a:latin typeface="Courier New" panose="02070309020205020404" pitchFamily="49" charset="0"/>
              <a:ea typeface="黑体"/>
            </a:endParaRPr>
          </a:p>
          <a:p>
            <a:r>
              <a:rPr b="1">
                <a:solidFill>
                  <a:srgbClr val="0000FF"/>
                </a:solidFill>
                <a:latin typeface="Courier New Bold" panose="02070309020205020404" charset="0"/>
                <a:ea typeface="黑体"/>
                <a:cs typeface="Courier New Bold" panose="02070309020205020404" charset="0"/>
              </a:rPr>
              <a:t>CONSTRAINT FOREIGN KEY </a:t>
            </a:r>
            <a:r>
              <a:rPr>
                <a:solidFill>
                  <a:schemeClr val="tx1">
                    <a:lumMod val="85000"/>
                    <a:lumOff val="15000"/>
                  </a:schemeClr>
                </a:solidFill>
                <a:latin typeface="Courier New" panose="02070309020205020404" pitchFamily="49" charset="0"/>
                <a:ea typeface="黑体"/>
              </a:rPr>
              <a:t>( `course_id` ) </a:t>
            </a:r>
            <a:r>
              <a:rPr b="1">
                <a:solidFill>
                  <a:srgbClr val="0000FF"/>
                </a:solidFill>
                <a:latin typeface="Courier New Bold" panose="02070309020205020404" charset="0"/>
                <a:ea typeface="黑体"/>
                <a:cs typeface="Courier New Bold" panose="02070309020205020404" charset="0"/>
              </a:rPr>
              <a:t>REFERENCES </a:t>
            </a:r>
            <a:r>
              <a:rPr>
                <a:solidFill>
                  <a:schemeClr val="tx1">
                    <a:lumMod val="85000"/>
                    <a:lumOff val="15000"/>
                  </a:schemeClr>
                </a:solidFill>
                <a:latin typeface="Courier New" panose="02070309020205020404" pitchFamily="49" charset="0"/>
                <a:ea typeface="黑体"/>
              </a:rPr>
              <a:t>`course`(`id`));</a:t>
            </a:r>
            <a:endParaRPr>
              <a:solidFill>
                <a:schemeClr val="tx1">
                  <a:lumMod val="85000"/>
                  <a:lumOff val="15000"/>
                </a:schemeClr>
              </a:solidFill>
              <a:latin typeface="Courier New" panose="02070309020205020404" pitchFamily="49" charset="0"/>
              <a:ea typeface="黑体"/>
            </a:endParaRPr>
          </a:p>
        </p:txBody>
      </p:sp>
      <p:pic>
        <p:nvPicPr>
          <p:cNvPr id="3" name="图片 2"/>
          <p:cNvPicPr>
            <a:picLocks noChangeAspect="1"/>
          </p:cNvPicPr>
          <p:nvPr/>
        </p:nvPicPr>
        <p:blipFill>
          <a:blip r:embed="rId1"/>
          <a:srcRect r="4109" b="9741"/>
          <a:stretch>
            <a:fillRect/>
          </a:stretch>
        </p:blipFill>
        <p:spPr>
          <a:xfrm>
            <a:off x="4443730" y="415925"/>
            <a:ext cx="3436620" cy="327152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练习</a:t>
            </a:r>
            <a:endParaRPr lang="zh-CN" altLang="en-US"/>
          </a:p>
        </p:txBody>
      </p:sp>
      <p:sp>
        <p:nvSpPr>
          <p:cNvPr id="5" name="矩形 4"/>
          <p:cNvSpPr/>
          <p:nvPr/>
        </p:nvSpPr>
        <p:spPr>
          <a:xfrm>
            <a:off x="10475595" y="198120"/>
            <a:ext cx="1520825" cy="5111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4" name="图片 3"/>
          <p:cNvPicPr>
            <a:picLocks noChangeAspect="1"/>
          </p:cNvPicPr>
          <p:nvPr/>
        </p:nvPicPr>
        <p:blipFill>
          <a:blip r:embed="rId1"/>
          <a:stretch>
            <a:fillRect/>
          </a:stretch>
        </p:blipFill>
        <p:spPr>
          <a:xfrm>
            <a:off x="1882775" y="0"/>
            <a:ext cx="9836785" cy="68580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sz="2800"/>
              <a:t>MySQL</a:t>
            </a:r>
            <a:r>
              <a:rPr kumimoji="1" lang="zh-CN" altLang="en-US" sz="2800"/>
              <a:t>数据库基本操作</a:t>
            </a:r>
            <a:r>
              <a:rPr kumimoji="1" lang="en-US" altLang="zh-CN" sz="2800"/>
              <a:t>-DQL-</a:t>
            </a:r>
            <a:r>
              <a:rPr kumimoji="1" lang="zh-CN" altLang="en-US" sz="2800"/>
              <a:t>基本查询</a:t>
            </a:r>
            <a:endParaRPr kumimoji="1" lang="zh-CN" altLang="en-US" sz="2800"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sz="2400"/>
              <a:t>MySQL</a:t>
            </a:r>
            <a:r>
              <a:rPr kumimoji="1" lang="zh-CN" altLang="en-US" sz="2400"/>
              <a:t>数据库基本操作</a:t>
            </a:r>
            <a:r>
              <a:rPr kumimoji="1" lang="en-US" altLang="zh-CN" sz="2400"/>
              <a:t>-DQL-</a:t>
            </a:r>
            <a:r>
              <a:rPr kumimoji="1" lang="zh-CN" altLang="en-US" sz="2400"/>
              <a:t>基本查询</a:t>
            </a:r>
            <a:endParaRPr kumimoji="1" lang="zh-CN" altLang="en-US" dirty="0"/>
          </a:p>
        </p:txBody>
      </p:sp>
      <p:sp>
        <p:nvSpPr>
          <p:cNvPr id="8" name="文本框 7"/>
          <p:cNvSpPr txBox="1"/>
          <p:nvPr/>
        </p:nvSpPr>
        <p:spPr>
          <a:xfrm>
            <a:off x="835774" y="1417221"/>
            <a:ext cx="9697410" cy="1077218"/>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1600">
                <a:solidFill>
                  <a:prstClr val="black"/>
                </a:solidFill>
                <a:latin typeface="Calibri"/>
                <a:ea typeface="Alibaba PuHuiTi B"/>
              </a:rPr>
              <a:t>数据库管理系统一个重要功能就是数据查询，数据查询不应只是简单返回数据库中存储的数据，还应该根据需要对数据进行筛选以及确定数据以什么样的格式显示。</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提供了功能强大、灵活的语句来实现这些操作。</a:t>
            </a:r>
            <a:endParaRPr lang="en-US" altLang="zh-CN" sz="1600">
              <a:solidFill>
                <a:prstClr val="black"/>
              </a:solidFill>
              <a:latin typeface="Calibri"/>
              <a:ea typeface="Alibaba PuHuiTi B"/>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1600">
                <a:solidFill>
                  <a:prstClr val="black"/>
                </a:solidFill>
                <a:latin typeface="Calibri"/>
                <a:ea typeface="Alibaba PuHuiTi B"/>
              </a:rPr>
              <a:t>MySQL</a:t>
            </a:r>
            <a:r>
              <a:rPr lang="zh-CN" altLang="en-US" sz="1600">
                <a:solidFill>
                  <a:prstClr val="black"/>
                </a:solidFill>
                <a:latin typeface="Calibri"/>
                <a:ea typeface="Alibaba PuHuiTi B"/>
              </a:rPr>
              <a:t>数据库使用</a:t>
            </a:r>
            <a:r>
              <a:rPr lang="en-US" altLang="zh-CN" sz="1600">
                <a:solidFill>
                  <a:prstClr val="black"/>
                </a:solidFill>
                <a:latin typeface="Calibri"/>
                <a:ea typeface="Alibaba PuHuiTi B"/>
              </a:rPr>
              <a:t>select</a:t>
            </a:r>
            <a:r>
              <a:rPr lang="zh-CN" altLang="en-US" sz="1600">
                <a:solidFill>
                  <a:prstClr val="black"/>
                </a:solidFill>
                <a:latin typeface="Calibri"/>
                <a:ea typeface="Alibaba PuHuiTi B"/>
              </a:rPr>
              <a:t>语句来查询数据。</a:t>
            </a:r>
            <a:endParaRPr lang="zh-CN" altLang="en-US" sz="1600">
              <a:solidFill>
                <a:prstClr val="black"/>
              </a:solidFill>
              <a:latin typeface="Calibri"/>
              <a:ea typeface="Alibaba PuHuiTi B"/>
            </a:endParaRPr>
          </a:p>
        </p:txBody>
      </p:sp>
      <p:sp>
        <p:nvSpPr>
          <p:cNvPr id="10" name="文本框 9"/>
          <p:cNvSpPr txBox="1"/>
          <p:nvPr/>
        </p:nvSpPr>
        <p:spPr>
          <a:xfrm>
            <a:off x="710880" y="2622876"/>
            <a:ext cx="6094378" cy="369332"/>
          </a:xfrm>
          <a:prstGeom prst="rect">
            <a:avLst/>
          </a:prstGeom>
          <a:noFill/>
        </p:spPr>
        <p:txBody>
          <a:bodyPr wrap="square">
            <a:spAutoFit/>
          </a:bodyPr>
          <a:lstStyle/>
          <a:p>
            <a:pPr marL="285750" indent="-285750" eaLnBrk="0" fontAlgn="base" hangingPunct="0">
              <a:spcBef>
                <a:spcPct val="20000"/>
              </a:spcBef>
              <a:spcAft>
                <a:spcPct val="0"/>
              </a:spcAft>
              <a:buFont typeface="Wingdings" panose="05000000000000000000" pitchFamily="2" charset="2"/>
              <a:buChar char="u"/>
              <a:defRPr/>
            </a:pPr>
            <a:r>
              <a:rPr lang="zh-CN" altLang="en-US" b="1">
                <a:solidFill>
                  <a:srgbClr val="4BACC6"/>
                </a:solidFill>
                <a:latin typeface="PingFang SC" panose="020B0400000000000000" charset="-122"/>
                <a:ea typeface="阿里巴巴普惠体" panose="00020600040101010101" pitchFamily="18" charset="-122"/>
              </a:rPr>
              <a:t>应用</a:t>
            </a:r>
            <a:endParaRPr lang="zh-CN" altLang="en-US" b="1">
              <a:solidFill>
                <a:srgbClr val="4BACC6"/>
              </a:solidFill>
              <a:latin typeface="PingFang SC" panose="020B0400000000000000" charset="-122"/>
              <a:ea typeface="阿里巴巴普惠体" panose="00020600040101010101" pitchFamily="18" charset="-122"/>
            </a:endParaRPr>
          </a:p>
        </p:txBody>
      </p:sp>
      <p:sp>
        <p:nvSpPr>
          <p:cNvPr id="11" name="文本占位符 3"/>
          <p:cNvSpPr txBox="1"/>
          <p:nvPr/>
        </p:nvSpPr>
        <p:spPr>
          <a:xfrm>
            <a:off x="710880" y="894566"/>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itchFamily="49" charset="-122"/>
                <a:ea typeface="黑体"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itchFamily="49" charset="-122"/>
                <a:ea typeface="黑体"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285750" marR="0" lvl="0" indent="-285750" algn="l" defTabSz="914400" rtl="0" eaLnBrk="0" fontAlgn="base" latinLnBrk="0" hangingPunct="0">
              <a:lnSpc>
                <a:spcPct val="100000"/>
              </a:lnSpc>
              <a:spcBef>
                <a:spcPct val="20000"/>
              </a:spcBef>
              <a:spcAft>
                <a:spcPct val="0"/>
              </a:spcAft>
              <a:buClrTx/>
              <a:buSzTx/>
              <a:buFont typeface="Wingdings" panose="05000000000000000000" pitchFamily="2" charset="2"/>
              <a:buChar char="u"/>
              <a:defRPr/>
            </a:pPr>
            <a:r>
              <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rPr>
              <a:t>概念</a:t>
            </a:r>
            <a:endParaRPr kumimoji="0" lang="zh-CN" altLang="en-US" sz="1800" b="1" i="0" u="none" strike="noStrike" kern="1200" cap="none" spc="0" normalizeH="0" baseline="0" noProof="0">
              <a:ln>
                <a:noFill/>
              </a:ln>
              <a:solidFill>
                <a:srgbClr val="4BACC6"/>
              </a:solidFill>
              <a:effectLst/>
              <a:uLnTx/>
              <a:uFillTx/>
              <a:latin typeface="PingFang SC" panose="020B0400000000000000" charset="-122"/>
              <a:ea typeface="阿里巴巴普惠体" panose="00020600040101010101" pitchFamily="18" charset="-122"/>
            </a:endParaRPr>
          </a:p>
        </p:txBody>
      </p:sp>
      <p:pic>
        <p:nvPicPr>
          <p:cNvPr id="17" name="图片 16"/>
          <p:cNvPicPr>
            <a:picLocks noChangeAspect="1"/>
          </p:cNvPicPr>
          <p:nvPr/>
        </p:nvPicPr>
        <p:blipFill>
          <a:blip r:embed="rId1"/>
          <a:stretch>
            <a:fillRect/>
          </a:stretch>
        </p:blipFill>
        <p:spPr>
          <a:xfrm>
            <a:off x="835774" y="3129735"/>
            <a:ext cx="7523285" cy="3484076"/>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32ac09af-a29d-4ee1-9c5e-f193b0ac3206}"/>
</p:tagLst>
</file>

<file path=ppt/tags/tag2.xml><?xml version="1.0" encoding="utf-8"?>
<p:tagLst xmlns:p="http://schemas.openxmlformats.org/presentationml/2006/main">
  <p:tag name="KSO_WM_UNIT_TABLE_BEAUTIFY" val="smartTable{8d6c9529-0195-4204-9c57-f8e1eef24c93}"/>
</p:tagLst>
</file>

<file path=ppt/tags/tag3.xml><?xml version="1.0" encoding="utf-8"?>
<p:tagLst xmlns:p="http://schemas.openxmlformats.org/presentationml/2006/main">
  <p:tag name="TABLE_ENDDRAG_ORIGIN_RECT" val="669*90"/>
  <p:tag name="TABLE_ENDDRAG_RECT" val="139*372*669*90"/>
</p:tagLst>
</file>

<file path=ppt/tags/tag4.xml><?xml version="1.0" encoding="utf-8"?>
<p:tagLst xmlns:p="http://schemas.openxmlformats.org/presentationml/2006/main">
  <p:tag name="TABLE_ENDDRAG_ORIGIN_RECT" val="663*52"/>
  <p:tag name="TABLE_ENDDRAG_RECT" val="133*271*663*52"/>
</p:tagLst>
</file>

<file path=ppt/tags/tag5.xml><?xml version="1.0" encoding="utf-8"?>
<p:tagLst xmlns:p="http://schemas.openxmlformats.org/presentationml/2006/main">
  <p:tag name="TABLE_ENDDRAG_ORIGIN_RECT" val="663*44"/>
  <p:tag name="TABLE_ENDDRAG_RECT" val="116*262*663*44"/>
</p:tagLst>
</file>

<file path=ppt/tags/tag6.xml><?xml version="1.0" encoding="utf-8"?>
<p:tagLst xmlns:p="http://schemas.openxmlformats.org/presentationml/2006/main">
  <p:tag name="TABLE_ENDDRAG_ORIGIN_RECT" val="663*50"/>
  <p:tag name="TABLE_ENDDRAG_RECT" val="122*281*663*50"/>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112359</Words>
  <Application>WPS 演示</Application>
  <PresentationFormat>宽屏</PresentationFormat>
  <Paragraphs>7356</Paragraphs>
  <Slides>446</Slides>
  <Notes>107</Notes>
  <HiddenSlides>0</HiddenSlides>
  <MMClips>0</MMClips>
  <ScaleCrop>false</ScaleCrop>
  <HeadingPairs>
    <vt:vector size="6" baseType="variant">
      <vt:variant>
        <vt:lpstr>已用的字体</vt:lpstr>
      </vt:variant>
      <vt:variant>
        <vt:i4>46</vt:i4>
      </vt:variant>
      <vt:variant>
        <vt:lpstr>主题</vt:lpstr>
      </vt:variant>
      <vt:variant>
        <vt:i4>10</vt:i4>
      </vt:variant>
      <vt:variant>
        <vt:lpstr>幻灯片标题</vt:lpstr>
      </vt:variant>
      <vt:variant>
        <vt:i4>446</vt:i4>
      </vt:variant>
    </vt:vector>
  </HeadingPairs>
  <TitlesOfParts>
    <vt:vector size="502" baseType="lpstr">
      <vt:lpstr>Arial</vt:lpstr>
      <vt:lpstr>宋体</vt:lpstr>
      <vt:lpstr>Wingdings</vt:lpstr>
      <vt:lpstr>Calibri</vt:lpstr>
      <vt:lpstr>Helvetica Neue</vt:lpstr>
      <vt:lpstr>黑体</vt:lpstr>
      <vt:lpstr>汉仪中黑KW</vt:lpstr>
      <vt:lpstr>汉仪书宋二KW</vt:lpstr>
      <vt:lpstr>Alibaba PuHuiTi B</vt:lpstr>
      <vt:lpstr>苹方-简</vt:lpstr>
      <vt:lpstr>Alibaba PuHuiTi R</vt:lpstr>
      <vt:lpstr>Segoe UI</vt:lpstr>
      <vt:lpstr>微软雅黑</vt:lpstr>
      <vt:lpstr>Verdana</vt:lpstr>
      <vt:lpstr>阿里巴巴普惠体</vt:lpstr>
      <vt:lpstr>Alibaba PuHuiTi M</vt:lpstr>
      <vt:lpstr>Segoe UI Light</vt:lpstr>
      <vt:lpstr>微软雅黑 Light</vt:lpstr>
      <vt:lpstr>华文楷体</vt:lpstr>
      <vt:lpstr>Alibaba PuHuiTi</vt:lpstr>
      <vt:lpstr>STKaiti</vt:lpstr>
      <vt:lpstr>Alibaba PuHuiTi Medium</vt:lpstr>
      <vt:lpstr>Calibri</vt:lpstr>
      <vt:lpstr>黑体</vt:lpstr>
      <vt:lpstr>汉仪旗黑</vt:lpstr>
      <vt:lpstr>Alibaba PuHuiTi</vt:lpstr>
      <vt:lpstr>Helvetica Neue</vt:lpstr>
      <vt:lpstr>PingFang SC</vt:lpstr>
      <vt:lpstr>Alibaba PuHuiTi B</vt:lpstr>
      <vt:lpstr>-apple-system</vt:lpstr>
      <vt:lpstr>Thonburi</vt:lpstr>
      <vt:lpstr>等线</vt:lpstr>
      <vt:lpstr>等线</vt:lpstr>
      <vt:lpstr>Courier New</vt:lpstr>
      <vt:lpstr>Times New Roman</vt:lpstr>
      <vt:lpstr>Wingdings</vt:lpstr>
      <vt:lpstr>Courier New Bold</vt:lpstr>
      <vt:lpstr>open sans</vt:lpstr>
      <vt:lpstr>阿里巴巴普惠体</vt:lpstr>
      <vt:lpstr>Symbol</vt:lpstr>
      <vt:lpstr>Arial Unicode MS</vt:lpstr>
      <vt:lpstr>Lucida Grande</vt:lpstr>
      <vt:lpstr>tahoma</vt:lpstr>
      <vt:lpstr>汉仪中等线KW</vt:lpstr>
      <vt:lpstr>Kingsoft Sign</vt:lpstr>
      <vt:lpstr>宋体</vt:lpstr>
      <vt:lpstr>封面2</vt:lpstr>
      <vt:lpstr>目录</vt:lpstr>
      <vt:lpstr>学习目标</vt:lpstr>
      <vt:lpstr>章节页版式（一级+二级标题）</vt:lpstr>
      <vt:lpstr>章节页版式（一级标题）</vt:lpstr>
      <vt:lpstr>正文设计方案</vt:lpstr>
      <vt:lpstr>5_结束页设计方案</vt:lpstr>
      <vt:lpstr>1_正文设计方案</vt:lpstr>
      <vt:lpstr>2_正文设计方案</vt:lpstr>
      <vt:lpstr>3_正文设计方案</vt:lpstr>
      <vt:lpstr>MySQL8.0实战教程</vt:lpstr>
      <vt:lpstr>为啥要学MySQL ？</vt:lpstr>
      <vt:lpstr>SQL语言基础</vt:lpstr>
      <vt:lpstr>SQL语言基础</vt:lpstr>
      <vt:lpstr>SQL语言基础</vt:lpstr>
      <vt:lpstr>SQL语言基础</vt:lpstr>
      <vt:lpstr>PowerPoint 演示文稿</vt:lpstr>
      <vt:lpstr>数据库系统</vt:lpstr>
      <vt:lpstr>数据库系统</vt:lpstr>
      <vt:lpstr>数据库系统</vt:lpstr>
      <vt:lpstr>数据库系统</vt:lpstr>
      <vt:lpstr>数据库系统</vt:lpstr>
      <vt:lpstr>数据库系统</vt:lpstr>
      <vt:lpstr>数据库系统</vt:lpstr>
      <vt:lpstr>数据库系统</vt:lpstr>
      <vt:lpstr>MySQL简介</vt:lpstr>
      <vt:lpstr>MySQL简介</vt:lpstr>
      <vt:lpstr>MySQL简介</vt:lpstr>
      <vt:lpstr>MySQL简介</vt:lpstr>
      <vt:lpstr>MySQL简介</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MySQL的安装和使用-步骤安装</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MySQL的安装和使用</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MySQL常用图形管理工具</vt:lpstr>
      <vt:lpstr>MySQL数据库基本操作-DDL </vt:lpstr>
      <vt:lpstr>MySQL数据库基本操作-DDL</vt:lpstr>
      <vt:lpstr>MySQL数据库基本操作-DDL</vt:lpstr>
      <vt:lpstr>MySQL数据库基本操作-DDL</vt:lpstr>
      <vt:lpstr>MySQL数据库基本操作-DDL</vt:lpstr>
      <vt:lpstr>进制</vt:lpstr>
      <vt:lpstr>整数类型</vt:lpstr>
      <vt:lpstr>浮点数类型</vt:lpstr>
      <vt:lpstr>无符号数据类型</vt:lpstr>
      <vt:lpstr>MySQL数据库基本操作-DDL</vt:lpstr>
      <vt:lpstr>MySQL数据库基本操作-DDL</vt:lpstr>
      <vt:lpstr>字符编码</vt:lpstr>
      <vt:lpstr>MySQL数据库基本操作-DDL</vt:lpstr>
      <vt:lpstr>日期和时间类型</vt:lpstr>
      <vt:lpstr>MySQL数据库基本操作-DDL</vt:lpstr>
      <vt:lpstr>MySQL数据库基本操作-DDL</vt:lpstr>
      <vt:lpstr>MySQL数据库基本操作-DDL</vt:lpstr>
      <vt:lpstr>MySQL数据库基本操作-DDL</vt:lpstr>
      <vt:lpstr>MySQL数据库基本操作-DDL</vt:lpstr>
      <vt:lpstr>MySQL数据库基本操作-DML </vt:lpstr>
      <vt:lpstr>MySQL数据库基本操作-DML</vt:lpstr>
      <vt:lpstr>MySQL数据库基本操作-DML</vt:lpstr>
      <vt:lpstr>MySQL数据库基本操作-DML</vt:lpstr>
      <vt:lpstr>MySQL数据库基本操作-DML</vt:lpstr>
      <vt:lpstr>MySQL数据库基本操作-DML</vt:lpstr>
      <vt:lpstr>MySQL约束 </vt:lpstr>
      <vt:lpstr>MySQL约束</vt:lpstr>
      <vt:lpstr>MySQL约束-主键约束</vt:lpstr>
      <vt:lpstr>MySQL约束-主键约束</vt:lpstr>
      <vt:lpstr>MySQL约束-主键约束</vt:lpstr>
      <vt:lpstr>MySQL约束-主键约束</vt:lpstr>
      <vt:lpstr>MySQL约束-主键约束</vt:lpstr>
      <vt:lpstr>MySQL约束-主键约束</vt:lpstr>
      <vt:lpstr>MySQL约束-自增长约束(auto_increment)</vt:lpstr>
      <vt:lpstr>MySQL约束-自增长约束(auto_increment)</vt:lpstr>
      <vt:lpstr>MySQL约束-自增长约束(auto_increment)</vt:lpstr>
      <vt:lpstr>MySQL约束-自增长约束(auto_increment)</vt:lpstr>
      <vt:lpstr>MySQL约束-非空约束(not null)</vt:lpstr>
      <vt:lpstr>MySQL约束-非空约束(not null)</vt:lpstr>
      <vt:lpstr>MySQL约束-唯一约束(unique)</vt:lpstr>
      <vt:lpstr>MySQL约束-唯一约束(unique)</vt:lpstr>
      <vt:lpstr>MySQL约束-默认约束(default)</vt:lpstr>
      <vt:lpstr>MySQL约束-默认约束(default)</vt:lpstr>
      <vt:lpstr>MySQL约束- 零填充约束(zerofill)</vt:lpstr>
      <vt:lpstr>MySQL约束</vt:lpstr>
      <vt:lpstr>练习</vt:lpstr>
      <vt:lpstr>练习</vt:lpstr>
      <vt:lpstr>练习</vt:lpstr>
      <vt:lpstr>练习</vt:lpstr>
      <vt:lpstr>练习</vt:lpstr>
      <vt:lpstr>练习</vt:lpstr>
      <vt:lpstr>练习</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MySQL数据库基本操作-DQL-基本查询</vt:lpstr>
      <vt:lpstr>MySQL基本操作-DQL</vt:lpstr>
      <vt:lpstr>练习</vt:lpstr>
      <vt:lpstr>MySQL的多表操作 </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MySQL的多表操作-多表关系</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MySQL的多表操作-多表联合查询</vt:lpstr>
      <vt:lpstr>MySQL多表操作</vt:lpstr>
      <vt:lpstr>MySQL的函数</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MySQL的视图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MySQL视图</vt:lpstr>
      <vt:lpstr>MySQL的存储过程</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MySQL存储过程</vt:lpstr>
      <vt:lpstr>MySQL的存储函数</vt:lpstr>
      <vt:lpstr>PowerPoint 演示文稿</vt:lpstr>
      <vt:lpstr>PowerPoint 演示文稿</vt:lpstr>
      <vt:lpstr>PowerPoint 演示文稿</vt:lpstr>
      <vt:lpstr>PowerPoint 演示文稿</vt:lpstr>
      <vt:lpstr>MySQL的触发器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MySQL的索引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MySQL的存储引擎</vt:lpstr>
      <vt:lpstr>PowerPoint 演示文稿</vt:lpstr>
      <vt:lpstr>PowerPoint 演示文稿</vt:lpstr>
      <vt:lpstr>PowerPoint 演示文稿</vt:lpstr>
      <vt:lpstr>PowerPoint 演示文稿</vt:lpstr>
      <vt:lpstr>PowerPoint 演示文稿</vt:lpstr>
      <vt:lpstr>PowerPoint 演示文稿</vt:lpstr>
      <vt:lpstr>MySQL的事务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MySQL的锁机制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MySQL的日志</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MySQL的优化</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MySQL的JDBC操作</vt:lpstr>
      <vt:lpstr>PowerPoint 演示文稿</vt:lpstr>
      <vt:lpstr>PowerPoint 演示文稿</vt:lpstr>
      <vt:lpstr>PowerPoint 演示文稿</vt:lpstr>
      <vt:lpstr>PowerPoint 演示文稿</vt:lpstr>
      <vt:lpstr>PowerPoint 演示文稿</vt:lpstr>
      <vt:lpstr>MySQL的pymysql操作</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梁旭</cp:lastModifiedBy>
  <cp:revision>1061</cp:revision>
  <dcterms:created xsi:type="dcterms:W3CDTF">2023-07-06T02:32:13Z</dcterms:created>
  <dcterms:modified xsi:type="dcterms:W3CDTF">2023-07-06T02:32:13Z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382F98D1E4F0ECEFF0102D64280B4455</vt:lpwstr>
  </property>
  <property fmtid="{D5CDD505-2E9C-101B-9397-08002B2CF9AE}" pid="3" name="KSOProductBuildVer">
    <vt:lpwstr>2052-5.4.0.7910</vt:lpwstr>
  </property>
</Properties>
</file>